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</p:sldMasterIdLst>
  <p:notesMasterIdLst>
    <p:notesMasterId r:id="rId34"/>
  </p:notesMasterIdLst>
  <p:sldIdLst>
    <p:sldId id="313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341" r:id="rId30"/>
    <p:sldId id="342" r:id="rId31"/>
    <p:sldId id="343" r:id="rId32"/>
    <p:sldId id="344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4E2F"/>
    <a:srgbClr val="65692C"/>
    <a:srgbClr val="007965"/>
    <a:srgbClr val="199B63"/>
    <a:srgbClr val="199B55"/>
    <a:srgbClr val="199B00"/>
    <a:srgbClr val="19A652"/>
    <a:srgbClr val="188F90"/>
    <a:srgbClr val="18B1B2"/>
    <a:srgbClr val="18B1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02"/>
    <p:restoredTop sz="96333"/>
  </p:normalViewPr>
  <p:slideViewPr>
    <p:cSldViewPr>
      <p:cViewPr varScale="1">
        <p:scale>
          <a:sx n="153" d="100"/>
          <a:sy n="153" d="100"/>
        </p:scale>
        <p:origin x="366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138" d="100"/>
          <a:sy n="138" d="100"/>
        </p:scale>
        <p:origin x="516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EBADB-5081-6742-AE85-ACC895727950}" type="datetimeFigureOut">
              <a:rPr lang="en-NO" smtClean="0"/>
              <a:t>02/17/2025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05631-824C-6145-9721-30386411820E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95164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92876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987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3">
            <a:extLst>
              <a:ext uri="{FF2B5EF4-FFF2-40B4-BE49-F238E27FC236}">
                <a16:creationId xmlns:a16="http://schemas.microsoft.com/office/drawing/2014/main" id="{909B6B31-62F3-4726-BC4E-8DB382F7681C}"/>
              </a:ext>
            </a:extLst>
          </p:cNvPr>
          <p:cNvSpPr/>
          <p:nvPr userDrawn="1"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rgbClr val="954E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9" name="Rektangel 4">
            <a:extLst>
              <a:ext uri="{FF2B5EF4-FFF2-40B4-BE49-F238E27FC236}">
                <a16:creationId xmlns:a16="http://schemas.microsoft.com/office/drawing/2014/main" id="{460B7F53-CC00-6F35-2368-645A4E44A634}"/>
              </a:ext>
            </a:extLst>
          </p:cNvPr>
          <p:cNvSpPr/>
          <p:nvPr userDrawn="1"/>
        </p:nvSpPr>
        <p:spPr>
          <a:xfrm>
            <a:off x="565422" y="43507"/>
            <a:ext cx="67644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200" b="0" i="0" spc="150" baseline="0" dirty="0">
                <a:solidFill>
                  <a:schemeClr val="bg1"/>
                </a:solidFill>
                <a:latin typeface="+mj-lt"/>
              </a:rPr>
              <a:t>INTRODUKSJON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E3A57F6-5C3A-A490-B5A1-97E7A9ECAC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endParaRPr lang="en-GB" sz="90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2983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3">
            <a:extLst>
              <a:ext uri="{FF2B5EF4-FFF2-40B4-BE49-F238E27FC236}">
                <a16:creationId xmlns:a16="http://schemas.microsoft.com/office/drawing/2014/main" id="{4432CB09-E95A-930F-6A8F-4E070EC35239}"/>
              </a:ext>
            </a:extLst>
          </p:cNvPr>
          <p:cNvSpPr/>
          <p:nvPr userDrawn="1"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rgbClr val="188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18B179"/>
              </a:solidFill>
              <a:highlight>
                <a:srgbClr val="FFFF00"/>
              </a:highlight>
            </a:endParaRPr>
          </a:p>
        </p:txBody>
      </p:sp>
      <p:sp>
        <p:nvSpPr>
          <p:cNvPr id="7" name="Rektangel 4">
            <a:extLst>
              <a:ext uri="{FF2B5EF4-FFF2-40B4-BE49-F238E27FC236}">
                <a16:creationId xmlns:a16="http://schemas.microsoft.com/office/drawing/2014/main" id="{26B1BE4E-9D20-1E46-25BF-E75065E526FB}"/>
              </a:ext>
            </a:extLst>
          </p:cNvPr>
          <p:cNvSpPr/>
          <p:nvPr userDrawn="1"/>
        </p:nvSpPr>
        <p:spPr>
          <a:xfrm>
            <a:off x="565422" y="43507"/>
            <a:ext cx="67644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200" b="0" i="0" spc="150" baseline="0" dirty="0">
                <a:solidFill>
                  <a:schemeClr val="bg1"/>
                </a:solidFill>
                <a:latin typeface="+mj-lt"/>
              </a:rPr>
              <a:t>DEL I – ETIKK I ORGANISASJONER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11E9C0F-82D2-B452-D2D5-3F87387827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endParaRPr lang="en-GB" sz="90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8247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3">
            <a:extLst>
              <a:ext uri="{FF2B5EF4-FFF2-40B4-BE49-F238E27FC236}">
                <a16:creationId xmlns:a16="http://schemas.microsoft.com/office/drawing/2014/main" id="{4432CB09-E95A-930F-6A8F-4E070EC35239}"/>
              </a:ext>
            </a:extLst>
          </p:cNvPr>
          <p:cNvSpPr/>
          <p:nvPr userDrawn="1"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rgbClr val="007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18B179"/>
              </a:solidFill>
              <a:highlight>
                <a:srgbClr val="FFFF00"/>
              </a:highlight>
            </a:endParaRPr>
          </a:p>
        </p:txBody>
      </p:sp>
      <p:sp>
        <p:nvSpPr>
          <p:cNvPr id="7" name="Rektangel 4">
            <a:extLst>
              <a:ext uri="{FF2B5EF4-FFF2-40B4-BE49-F238E27FC236}">
                <a16:creationId xmlns:a16="http://schemas.microsoft.com/office/drawing/2014/main" id="{26B1BE4E-9D20-1E46-25BF-E75065E526FB}"/>
              </a:ext>
            </a:extLst>
          </p:cNvPr>
          <p:cNvSpPr/>
          <p:nvPr userDrawn="1"/>
        </p:nvSpPr>
        <p:spPr>
          <a:xfrm>
            <a:off x="565422" y="43507"/>
            <a:ext cx="67644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200" b="0" i="0" spc="150" baseline="0" dirty="0">
                <a:solidFill>
                  <a:schemeClr val="bg1"/>
                </a:solidFill>
                <a:latin typeface="+mj-lt"/>
              </a:rPr>
              <a:t>DEL II – VIRKSOMHETERS SAMFUNNSANSVAR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11E9C0F-82D2-B452-D2D5-3F87387827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endParaRPr lang="en-GB" sz="90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3404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3">
            <a:extLst>
              <a:ext uri="{FF2B5EF4-FFF2-40B4-BE49-F238E27FC236}">
                <a16:creationId xmlns:a16="http://schemas.microsoft.com/office/drawing/2014/main" id="{4432CB09-E95A-930F-6A8F-4E070EC35239}"/>
              </a:ext>
            </a:extLst>
          </p:cNvPr>
          <p:cNvSpPr/>
          <p:nvPr userDrawn="1"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rgbClr val="6569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18B179"/>
              </a:solidFill>
              <a:highlight>
                <a:srgbClr val="FFFF00"/>
              </a:highlight>
            </a:endParaRPr>
          </a:p>
        </p:txBody>
      </p:sp>
      <p:sp>
        <p:nvSpPr>
          <p:cNvPr id="7" name="Rektangel 4">
            <a:extLst>
              <a:ext uri="{FF2B5EF4-FFF2-40B4-BE49-F238E27FC236}">
                <a16:creationId xmlns:a16="http://schemas.microsoft.com/office/drawing/2014/main" id="{26B1BE4E-9D20-1E46-25BF-E75065E526FB}"/>
              </a:ext>
            </a:extLst>
          </p:cNvPr>
          <p:cNvSpPr/>
          <p:nvPr userDrawn="1"/>
        </p:nvSpPr>
        <p:spPr>
          <a:xfrm>
            <a:off x="565422" y="43507"/>
            <a:ext cx="67644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200" b="0" i="0" spc="150" baseline="0" dirty="0">
                <a:solidFill>
                  <a:schemeClr val="bg1"/>
                </a:solidFill>
                <a:latin typeface="+mj-lt"/>
              </a:rPr>
              <a:t>DEL III – ETIKK, SAMFUNNSANSVAR OG BÆREKRAFT I PRAKSIS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11E9C0F-82D2-B452-D2D5-3F87387827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endParaRPr lang="en-GB" sz="90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98050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B9B27-4D02-2940-AED5-BC8F2B3B1507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666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7878-2C98-7449-BB8F-764A5EA8E558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137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1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0351-EB03-5444-BA93-B7E778374E24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205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DB90-FF7E-5041-AB9F-1BC0957AB829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526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8CB6-48D8-4E47-B0D3-B56230F429D0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94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1482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C16-FAF2-2C41-B697-563997C522AD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75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D9EA-0687-604F-B97A-763B6765DF9F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596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CA055-AE00-B670-4FC0-B5B27DC28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2C286-1F99-2386-94B2-D0BC59FA4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92542E-25BF-3718-9AC0-AFA0542D2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7F47B7-4BFD-905C-481B-C4AAA0CAD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025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9FFFB4-400D-1240-AB24-6F86C96D4DFB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ktangel 3">
            <a:extLst>
              <a:ext uri="{FF2B5EF4-FFF2-40B4-BE49-F238E27FC236}">
                <a16:creationId xmlns:a16="http://schemas.microsoft.com/office/drawing/2014/main" id="{A2F06B65-4A0C-F6E6-A1E4-288E62FD6504}"/>
              </a:ext>
            </a:extLst>
          </p:cNvPr>
          <p:cNvSpPr/>
          <p:nvPr userDrawn="1"/>
        </p:nvSpPr>
        <p:spPr>
          <a:xfrm>
            <a:off x="0" y="6520258"/>
            <a:ext cx="9144000" cy="365125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8" name="Bilde 4">
            <a:extLst>
              <a:ext uri="{FF2B5EF4-FFF2-40B4-BE49-F238E27FC236}">
                <a16:creationId xmlns:a16="http://schemas.microsoft.com/office/drawing/2014/main" id="{D850B8AD-2119-DCFB-8BBF-AE6C88DD9605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6654478"/>
            <a:ext cx="2522204" cy="15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69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68" r:id="rId3"/>
    <p:sldLayoutId id="2147483869" r:id="rId4"/>
    <p:sldLayoutId id="2147483870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5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69127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rgbClr val="954E2F"/>
                </a:solidFill>
              </a:rPr>
              <a:t>Etikk for beslutningstakere</a:t>
            </a:r>
          </a:p>
          <a:p>
            <a:r>
              <a:rPr lang="en-GB" sz="2400" i="1" dirty="0" err="1">
                <a:solidFill>
                  <a:srgbClr val="954E2F"/>
                </a:solidFill>
              </a:rPr>
              <a:t>Virksomheters</a:t>
            </a:r>
            <a:r>
              <a:rPr lang="en-GB" sz="2400" i="1" dirty="0">
                <a:solidFill>
                  <a:srgbClr val="954E2F"/>
                </a:solidFill>
              </a:rPr>
              <a:t> </a:t>
            </a:r>
            <a:r>
              <a:rPr lang="en-GB" sz="2400" i="1" dirty="0" err="1">
                <a:solidFill>
                  <a:srgbClr val="954E2F"/>
                </a:solidFill>
              </a:rPr>
              <a:t>bærekraft</a:t>
            </a:r>
            <a:r>
              <a:rPr lang="en-GB" sz="2400" i="1" dirty="0">
                <a:solidFill>
                  <a:srgbClr val="954E2F"/>
                </a:solidFill>
              </a:rPr>
              <a:t> </a:t>
            </a:r>
            <a:r>
              <a:rPr lang="en-GB" sz="2400" i="1" dirty="0" err="1">
                <a:solidFill>
                  <a:srgbClr val="954E2F"/>
                </a:solidFill>
              </a:rPr>
              <a:t>og</a:t>
            </a:r>
            <a:r>
              <a:rPr lang="en-GB" sz="2400" i="1" dirty="0">
                <a:solidFill>
                  <a:srgbClr val="954E2F"/>
                </a:solidFill>
              </a:rPr>
              <a:t> </a:t>
            </a:r>
            <a:r>
              <a:rPr lang="en-GB" sz="2400" i="1" dirty="0" err="1">
                <a:solidFill>
                  <a:srgbClr val="954E2F"/>
                </a:solidFill>
              </a:rPr>
              <a:t>samfunnsansvar</a:t>
            </a:r>
            <a:endParaRPr lang="en-GB" sz="2400" i="1" dirty="0">
              <a:solidFill>
                <a:srgbClr val="954E2F"/>
              </a:solidFill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50C7858-D58F-45B3-B9AB-075BD91C7F31}"/>
              </a:ext>
            </a:extLst>
          </p:cNvPr>
          <p:cNvSpPr txBox="1"/>
          <p:nvPr/>
        </p:nvSpPr>
        <p:spPr>
          <a:xfrm>
            <a:off x="1115616" y="764704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Siri Granum Carson og Tom Skauge</a:t>
            </a:r>
          </a:p>
        </p:txBody>
      </p:sp>
    </p:spTree>
    <p:extLst>
      <p:ext uri="{BB962C8B-B14F-4D97-AF65-F5344CB8AC3E}">
        <p14:creationId xmlns:p14="http://schemas.microsoft.com/office/powerpoint/2010/main" val="2609489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9E324-F99D-82BF-00F3-BC424F3C43E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9F3C1F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9F3C1F"/>
                </a:solidFill>
                <a:effectLst/>
                <a:latin typeface="+mn-lt"/>
              </a:rPr>
              <a:t> 1.1. </a:t>
            </a:r>
            <a:r>
              <a:rPr lang="en-GB" sz="900" dirty="0" err="1">
                <a:effectLst/>
                <a:latin typeface="+mn-lt"/>
              </a:rPr>
              <a:t>Virksomheter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mellom</a:t>
            </a:r>
            <a:r>
              <a:rPr lang="en-GB" sz="900" dirty="0">
                <a:effectLst/>
                <a:latin typeface="+mn-lt"/>
              </a:rPr>
              <a:t> sol </a:t>
            </a:r>
            <a:r>
              <a:rPr lang="en-GB" sz="900" dirty="0" err="1">
                <a:effectLst/>
                <a:latin typeface="+mn-lt"/>
              </a:rPr>
              <a:t>og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skygge</a:t>
            </a:r>
            <a:r>
              <a:rPr lang="en-GB" sz="900" dirty="0">
                <a:effectLst/>
                <a:latin typeface="+mn-lt"/>
              </a:rPr>
              <a:t> – positive </a:t>
            </a:r>
            <a:r>
              <a:rPr lang="en-GB" sz="900" dirty="0" err="1">
                <a:effectLst/>
                <a:latin typeface="+mn-lt"/>
              </a:rPr>
              <a:t>og</a:t>
            </a:r>
            <a:r>
              <a:rPr lang="en-GB" sz="900" dirty="0">
                <a:effectLst/>
                <a:latin typeface="+mn-lt"/>
              </a:rPr>
              <a:t> negative </a:t>
            </a:r>
            <a:r>
              <a:rPr lang="en-GB" sz="900" dirty="0" err="1">
                <a:effectLst/>
                <a:latin typeface="+mn-lt"/>
              </a:rPr>
              <a:t>virkninger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i="1" dirty="0">
                <a:effectLst/>
                <a:latin typeface="+mn-lt"/>
              </a:rPr>
              <a:t>(</a:t>
            </a:r>
            <a:r>
              <a:rPr lang="en-GB" sz="900" i="1" dirty="0" err="1">
                <a:effectLst/>
                <a:latin typeface="+mn-lt"/>
              </a:rPr>
              <a:t>Jørgensen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og</a:t>
            </a:r>
            <a:r>
              <a:rPr lang="en-GB" sz="900" i="1" dirty="0">
                <a:effectLst/>
                <a:latin typeface="+mn-lt"/>
              </a:rPr>
              <a:t> Pedersen, 2018: 32)</a:t>
            </a:r>
            <a:endParaRPr lang="en-GB" sz="900" dirty="0">
              <a:effectLst/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B0A7B4-158A-F64F-8291-5F6A5370D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184" y="1157312"/>
            <a:ext cx="5061631" cy="45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27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B3C04-EF96-A122-E800-F3D24EF8F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D3D50-7C00-890C-F954-FB049E81778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>
                <a:solidFill>
                  <a:srgbClr val="9F3C1F"/>
                </a:solidFill>
                <a:effectLst/>
                <a:latin typeface="+mn-lt"/>
              </a:rPr>
              <a:t>Tabell 1.1.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Typologi</a:t>
            </a:r>
            <a:r>
              <a:rPr lang="en-GB" sz="900" dirty="0">
                <a:effectLst/>
                <a:latin typeface="+mn-lt"/>
              </a:rPr>
              <a:t> for </a:t>
            </a:r>
            <a:r>
              <a:rPr lang="en-GB" sz="900" dirty="0" err="1">
                <a:effectLst/>
                <a:latin typeface="+mn-lt"/>
              </a:rPr>
              <a:t>samfunnsansvarets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mulige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omfang</a:t>
            </a:r>
            <a:endParaRPr lang="en-GB" sz="900" dirty="0">
              <a:effectLst/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9F648E-8969-24AE-BC7D-D72CF9E48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81" y="2132856"/>
            <a:ext cx="7539238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044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FEA2A5-4B5E-F12A-5C1C-DC130492C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765" y="2420887"/>
            <a:ext cx="7818469" cy="100811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F06F0F2-72CA-6ACA-85F2-1EA3F33E2880}"/>
              </a:ext>
            </a:extLst>
          </p:cNvPr>
          <p:cNvSpPr txBox="1">
            <a:spLocks/>
          </p:cNvSpPr>
          <p:nvPr/>
        </p:nvSpPr>
        <p:spPr>
          <a:xfrm>
            <a:off x="628650" y="5877272"/>
            <a:ext cx="7886700" cy="205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199B63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199B63"/>
                </a:solidFill>
                <a:latin typeface="+mn-lt"/>
              </a:rPr>
              <a:t> 3.1.</a:t>
            </a:r>
            <a:r>
              <a:rPr lang="en-GB" sz="900" dirty="0">
                <a:solidFill>
                  <a:srgbClr val="199B63"/>
                </a:solidFill>
                <a:latin typeface="+mn-lt"/>
              </a:rPr>
              <a:t> </a:t>
            </a:r>
            <a:r>
              <a:rPr lang="en-GB" sz="900" dirty="0">
                <a:latin typeface="+mn-lt"/>
              </a:rPr>
              <a:t>Den </a:t>
            </a:r>
            <a:r>
              <a:rPr lang="en-GB" sz="900" dirty="0" err="1">
                <a:latin typeface="+mn-lt"/>
              </a:rPr>
              <a:t>gylne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middelvei</a:t>
            </a:r>
            <a:endParaRPr lang="en-GB" sz="9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3857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60736-88DA-A632-4190-A54A1CF2A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6CFEED3-2798-2BB1-73B1-CD76367944A3}"/>
              </a:ext>
            </a:extLst>
          </p:cNvPr>
          <p:cNvSpPr txBox="1">
            <a:spLocks/>
          </p:cNvSpPr>
          <p:nvPr/>
        </p:nvSpPr>
        <p:spPr>
          <a:xfrm>
            <a:off x="628650" y="5949280"/>
            <a:ext cx="7886700" cy="3499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>
                <a:solidFill>
                  <a:srgbClr val="007965"/>
                </a:solidFill>
                <a:latin typeface="+mn-lt"/>
              </a:rPr>
              <a:t>Tabell 5.1</a:t>
            </a:r>
            <a:r>
              <a:rPr lang="en-GB" sz="900" dirty="0">
                <a:solidFill>
                  <a:srgbClr val="007965"/>
                </a:solidFill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Scotts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tre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søyler</a:t>
            </a:r>
            <a:r>
              <a:rPr lang="en-GB" sz="900" dirty="0">
                <a:latin typeface="+mn-lt"/>
              </a:rPr>
              <a:t> for </a:t>
            </a:r>
            <a:r>
              <a:rPr lang="en-GB" sz="900" dirty="0" err="1">
                <a:latin typeface="+mn-lt"/>
              </a:rPr>
              <a:t>institusjoner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og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hvilke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premisser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i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omgivelsene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som</a:t>
            </a:r>
            <a:r>
              <a:rPr lang="en-GB" sz="900" dirty="0">
                <a:latin typeface="+mn-lt"/>
              </a:rPr>
              <a:t> legger </a:t>
            </a:r>
            <a:r>
              <a:rPr lang="en-GB" sz="900" dirty="0" err="1">
                <a:latin typeface="+mn-lt"/>
              </a:rPr>
              <a:t>føringer</a:t>
            </a:r>
            <a:r>
              <a:rPr lang="en-GB" sz="900" dirty="0">
                <a:latin typeface="+mn-lt"/>
              </a:rPr>
              <a:t> for </a:t>
            </a:r>
            <a:r>
              <a:rPr lang="en-GB" sz="900" dirty="0" err="1">
                <a:latin typeface="+mn-lt"/>
              </a:rPr>
              <a:t>virksomheter</a:t>
            </a:r>
            <a:r>
              <a:rPr lang="en-GB" sz="900" dirty="0">
                <a:latin typeface="+mn-lt"/>
              </a:rPr>
              <a:t>.</a:t>
            </a:r>
            <a:br>
              <a:rPr lang="en-GB" sz="900" dirty="0">
                <a:latin typeface="+mn-lt"/>
              </a:rPr>
            </a:br>
            <a:r>
              <a:rPr lang="en-GB" sz="900" i="1" dirty="0">
                <a:latin typeface="+mn-lt"/>
              </a:rPr>
              <a:t>(Scott 2008: 51. </a:t>
            </a:r>
            <a:r>
              <a:rPr lang="en-GB" sz="900" i="1" dirty="0" err="1">
                <a:latin typeface="+mn-lt"/>
              </a:rPr>
              <a:t>Utdrag</a:t>
            </a:r>
            <a:r>
              <a:rPr lang="en-GB" sz="900" i="1" dirty="0">
                <a:latin typeface="+mn-lt"/>
              </a:rPr>
              <a:t> </a:t>
            </a:r>
            <a:r>
              <a:rPr lang="en-GB" sz="900" i="1" dirty="0" err="1">
                <a:latin typeface="+mn-lt"/>
              </a:rPr>
              <a:t>inspirert</a:t>
            </a:r>
            <a:r>
              <a:rPr lang="en-GB" sz="900" i="1" dirty="0">
                <a:latin typeface="+mn-lt"/>
              </a:rPr>
              <a:t> </a:t>
            </a:r>
            <a:r>
              <a:rPr lang="en-GB" sz="900" i="1" dirty="0" err="1">
                <a:latin typeface="+mn-lt"/>
              </a:rPr>
              <a:t>av</a:t>
            </a:r>
            <a:r>
              <a:rPr lang="en-GB" sz="900" i="1" dirty="0">
                <a:latin typeface="+mn-lt"/>
              </a:rPr>
              <a:t> Jacobsen </a:t>
            </a:r>
            <a:r>
              <a:rPr lang="en-GB" sz="900" i="1" dirty="0" err="1">
                <a:latin typeface="+mn-lt"/>
              </a:rPr>
              <a:t>og</a:t>
            </a:r>
            <a:r>
              <a:rPr lang="en-GB" sz="900" i="1" dirty="0">
                <a:latin typeface="+mn-lt"/>
              </a:rPr>
              <a:t> </a:t>
            </a:r>
            <a:r>
              <a:rPr lang="en-GB" sz="900" i="1" dirty="0" err="1">
                <a:latin typeface="+mn-lt"/>
              </a:rPr>
              <a:t>Thorsvik</a:t>
            </a:r>
            <a:r>
              <a:rPr lang="en-GB" sz="900" i="1" dirty="0">
                <a:latin typeface="+mn-lt"/>
              </a:rPr>
              <a:t> 2013: 215)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083913-CC34-92AC-2C2D-D2E46C863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852" y="1736812"/>
            <a:ext cx="6316295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565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55094-1C11-ACD9-D889-B80FC2AC8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2A7404B-BE1B-0D37-0AC0-2F4B63C14C8B}"/>
              </a:ext>
            </a:extLst>
          </p:cNvPr>
          <p:cNvSpPr txBox="1">
            <a:spLocks/>
          </p:cNvSpPr>
          <p:nvPr/>
        </p:nvSpPr>
        <p:spPr>
          <a:xfrm>
            <a:off x="628650" y="6093296"/>
            <a:ext cx="7886700" cy="2059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>
                <a:solidFill>
                  <a:srgbClr val="007965"/>
                </a:solidFill>
                <a:latin typeface="+mn-lt"/>
              </a:rPr>
              <a:t>Tabell 6.1</a:t>
            </a:r>
            <a:r>
              <a:rPr lang="en-GB" sz="900" dirty="0">
                <a:solidFill>
                  <a:srgbClr val="007965"/>
                </a:solidFill>
                <a:latin typeface="+mn-lt"/>
              </a:rPr>
              <a:t> </a:t>
            </a:r>
            <a:r>
              <a:rPr lang="en-GB" sz="900" dirty="0">
                <a:latin typeface="+mn-lt"/>
              </a:rPr>
              <a:t>FNs </a:t>
            </a:r>
            <a:r>
              <a:rPr lang="en-GB" sz="900" dirty="0" err="1">
                <a:latin typeface="+mn-lt"/>
              </a:rPr>
              <a:t>bærekraftsmål</a:t>
            </a:r>
            <a:endParaRPr lang="en-GB" sz="900" dirty="0">
              <a:latin typeface="+mn-lt"/>
            </a:endParaRPr>
          </a:p>
        </p:txBody>
      </p:sp>
      <p:pic>
        <p:nvPicPr>
          <p:cNvPr id="3" name="Picture 2" descr="A colorful squares with white text&#10;&#10;AI-generated content may be incorrect.">
            <a:extLst>
              <a:ext uri="{FF2B5EF4-FFF2-40B4-BE49-F238E27FC236}">
                <a16:creationId xmlns:a16="http://schemas.microsoft.com/office/drawing/2014/main" id="{47296A5E-CA3B-E3F9-C09A-0E962B3C22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491630"/>
            <a:ext cx="7892989" cy="387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262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2EE5B-4E1D-F2CD-CF88-556BA081D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5BC5E3E-867F-3C97-3CCE-EA08FBA34FD4}"/>
              </a:ext>
            </a:extLst>
          </p:cNvPr>
          <p:cNvSpPr txBox="1">
            <a:spLocks/>
          </p:cNvSpPr>
          <p:nvPr/>
        </p:nvSpPr>
        <p:spPr>
          <a:xfrm>
            <a:off x="628650" y="6093296"/>
            <a:ext cx="7886700" cy="2059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007965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007965"/>
                </a:solidFill>
                <a:latin typeface="+mn-lt"/>
              </a:rPr>
              <a:t> 6.2</a:t>
            </a:r>
            <a:r>
              <a:rPr lang="en-GB" sz="900" dirty="0">
                <a:solidFill>
                  <a:srgbClr val="007965"/>
                </a:solidFill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Ulikhet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i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verden</a:t>
            </a:r>
            <a:r>
              <a:rPr lang="en-GB" sz="900" dirty="0">
                <a:latin typeface="+mn-lt"/>
              </a:rPr>
              <a:t>. 1,2 </a:t>
            </a:r>
            <a:r>
              <a:rPr lang="en-GB" sz="900" dirty="0" err="1">
                <a:latin typeface="+mn-lt"/>
              </a:rPr>
              <a:t>prosent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eier</a:t>
            </a:r>
            <a:r>
              <a:rPr lang="en-GB" sz="900" dirty="0">
                <a:latin typeface="+mn-lt"/>
              </a:rPr>
              <a:t> 47,8 </a:t>
            </a:r>
            <a:r>
              <a:rPr lang="en-GB" sz="900" dirty="0" err="1">
                <a:latin typeface="+mn-lt"/>
              </a:rPr>
              <a:t>prosent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av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verdiene</a:t>
            </a:r>
            <a:r>
              <a:rPr lang="en-GB" sz="900" dirty="0">
                <a:latin typeface="+mn-lt"/>
              </a:rPr>
              <a:t> </a:t>
            </a:r>
            <a:r>
              <a:rPr lang="en-GB" sz="900" i="1" dirty="0">
                <a:latin typeface="+mn-lt"/>
              </a:rPr>
              <a:t>(Credit Suisse, 2022)</a:t>
            </a:r>
            <a:r>
              <a:rPr lang="en-GB" sz="900" dirty="0">
                <a:latin typeface="+mn-lt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9BDD88-94B4-013E-D178-09F0306B2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70" y="1069793"/>
            <a:ext cx="7979826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62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037FA-F3F1-8164-7731-772E483ED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B26954F-0916-2404-9C38-DF13B8EB5B36}"/>
              </a:ext>
            </a:extLst>
          </p:cNvPr>
          <p:cNvSpPr txBox="1">
            <a:spLocks/>
          </p:cNvSpPr>
          <p:nvPr/>
        </p:nvSpPr>
        <p:spPr>
          <a:xfrm>
            <a:off x="628650" y="6093296"/>
            <a:ext cx="7886700" cy="2059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007965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007965"/>
                </a:solidFill>
                <a:latin typeface="+mn-lt"/>
              </a:rPr>
              <a:t> 6.3</a:t>
            </a:r>
            <a:r>
              <a:rPr lang="en-GB" sz="900" dirty="0">
                <a:solidFill>
                  <a:srgbClr val="007965"/>
                </a:solidFill>
                <a:latin typeface="+mn-lt"/>
              </a:rPr>
              <a:t> </a:t>
            </a:r>
            <a:r>
              <a:rPr lang="en-GB" sz="900" dirty="0">
                <a:latin typeface="+mn-lt"/>
              </a:rPr>
              <a:t>Status </a:t>
            </a:r>
            <a:r>
              <a:rPr lang="en-GB" sz="900" dirty="0" err="1">
                <a:latin typeface="+mn-lt"/>
              </a:rPr>
              <a:t>natur­ødeleggelse</a:t>
            </a:r>
            <a:r>
              <a:rPr lang="en-GB" sz="900" dirty="0">
                <a:latin typeface="+mn-lt"/>
              </a:rPr>
              <a:t> </a:t>
            </a:r>
            <a:r>
              <a:rPr lang="en-GB" sz="900" i="1" dirty="0">
                <a:latin typeface="+mn-lt"/>
              </a:rPr>
              <a:t>(FN-</a:t>
            </a:r>
            <a:r>
              <a:rPr lang="en-GB" sz="900" i="1" dirty="0" err="1">
                <a:latin typeface="+mn-lt"/>
              </a:rPr>
              <a:t>sambandet</a:t>
            </a:r>
            <a:r>
              <a:rPr lang="en-GB" sz="900" i="1" dirty="0">
                <a:latin typeface="+mn-lt"/>
              </a:rPr>
              <a:t> 2023)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482E8D-B246-696B-F9D4-F033823C3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548" y="1206051"/>
            <a:ext cx="4996904" cy="443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23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5A9B0-9E3A-ECB1-9176-FDD5FEFA1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BD6DEAF-B95A-432A-C06B-44674090478A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007965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007965"/>
                </a:solidFill>
                <a:latin typeface="+mn-lt"/>
              </a:rPr>
              <a:t> 6.4</a:t>
            </a:r>
            <a:r>
              <a:rPr lang="en-GB" sz="900" dirty="0">
                <a:solidFill>
                  <a:srgbClr val="007965"/>
                </a:solidFill>
                <a:latin typeface="+mn-lt"/>
              </a:rPr>
              <a:t> </a:t>
            </a:r>
            <a:r>
              <a:rPr lang="en-GB" sz="900" dirty="0">
                <a:latin typeface="+mn-lt"/>
              </a:rPr>
              <a:t>De 17 </a:t>
            </a:r>
            <a:r>
              <a:rPr lang="en-GB" sz="900" dirty="0" err="1">
                <a:latin typeface="+mn-lt"/>
              </a:rPr>
              <a:t>bærekraftsmålene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posisjonert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slik</a:t>
            </a:r>
            <a:r>
              <a:rPr lang="en-GB" sz="900" dirty="0">
                <a:latin typeface="+mn-lt"/>
              </a:rPr>
              <a:t> at </a:t>
            </a:r>
            <a:r>
              <a:rPr lang="en-GB" sz="900" dirty="0" err="1">
                <a:latin typeface="+mn-lt"/>
              </a:rPr>
              <a:t>biosfæren</a:t>
            </a:r>
            <a:r>
              <a:rPr lang="en-GB" sz="900" dirty="0">
                <a:latin typeface="+mn-lt"/>
              </a:rPr>
              <a:t> er </a:t>
            </a:r>
            <a:r>
              <a:rPr lang="en-GB" sz="900" dirty="0" err="1">
                <a:latin typeface="+mn-lt"/>
              </a:rPr>
              <a:t>grunnlaget</a:t>
            </a:r>
            <a:r>
              <a:rPr lang="en-GB" sz="900" dirty="0">
                <a:latin typeface="+mn-lt"/>
              </a:rPr>
              <a:t>, </a:t>
            </a:r>
            <a:r>
              <a:rPr lang="en-GB" sz="900" dirty="0" err="1">
                <a:latin typeface="+mn-lt"/>
              </a:rPr>
              <a:t>mens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samfunn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og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økonomi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fremstår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som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integrerte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deler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av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biosfæren</a:t>
            </a:r>
            <a:endParaRPr lang="en-GB" sz="900" dirty="0">
              <a:latin typeface="+mn-lt"/>
            </a:endParaRPr>
          </a:p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i="1" dirty="0">
                <a:latin typeface="+mn-lt"/>
              </a:rPr>
              <a:t>(Azote 2016)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AD666D-D4B1-EB54-4358-95FA041C6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204" y="837611"/>
            <a:ext cx="5509592" cy="467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7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C98AB-6375-FE59-37DD-F49602F21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9AEC662-AB50-3494-C568-2A87E976C64F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007965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007965"/>
                </a:solidFill>
                <a:latin typeface="+mn-lt"/>
              </a:rPr>
              <a:t> 6.5</a:t>
            </a:r>
            <a:r>
              <a:rPr lang="en-GB" sz="900" dirty="0">
                <a:solidFill>
                  <a:srgbClr val="007965"/>
                </a:solidFill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Planetens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tåleevne</a:t>
            </a:r>
            <a:r>
              <a:rPr lang="en-GB" sz="900" dirty="0">
                <a:latin typeface="+mn-lt"/>
              </a:rPr>
              <a:t> </a:t>
            </a:r>
            <a:r>
              <a:rPr lang="en-GB" sz="900" i="1" dirty="0">
                <a:latin typeface="+mn-lt"/>
              </a:rPr>
              <a:t>(Steffen et al., 2015)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CF5D9-8744-09BA-44E2-4B8ADF7DA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552" y="764704"/>
            <a:ext cx="5078895" cy="500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688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F33D8-55F2-98C8-9A82-E4C9AFB0B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9906FB3-6949-CCD2-7D5D-83A719B2AF68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007965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007965"/>
                </a:solidFill>
                <a:latin typeface="+mn-lt"/>
              </a:rPr>
              <a:t> 6.6</a:t>
            </a:r>
            <a:r>
              <a:rPr lang="en-GB" sz="900" dirty="0">
                <a:solidFill>
                  <a:srgbClr val="007965"/>
                </a:solidFill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Illustrasjon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av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en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sirkulær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økonomisk</a:t>
            </a:r>
            <a:r>
              <a:rPr lang="en-GB" sz="900" dirty="0">
                <a:latin typeface="+mn-lt"/>
              </a:rPr>
              <a:t> model </a:t>
            </a:r>
            <a:r>
              <a:rPr lang="en-GB" sz="900" i="1" dirty="0">
                <a:latin typeface="+mn-lt"/>
              </a:rPr>
              <a:t>(CDE, 2020)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F6441F-A0E1-5C57-057B-AB2A5372E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066" y="842827"/>
            <a:ext cx="4999868" cy="481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594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47143-0304-8E38-4F48-9FA87836F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CEE66B5-5A1A-3544-E17D-47DB2D8104BA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007965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007965"/>
                </a:solidFill>
                <a:latin typeface="+mn-lt"/>
              </a:rPr>
              <a:t> 6.7</a:t>
            </a:r>
            <a:r>
              <a:rPr lang="en-GB" sz="900" dirty="0">
                <a:solidFill>
                  <a:srgbClr val="007965"/>
                </a:solidFill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Smultringmodellen</a:t>
            </a:r>
            <a:r>
              <a:rPr lang="en-GB" sz="900" dirty="0">
                <a:latin typeface="+mn-lt"/>
              </a:rPr>
              <a:t>, </a:t>
            </a:r>
            <a:r>
              <a:rPr lang="en-GB" sz="900" dirty="0" err="1">
                <a:latin typeface="+mn-lt"/>
              </a:rPr>
              <a:t>utviklet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av</a:t>
            </a:r>
            <a:r>
              <a:rPr lang="en-GB" sz="900" dirty="0">
                <a:latin typeface="+mn-lt"/>
              </a:rPr>
              <a:t> Kate Raworth </a:t>
            </a:r>
            <a:r>
              <a:rPr lang="en-GB" sz="900" i="1" dirty="0">
                <a:latin typeface="+mn-lt"/>
              </a:rPr>
              <a:t>(Raworth, 2017)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45CB00-3FAA-03EE-223D-17E1CCC64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268" y="764704"/>
            <a:ext cx="5455463" cy="520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44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38EE4-2FA9-0694-6E4E-55EC59357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7744DA2-35D7-7DE0-6B41-A344484C3DAC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007965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007965"/>
                </a:solidFill>
                <a:latin typeface="+mn-lt"/>
              </a:rPr>
              <a:t> 6.8</a:t>
            </a:r>
            <a:r>
              <a:rPr lang="en-GB" sz="900" dirty="0">
                <a:solidFill>
                  <a:srgbClr val="007965"/>
                </a:solidFill>
                <a:latin typeface="+mn-lt"/>
              </a:rPr>
              <a:t> </a:t>
            </a:r>
            <a:r>
              <a:rPr lang="en-GB" sz="900" dirty="0">
                <a:latin typeface="+mn-lt"/>
              </a:rPr>
              <a:t>Den triple </a:t>
            </a:r>
            <a:r>
              <a:rPr lang="en-GB" sz="900" dirty="0" err="1">
                <a:latin typeface="+mn-lt"/>
              </a:rPr>
              <a:t>bunnlinjen</a:t>
            </a:r>
            <a:endParaRPr lang="en-GB" sz="900" i="1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26F735-1FD3-12EC-DEA8-83A57CAF4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304" y="1916832"/>
            <a:ext cx="5347391" cy="327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76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07EFC-FF25-785E-8DE5-F4D72F7F3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B918AB-6573-5893-DFB4-391577026E9C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007965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007965"/>
                </a:solidFill>
                <a:latin typeface="+mn-lt"/>
              </a:rPr>
              <a:t> 6.9</a:t>
            </a:r>
            <a:r>
              <a:rPr lang="en-GB" sz="900" dirty="0">
                <a:solidFill>
                  <a:srgbClr val="007965"/>
                </a:solidFill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Økonomi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som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middel</a:t>
            </a:r>
            <a:r>
              <a:rPr lang="en-GB" sz="900" dirty="0">
                <a:latin typeface="+mn-lt"/>
              </a:rPr>
              <a:t>, </a:t>
            </a:r>
            <a:r>
              <a:rPr lang="en-GB" sz="900" dirty="0" err="1">
                <a:latin typeface="+mn-lt"/>
              </a:rPr>
              <a:t>ikke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mål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i</a:t>
            </a:r>
            <a:r>
              <a:rPr lang="en-GB" sz="900" dirty="0">
                <a:latin typeface="+mn-lt"/>
              </a:rPr>
              <a:t> seg </a:t>
            </a:r>
            <a:r>
              <a:rPr lang="en-GB" sz="900" dirty="0" err="1">
                <a:latin typeface="+mn-lt"/>
              </a:rPr>
              <a:t>selv</a:t>
            </a:r>
            <a:r>
              <a:rPr lang="en-GB" sz="900" dirty="0">
                <a:latin typeface="+mn-lt"/>
              </a:rPr>
              <a:t> </a:t>
            </a:r>
            <a:r>
              <a:rPr lang="en-GB" sz="900" i="1" dirty="0">
                <a:latin typeface="+mn-lt"/>
              </a:rPr>
              <a:t>(</a:t>
            </a:r>
            <a:r>
              <a:rPr lang="en-GB" sz="900" i="1" dirty="0" err="1">
                <a:latin typeface="+mn-lt"/>
              </a:rPr>
              <a:t>Zadek</a:t>
            </a:r>
            <a:r>
              <a:rPr lang="en-GB" sz="900" i="1" dirty="0">
                <a:latin typeface="+mn-lt"/>
              </a:rPr>
              <a:t>, 2001: 115, </a:t>
            </a:r>
            <a:r>
              <a:rPr lang="en-GB" sz="900" i="1" dirty="0" err="1">
                <a:latin typeface="+mn-lt"/>
              </a:rPr>
              <a:t>figur</a:t>
            </a:r>
            <a:r>
              <a:rPr lang="en-GB" sz="900" i="1" dirty="0">
                <a:latin typeface="+mn-lt"/>
              </a:rPr>
              <a:t> 9.5)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30ABD0-5DAB-56B1-2BC7-56782F516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2884387"/>
            <a:ext cx="4310079" cy="127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67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5AC99-B7A6-B88C-842C-490ECECCD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C45BA14-B583-A849-7DF0-1D0473300BBA}"/>
              </a:ext>
            </a:extLst>
          </p:cNvPr>
          <p:cNvSpPr txBox="1">
            <a:spLocks/>
          </p:cNvSpPr>
          <p:nvPr/>
        </p:nvSpPr>
        <p:spPr>
          <a:xfrm>
            <a:off x="539552" y="5603064"/>
            <a:ext cx="1584176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38"/>
              </a:spcBef>
            </a:pPr>
            <a:r>
              <a:rPr lang="en-GB" sz="900" b="1" dirty="0">
                <a:solidFill>
                  <a:srgbClr val="007965"/>
                </a:solidFill>
                <a:latin typeface="+mn-lt"/>
              </a:rPr>
              <a:t>Tabell 6.1</a:t>
            </a:r>
            <a:r>
              <a:rPr lang="en-GB" sz="900" dirty="0">
                <a:solidFill>
                  <a:srgbClr val="007965"/>
                </a:solidFill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Forsiktighetsregler</a:t>
            </a:r>
            <a:r>
              <a:rPr lang="en-GB" sz="900" dirty="0">
                <a:latin typeface="+mn-lt"/>
              </a:rPr>
              <a:t> </a:t>
            </a:r>
            <a:br>
              <a:rPr lang="en-GB" sz="900" dirty="0">
                <a:latin typeface="+mn-lt"/>
              </a:rPr>
            </a:br>
            <a:r>
              <a:rPr lang="en-GB" sz="900" dirty="0">
                <a:latin typeface="+mn-lt"/>
              </a:rPr>
              <a:t>for </a:t>
            </a:r>
            <a:r>
              <a:rPr lang="en-GB" sz="900" dirty="0" err="1">
                <a:latin typeface="+mn-lt"/>
              </a:rPr>
              <a:t>å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redusere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faren</a:t>
            </a:r>
            <a:r>
              <a:rPr lang="en-GB" sz="900" dirty="0">
                <a:latin typeface="+mn-lt"/>
              </a:rPr>
              <a:t> for </a:t>
            </a:r>
            <a:r>
              <a:rPr lang="en-GB" sz="900" dirty="0" err="1">
                <a:latin typeface="+mn-lt"/>
              </a:rPr>
              <a:t>grønnvasking</a:t>
            </a:r>
            <a:r>
              <a:rPr lang="en-GB" sz="900" dirty="0">
                <a:latin typeface="+mn-lt"/>
              </a:rPr>
              <a:t> </a:t>
            </a:r>
            <a:r>
              <a:rPr lang="en-GB" sz="900" i="1" dirty="0">
                <a:latin typeface="+mn-lt"/>
              </a:rPr>
              <a:t>(</a:t>
            </a:r>
            <a:r>
              <a:rPr lang="en-GB" sz="900" i="1" dirty="0" err="1">
                <a:latin typeface="+mn-lt"/>
              </a:rPr>
              <a:t>Grønnvasking.no</a:t>
            </a:r>
            <a:r>
              <a:rPr lang="en-GB" sz="900" i="1" dirty="0">
                <a:latin typeface="+mn-lt"/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0BCF1B-E268-34D6-6BDA-1FBA9DB7A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548680"/>
            <a:ext cx="4032448" cy="584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06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75994-D0EE-5AFE-72A8-248675652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61936AB-F35C-356A-821B-058910381246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>
                <a:solidFill>
                  <a:srgbClr val="007965"/>
                </a:solidFill>
                <a:latin typeface="+mn-lt"/>
              </a:rPr>
              <a:t>Tabell 6.2 </a:t>
            </a:r>
            <a:r>
              <a:rPr lang="en-GB" sz="900" dirty="0">
                <a:latin typeface="+mn-lt"/>
              </a:rPr>
              <a:t>FNs </a:t>
            </a:r>
            <a:r>
              <a:rPr lang="en-GB" sz="900" dirty="0" err="1">
                <a:latin typeface="+mn-lt"/>
              </a:rPr>
              <a:t>bærekraftsmål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vektlagt</a:t>
            </a:r>
            <a:r>
              <a:rPr lang="en-GB" sz="900" dirty="0">
                <a:latin typeface="+mn-lt"/>
              </a:rPr>
              <a:t> for </a:t>
            </a:r>
            <a:r>
              <a:rPr lang="en-GB" sz="900" dirty="0" err="1">
                <a:latin typeface="+mn-lt"/>
              </a:rPr>
              <a:t>undervisning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av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norske</a:t>
            </a:r>
            <a:r>
              <a:rPr lang="en-GB" sz="900" dirty="0">
                <a:latin typeface="+mn-lt"/>
              </a:rPr>
              <a:t> UH-</a:t>
            </a:r>
            <a:r>
              <a:rPr lang="en-GB" sz="900" dirty="0" err="1">
                <a:latin typeface="+mn-lt"/>
              </a:rPr>
              <a:t>institusjoner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som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underviste</a:t>
            </a:r>
            <a:r>
              <a:rPr lang="en-GB" sz="900" dirty="0">
                <a:latin typeface="+mn-lt"/>
              </a:rPr>
              <a:t> bachelor </a:t>
            </a:r>
            <a:r>
              <a:rPr lang="en-GB" sz="900" dirty="0" err="1">
                <a:latin typeface="+mn-lt"/>
              </a:rPr>
              <a:t>i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økonomi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og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administrasjon</a:t>
            </a:r>
            <a:r>
              <a:rPr lang="en-GB" sz="900" dirty="0">
                <a:latin typeface="+mn-lt"/>
              </a:rPr>
              <a:t> </a:t>
            </a:r>
            <a:br>
              <a:rPr lang="en-GB" sz="900" dirty="0">
                <a:latin typeface="+mn-lt"/>
              </a:rPr>
            </a:br>
            <a:r>
              <a:rPr lang="en-GB" sz="900" dirty="0" err="1">
                <a:latin typeface="+mn-lt"/>
              </a:rPr>
              <a:t>i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studieåret</a:t>
            </a:r>
            <a:r>
              <a:rPr lang="en-GB" sz="900" dirty="0">
                <a:latin typeface="+mn-lt"/>
              </a:rPr>
              <a:t> 2020–2021. </a:t>
            </a:r>
            <a:r>
              <a:rPr lang="en-GB" sz="900" dirty="0" err="1">
                <a:latin typeface="+mn-lt"/>
              </a:rPr>
              <a:t>Antall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svar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på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spørsmål</a:t>
            </a:r>
            <a:r>
              <a:rPr lang="en-GB" sz="900" dirty="0">
                <a:latin typeface="+mn-lt"/>
              </a:rPr>
              <a:t> om </a:t>
            </a:r>
            <a:r>
              <a:rPr lang="en-GB" sz="900" dirty="0" err="1">
                <a:latin typeface="+mn-lt"/>
              </a:rPr>
              <a:t>hvilke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bærekraftsmål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som</a:t>
            </a:r>
            <a:r>
              <a:rPr lang="en-GB" sz="900" dirty="0">
                <a:latin typeface="+mn-lt"/>
              </a:rPr>
              <a:t> er </a:t>
            </a:r>
            <a:r>
              <a:rPr lang="en-GB" sz="900" dirty="0" err="1">
                <a:latin typeface="+mn-lt"/>
              </a:rPr>
              <a:t>vektlagt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i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undervisningen</a:t>
            </a:r>
            <a:r>
              <a:rPr lang="en-GB" sz="900" dirty="0">
                <a:latin typeface="+mn-lt"/>
              </a:rPr>
              <a:t> </a:t>
            </a:r>
            <a:r>
              <a:rPr lang="en-GB" sz="900" i="1" dirty="0">
                <a:latin typeface="+mn-lt"/>
              </a:rPr>
              <a:t>(</a:t>
            </a:r>
            <a:r>
              <a:rPr lang="en-GB" sz="900" i="1" dirty="0" err="1">
                <a:latin typeface="+mn-lt"/>
              </a:rPr>
              <a:t>Skauge</a:t>
            </a:r>
            <a:r>
              <a:rPr lang="en-GB" sz="900" i="1" dirty="0">
                <a:latin typeface="+mn-lt"/>
              </a:rPr>
              <a:t>, 2021)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C161E7-8CE2-300F-8648-59B210CF5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985" y="1124744"/>
            <a:ext cx="6080030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35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8BBA6-9A36-7341-B0D1-83D318385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64DA584-D61A-ABCB-DC93-60D12D05CD3B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007965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007965"/>
                </a:solidFill>
                <a:latin typeface="+mn-lt"/>
              </a:rPr>
              <a:t> 7.1 </a:t>
            </a:r>
            <a:r>
              <a:rPr lang="en-GB" sz="900" dirty="0" err="1">
                <a:latin typeface="+mn-lt"/>
              </a:rPr>
              <a:t>Interessentkart</a:t>
            </a:r>
            <a:endParaRPr lang="en-GB" sz="900" i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8F8F73-0E0D-4515-A2A8-B453CD8F1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820" y="908720"/>
            <a:ext cx="5118360" cy="455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270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FED4C-44BA-525E-C09D-EEB231E9F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9C235D3-7282-B118-F2D7-45E4BCA018DB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007965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007965"/>
                </a:solidFill>
                <a:latin typeface="+mn-lt"/>
              </a:rPr>
              <a:t> 7.2 </a:t>
            </a:r>
            <a:r>
              <a:rPr lang="en-GB" sz="900" dirty="0" err="1">
                <a:latin typeface="+mn-lt"/>
              </a:rPr>
              <a:t>Makt</a:t>
            </a:r>
            <a:r>
              <a:rPr lang="en-GB" sz="900" dirty="0">
                <a:latin typeface="+mn-lt"/>
              </a:rPr>
              <a:t>, </a:t>
            </a:r>
            <a:r>
              <a:rPr lang="en-GB" sz="900" dirty="0" err="1">
                <a:latin typeface="+mn-lt"/>
              </a:rPr>
              <a:t>legitimitet</a:t>
            </a:r>
            <a:r>
              <a:rPr lang="en-GB" sz="900" dirty="0">
                <a:latin typeface="+mn-lt"/>
              </a:rPr>
              <a:t>, </a:t>
            </a:r>
            <a:r>
              <a:rPr lang="en-GB" sz="900" dirty="0" err="1">
                <a:latin typeface="+mn-lt"/>
              </a:rPr>
              <a:t>viktighet</a:t>
            </a:r>
            <a:endParaRPr lang="en-GB" sz="900" i="1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B16927-4761-4F7D-4986-2164B0F09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812" y="1556792"/>
            <a:ext cx="6690375" cy="34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14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A4948-6EC4-2A23-3456-360262070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5E0D12E-A4E6-EF3C-3038-ABE4E26DCAF1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007965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007965"/>
                </a:solidFill>
                <a:latin typeface="+mn-lt"/>
              </a:rPr>
              <a:t> 7.3 </a:t>
            </a:r>
            <a:r>
              <a:rPr lang="en-GB" sz="900" dirty="0" err="1">
                <a:latin typeface="+mn-lt"/>
              </a:rPr>
              <a:t>Primære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og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sekundære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interessenter</a:t>
            </a:r>
            <a:r>
              <a:rPr lang="en-GB" sz="900" dirty="0">
                <a:latin typeface="+mn-lt"/>
              </a:rPr>
              <a:t> </a:t>
            </a:r>
            <a:r>
              <a:rPr lang="en-GB" sz="900" i="1" dirty="0">
                <a:latin typeface="+mn-lt"/>
              </a:rPr>
              <a:t>(Freeman et al., 2007)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7CAFFD-5D28-DA10-FECD-72786B959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764704"/>
            <a:ext cx="5904656" cy="496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070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750E4-049A-7059-AD1C-B3A7A72FF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FEB5363-4B43-3368-864F-EBCD94BCD52B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007965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007965"/>
                </a:solidFill>
                <a:latin typeface="+mn-lt"/>
              </a:rPr>
              <a:t> 8.1 </a:t>
            </a:r>
            <a:r>
              <a:rPr lang="en-GB" sz="900" dirty="0">
                <a:latin typeface="+mn-lt"/>
              </a:rPr>
              <a:t>CSR-</a:t>
            </a:r>
            <a:r>
              <a:rPr lang="en-GB" sz="900" dirty="0" err="1">
                <a:latin typeface="+mn-lt"/>
              </a:rPr>
              <a:t>triangelet</a:t>
            </a:r>
            <a:endParaRPr lang="en-GB" sz="900" i="1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BBD73B-564C-514F-9037-59DAE3378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762" y="2233220"/>
            <a:ext cx="4946476" cy="285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85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A4605-49DA-2F93-DF47-A68DD8840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368707C-6FC9-6FFA-B0C9-37583AFF92FD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007965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007965"/>
                </a:solidFill>
                <a:latin typeface="+mn-lt"/>
              </a:rPr>
              <a:t> 8.2 </a:t>
            </a:r>
            <a:r>
              <a:rPr lang="en-GB" sz="900" dirty="0">
                <a:latin typeface="+mn-lt"/>
              </a:rPr>
              <a:t>Carrolls CSR-</a:t>
            </a:r>
            <a:r>
              <a:rPr lang="en-GB" sz="900" dirty="0" err="1">
                <a:latin typeface="+mn-lt"/>
              </a:rPr>
              <a:t>pyramide</a:t>
            </a:r>
            <a:endParaRPr lang="en-GB" sz="900" i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05B080-0752-42D4-F308-0A14727CD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445" y="1988840"/>
            <a:ext cx="6085110" cy="341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975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38921-25F1-4FB8-AB50-DC897FAED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5B125BF-CCFD-7AB6-25E9-34B35EAF6525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>
                <a:solidFill>
                  <a:srgbClr val="007965"/>
                </a:solidFill>
                <a:latin typeface="+mn-lt"/>
              </a:rPr>
              <a:t>Tabell 9.1 </a:t>
            </a:r>
            <a:r>
              <a:rPr lang="en-GB" sz="900" dirty="0" err="1">
                <a:latin typeface="+mn-lt"/>
              </a:rPr>
              <a:t>Antall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virksomheter</a:t>
            </a:r>
            <a:r>
              <a:rPr lang="en-GB" sz="900" dirty="0">
                <a:latin typeface="+mn-lt"/>
              </a:rPr>
              <a:t> med </a:t>
            </a:r>
            <a:r>
              <a:rPr lang="en-GB" sz="900" dirty="0" err="1">
                <a:latin typeface="+mn-lt"/>
              </a:rPr>
              <a:t>uttrekk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fra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Oljefondet</a:t>
            </a:r>
            <a:r>
              <a:rPr lang="en-GB" sz="900" dirty="0">
                <a:latin typeface="+mn-lt"/>
              </a:rPr>
              <a:t> 2004–2022 </a:t>
            </a:r>
            <a:r>
              <a:rPr lang="en-GB" sz="900" i="1" dirty="0">
                <a:latin typeface="+mn-lt"/>
              </a:rPr>
              <a:t>(</a:t>
            </a:r>
            <a:r>
              <a:rPr lang="en-GB" sz="900" i="1" dirty="0" err="1">
                <a:latin typeface="+mn-lt"/>
              </a:rPr>
              <a:t>Norges</a:t>
            </a:r>
            <a:r>
              <a:rPr lang="en-GB" sz="900" i="1" dirty="0">
                <a:latin typeface="+mn-lt"/>
              </a:rPr>
              <a:t> Bank, 2023b)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C1F506-4FC8-5EBE-0CC1-CC04E79CE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57" y="2864050"/>
            <a:ext cx="7886700" cy="112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83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9B256-5F01-86B3-F984-820978F68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0BC3914-EB01-5DEF-6AFD-55455AF1DB90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>
                <a:solidFill>
                  <a:srgbClr val="65692C"/>
                </a:solidFill>
                <a:latin typeface="+mn-lt"/>
              </a:rPr>
              <a:t>Tabell 10.1 </a:t>
            </a:r>
            <a:r>
              <a:rPr lang="en-GB" sz="900" dirty="0" err="1">
                <a:latin typeface="+mn-lt"/>
              </a:rPr>
              <a:t>Virksomhetenes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frivillige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handlingsrepertoar</a:t>
            </a:r>
            <a:r>
              <a:rPr lang="en-GB" sz="900" dirty="0">
                <a:latin typeface="+mn-lt"/>
              </a:rPr>
              <a:t> for </a:t>
            </a:r>
            <a:r>
              <a:rPr lang="en-GB" sz="900" dirty="0" err="1">
                <a:latin typeface="+mn-lt"/>
              </a:rPr>
              <a:t>etikk</a:t>
            </a:r>
            <a:r>
              <a:rPr lang="en-GB" sz="900" dirty="0">
                <a:latin typeface="+mn-lt"/>
              </a:rPr>
              <a:t>, </a:t>
            </a:r>
            <a:r>
              <a:rPr lang="en-GB" sz="900" dirty="0" err="1">
                <a:latin typeface="+mn-lt"/>
              </a:rPr>
              <a:t>samfunnsansvar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og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bærekraft</a:t>
            </a:r>
            <a:endParaRPr lang="en-GB" sz="900" i="1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2C7718-ABC4-D16B-2266-9C26F20DD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50" y="1052736"/>
            <a:ext cx="702030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6181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30FBA-2241-80CA-64E9-8C2252868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6CB04E5-63BD-B17D-081A-40E3EB773AD0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65692C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65692C"/>
                </a:solidFill>
                <a:latin typeface="+mn-lt"/>
              </a:rPr>
              <a:t> 10.1 </a:t>
            </a:r>
            <a:r>
              <a:rPr lang="en-GB" sz="900" dirty="0" err="1">
                <a:latin typeface="+mn-lt"/>
              </a:rPr>
              <a:t>Kjerneområder</a:t>
            </a:r>
            <a:r>
              <a:rPr lang="en-GB" sz="900" dirty="0">
                <a:latin typeface="+mn-lt"/>
              </a:rPr>
              <a:t> for </a:t>
            </a:r>
            <a:r>
              <a:rPr lang="en-GB" sz="900" dirty="0" err="1">
                <a:latin typeface="+mn-lt"/>
              </a:rPr>
              <a:t>virksomheter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i</a:t>
            </a:r>
            <a:r>
              <a:rPr lang="en-GB" sz="900" dirty="0">
                <a:latin typeface="+mn-lt"/>
              </a:rPr>
              <a:t> ISO 26000</a:t>
            </a:r>
            <a:endParaRPr lang="en-GB" sz="900" i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C482AD-3DC0-C209-6601-F60D34F47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473" y="980728"/>
            <a:ext cx="4673054" cy="465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279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A38E7-3133-B4DB-7AB4-36E1711A3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AAFA141-43C7-1560-EC2C-D7D734AADA27}"/>
              </a:ext>
            </a:extLst>
          </p:cNvPr>
          <p:cNvSpPr txBox="1">
            <a:spLocks/>
          </p:cNvSpPr>
          <p:nvPr/>
        </p:nvSpPr>
        <p:spPr>
          <a:xfrm>
            <a:off x="1331640" y="4509120"/>
            <a:ext cx="1135038" cy="2160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dirty="0" err="1">
                <a:latin typeface="+mn-lt"/>
              </a:rPr>
              <a:t>Svanemerket</a:t>
            </a:r>
            <a:endParaRPr lang="en-GB" sz="900" i="1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E32EFA-9281-50A6-7A86-1370F02A5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2424237"/>
            <a:ext cx="1728192" cy="20095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1D376C-FEFD-6C70-DAAC-3E97B2F58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146" y="2166046"/>
            <a:ext cx="2088232" cy="21305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283DFF-CBF4-1280-3C43-3E6D9D623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2149916"/>
            <a:ext cx="2146634" cy="214663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32FC221-2C1F-C362-A5EF-26DAF19AFD3F}"/>
              </a:ext>
            </a:extLst>
          </p:cNvPr>
          <p:cNvSpPr txBox="1">
            <a:spLocks/>
          </p:cNvSpPr>
          <p:nvPr/>
        </p:nvSpPr>
        <p:spPr>
          <a:xfrm>
            <a:off x="3923928" y="4509120"/>
            <a:ext cx="1135038" cy="2160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dirty="0" err="1">
                <a:latin typeface="+mn-lt"/>
              </a:rPr>
              <a:t>Debio</a:t>
            </a:r>
            <a:endParaRPr lang="en-GB" sz="900" i="1" dirty="0">
              <a:latin typeface="+mn-lt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AD42772-C3AB-FC5A-E5A8-1DE2D206C0B9}"/>
              </a:ext>
            </a:extLst>
          </p:cNvPr>
          <p:cNvSpPr txBox="1">
            <a:spLocks/>
          </p:cNvSpPr>
          <p:nvPr/>
        </p:nvSpPr>
        <p:spPr>
          <a:xfrm>
            <a:off x="6811645" y="4509120"/>
            <a:ext cx="1135038" cy="2160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dirty="0">
                <a:latin typeface="+mn-lt"/>
              </a:rPr>
              <a:t>Fairtrade</a:t>
            </a:r>
            <a:endParaRPr lang="en-GB" sz="9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1385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57847-E46D-D873-0F7C-C469FFEFA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6D090E6-C3B5-8A1C-1A2E-3DA26CEA3A7C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65692C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65692C"/>
                </a:solidFill>
                <a:latin typeface="+mn-lt"/>
              </a:rPr>
              <a:t> 10.2 </a:t>
            </a:r>
            <a:r>
              <a:rPr lang="en-GB" sz="900" dirty="0" err="1">
                <a:latin typeface="+mn-lt"/>
              </a:rPr>
              <a:t>Kortversjon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av</a:t>
            </a:r>
            <a:r>
              <a:rPr lang="en-GB" sz="900" dirty="0">
                <a:latin typeface="+mn-lt"/>
              </a:rPr>
              <a:t> FNs </a:t>
            </a:r>
            <a:r>
              <a:rPr lang="en-GB" sz="900" dirty="0" err="1">
                <a:latin typeface="+mn-lt"/>
              </a:rPr>
              <a:t>naturavtale</a:t>
            </a:r>
            <a:r>
              <a:rPr lang="en-GB" sz="900" dirty="0">
                <a:latin typeface="+mn-lt"/>
              </a:rPr>
              <a:t> </a:t>
            </a:r>
            <a:r>
              <a:rPr lang="en-GB" sz="900" i="1" dirty="0">
                <a:latin typeface="+mn-lt"/>
              </a:rPr>
              <a:t>(</a:t>
            </a:r>
            <a:r>
              <a:rPr lang="en-GB" sz="900" i="1" dirty="0" err="1">
                <a:latin typeface="+mn-lt"/>
              </a:rPr>
              <a:t>Vandvik</a:t>
            </a:r>
            <a:r>
              <a:rPr lang="en-GB" sz="900" i="1" dirty="0">
                <a:latin typeface="+mn-lt"/>
              </a:rPr>
              <a:t>, 2023)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11D3BB-6C59-F2FD-8FB9-94EC22B4D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76" y="836712"/>
            <a:ext cx="8557248" cy="48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7119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AAD29-5E90-787D-CEB1-49B5B01A9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C430610-BBA4-7B0E-2781-FFF0900A58A9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65692C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65692C"/>
                </a:solidFill>
                <a:latin typeface="+mn-lt"/>
              </a:rPr>
              <a:t> 11.1 </a:t>
            </a:r>
            <a:r>
              <a:rPr lang="en-GB" sz="900" dirty="0">
                <a:latin typeface="+mn-lt"/>
              </a:rPr>
              <a:t>Crane </a:t>
            </a:r>
            <a:r>
              <a:rPr lang="en-GB" sz="900" dirty="0" err="1">
                <a:latin typeface="+mn-lt"/>
              </a:rPr>
              <a:t>og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Mattens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modell</a:t>
            </a:r>
            <a:r>
              <a:rPr lang="en-GB" sz="900" dirty="0">
                <a:latin typeface="+mn-lt"/>
              </a:rPr>
              <a:t> for </a:t>
            </a:r>
            <a:r>
              <a:rPr lang="en-GB" sz="900" dirty="0" err="1">
                <a:latin typeface="+mn-lt"/>
              </a:rPr>
              <a:t>etisk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beslutningstaking</a:t>
            </a:r>
            <a:r>
              <a:rPr lang="en-GB" sz="900" dirty="0">
                <a:latin typeface="+mn-lt"/>
              </a:rPr>
              <a:t> </a:t>
            </a:r>
            <a:r>
              <a:rPr lang="en-GB" sz="900" i="1" dirty="0">
                <a:latin typeface="+mn-lt"/>
              </a:rPr>
              <a:t>(Crane </a:t>
            </a:r>
            <a:r>
              <a:rPr lang="en-GB" sz="900" i="1" dirty="0" err="1">
                <a:latin typeface="+mn-lt"/>
              </a:rPr>
              <a:t>og</a:t>
            </a:r>
            <a:r>
              <a:rPr lang="en-GB" sz="900" i="1" dirty="0">
                <a:latin typeface="+mn-lt"/>
              </a:rPr>
              <a:t> Matten 2005: 145)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0D8F31-EEC2-D89D-E6D5-E7393CE1F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28" y="2717490"/>
            <a:ext cx="7642144" cy="142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033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A7BF7-59D2-E151-9D24-BBFF15415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B85BF13-CD51-32BD-8B53-563DDDE47984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65692C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65692C"/>
                </a:solidFill>
                <a:latin typeface="+mn-lt"/>
              </a:rPr>
              <a:t> 11.2 </a:t>
            </a:r>
            <a:r>
              <a:rPr lang="en-GB" sz="900" b="1" dirty="0" err="1">
                <a:solidFill>
                  <a:srgbClr val="65692C"/>
                </a:solidFill>
                <a:latin typeface="+mn-lt"/>
              </a:rPr>
              <a:t>I</a:t>
            </a:r>
            <a:r>
              <a:rPr lang="en-GB" sz="900" dirty="0" err="1">
                <a:latin typeface="+mn-lt"/>
              </a:rPr>
              <a:t>dealtypisk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fasemodell</a:t>
            </a:r>
            <a:r>
              <a:rPr lang="en-GB" sz="900" dirty="0">
                <a:latin typeface="+mn-lt"/>
              </a:rPr>
              <a:t> for </a:t>
            </a:r>
            <a:r>
              <a:rPr lang="en-GB" sz="900" dirty="0" err="1">
                <a:latin typeface="+mn-lt"/>
              </a:rPr>
              <a:t>beslutningstaking</a:t>
            </a:r>
            <a:endParaRPr lang="en-GB" sz="900" i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9CE0E4-638F-0FB3-6DD5-73CC63B10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681610"/>
            <a:ext cx="8527596" cy="149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224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12439-AD5E-BF07-EF71-80089E105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2C45F4C-0C09-CB1D-AA20-EE793232EFFC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65692C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65692C"/>
                </a:solidFill>
                <a:latin typeface="+mn-lt"/>
              </a:rPr>
              <a:t> 11.3 </a:t>
            </a:r>
            <a:r>
              <a:rPr lang="en-GB" sz="900" dirty="0" err="1">
                <a:latin typeface="+mn-lt"/>
              </a:rPr>
              <a:t>Navigasjonshjulet</a:t>
            </a:r>
            <a:r>
              <a:rPr lang="en-GB" sz="900" dirty="0">
                <a:latin typeface="+mn-lt"/>
              </a:rPr>
              <a:t> </a:t>
            </a:r>
            <a:r>
              <a:rPr lang="en-GB" sz="900" i="1" dirty="0">
                <a:latin typeface="+mn-lt"/>
              </a:rPr>
              <a:t>(</a:t>
            </a:r>
            <a:r>
              <a:rPr lang="en-GB" sz="900" i="1" dirty="0" err="1">
                <a:latin typeface="+mn-lt"/>
              </a:rPr>
              <a:t>Kvalnes</a:t>
            </a:r>
            <a:r>
              <a:rPr lang="en-GB" sz="900" i="1" dirty="0">
                <a:latin typeface="+mn-lt"/>
              </a:rPr>
              <a:t>, 2008)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70D164-4DD6-3B50-A663-C120E0309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68" y="908720"/>
            <a:ext cx="5976664" cy="459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6746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74CB9-F951-79EC-C512-309B6AE2F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4DAA37-6348-5661-67F4-03C5267AC890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65692C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65692C"/>
                </a:solidFill>
                <a:latin typeface="+mn-lt"/>
              </a:rPr>
              <a:t> 11.4 </a:t>
            </a:r>
            <a:r>
              <a:rPr lang="en-GB" sz="900" dirty="0" err="1">
                <a:latin typeface="+mn-lt"/>
              </a:rPr>
              <a:t>Bærekraftig</a:t>
            </a:r>
            <a:r>
              <a:rPr lang="en-GB" sz="900" dirty="0">
                <a:latin typeface="+mn-lt"/>
              </a:rPr>
              <a:t> Canvas </a:t>
            </a:r>
            <a:r>
              <a:rPr lang="en-GB" sz="900" dirty="0" err="1">
                <a:latin typeface="+mn-lt"/>
              </a:rPr>
              <a:t>forretningsmodell</a:t>
            </a:r>
            <a:r>
              <a:rPr lang="en-GB" sz="900" dirty="0">
                <a:latin typeface="+mn-lt"/>
              </a:rPr>
              <a:t> </a:t>
            </a:r>
            <a:r>
              <a:rPr lang="en-GB" sz="900" i="1" dirty="0">
                <a:latin typeface="+mn-lt"/>
              </a:rPr>
              <a:t>(Prospera, 2020; Canvas, 2023)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E29CC9-22F1-A572-C402-9C0047601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789" y="692696"/>
            <a:ext cx="4664422" cy="527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267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43BA9-BEED-FF94-A1E0-0CF0DE6BD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3E60847-7F2D-15A4-CC68-AE07EC874EEF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65692C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65692C"/>
                </a:solidFill>
                <a:latin typeface="+mn-lt"/>
              </a:rPr>
              <a:t> 11.5 </a:t>
            </a:r>
            <a:r>
              <a:rPr lang="en-GB" sz="900" dirty="0">
                <a:latin typeface="+mn-lt"/>
              </a:rPr>
              <a:t>Eksempel </a:t>
            </a:r>
            <a:r>
              <a:rPr lang="en-GB" sz="900" dirty="0" err="1">
                <a:latin typeface="+mn-lt"/>
              </a:rPr>
              <a:t>på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målhierarki</a:t>
            </a:r>
            <a:endParaRPr lang="en-GB" sz="900" i="1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4F964D-4EC3-3D64-5E84-2F9A4F5DC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031" y="1844824"/>
            <a:ext cx="6861938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614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C7998-F043-2821-614A-4E421E04B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58C22BD-D8AC-D8F2-B13D-617A88EC06E2}"/>
              </a:ext>
            </a:extLst>
          </p:cNvPr>
          <p:cNvSpPr txBox="1">
            <a:spLocks/>
          </p:cNvSpPr>
          <p:nvPr/>
        </p:nvSpPr>
        <p:spPr>
          <a:xfrm>
            <a:off x="628650" y="6021288"/>
            <a:ext cx="7886700" cy="27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65692C"/>
                </a:solidFill>
                <a:latin typeface="+mn-lt"/>
              </a:rPr>
              <a:t>Figur</a:t>
            </a:r>
            <a:r>
              <a:rPr lang="en-GB" sz="900" b="1" dirty="0">
                <a:solidFill>
                  <a:srgbClr val="65692C"/>
                </a:solidFill>
                <a:latin typeface="+mn-lt"/>
              </a:rPr>
              <a:t> 11.6 </a:t>
            </a:r>
            <a:r>
              <a:rPr lang="en-GB" sz="900" dirty="0">
                <a:latin typeface="+mn-lt"/>
              </a:rPr>
              <a:t>Crane </a:t>
            </a:r>
            <a:r>
              <a:rPr lang="en-GB" sz="900" dirty="0" err="1">
                <a:latin typeface="+mn-lt"/>
              </a:rPr>
              <a:t>og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Mattens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rammeverk</a:t>
            </a:r>
            <a:r>
              <a:rPr lang="en-GB" sz="900" dirty="0">
                <a:latin typeface="+mn-lt"/>
              </a:rPr>
              <a:t> for </a:t>
            </a:r>
            <a:r>
              <a:rPr lang="en-GB" sz="900" dirty="0" err="1">
                <a:latin typeface="+mn-lt"/>
              </a:rPr>
              <a:t>å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forstå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etisk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beslutningstaking</a:t>
            </a:r>
            <a:r>
              <a:rPr lang="en-GB" sz="900" dirty="0">
                <a:latin typeface="+mn-lt"/>
              </a:rPr>
              <a:t> </a:t>
            </a:r>
            <a:r>
              <a:rPr lang="en-GB" sz="900" i="1" dirty="0">
                <a:latin typeface="+mn-lt"/>
              </a:rPr>
              <a:t>(Crane </a:t>
            </a:r>
            <a:r>
              <a:rPr lang="en-GB" sz="900" i="1" dirty="0" err="1">
                <a:latin typeface="+mn-lt"/>
              </a:rPr>
              <a:t>og</a:t>
            </a:r>
            <a:r>
              <a:rPr lang="en-GB" sz="900" i="1" dirty="0">
                <a:latin typeface="+mn-lt"/>
              </a:rPr>
              <a:t> Matten, 2004: 145)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AFA3E5-2B79-F283-0B4D-8CC50E109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080" y="1700808"/>
            <a:ext cx="6713840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75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4038</TotalTime>
  <Words>408</Words>
  <Application>Microsoft Office PowerPoint</Application>
  <PresentationFormat>Skjermfremvisning (4:3)</PresentationFormat>
  <Paragraphs>38</Paragraphs>
  <Slides>32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32</vt:i4>
      </vt:variant>
    </vt:vector>
  </HeadingPairs>
  <TitlesOfParts>
    <vt:vector size="37" baseType="lpstr">
      <vt:lpstr>Aptos</vt:lpstr>
      <vt:lpstr>Aptos Display</vt:lpstr>
      <vt:lpstr>Arial</vt:lpstr>
      <vt:lpstr>Calibri</vt:lpstr>
      <vt:lpstr>Office Theme</vt:lpstr>
      <vt:lpstr>PowerPoint-presentasjon</vt:lpstr>
      <vt:lpstr>Figur 1.1. Virksomheter mellom sol og skygge – positive og negative virkninger (Jørgensen og Pedersen, 2018: 32)</vt:lpstr>
      <vt:lpstr>Tabell 1.1. Typologi for samfunnsansvarets mulige omfang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Ove</dc:creator>
  <cp:lastModifiedBy>Nils Gundersen</cp:lastModifiedBy>
  <cp:revision>134</cp:revision>
  <dcterms:created xsi:type="dcterms:W3CDTF">2017-10-17T08:33:27Z</dcterms:created>
  <dcterms:modified xsi:type="dcterms:W3CDTF">2025-02-17T13:13:36Z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6835d13-f9df-4041-895f-0e60101daa31_Enabled">
    <vt:lpwstr>true</vt:lpwstr>
  </property>
  <property fmtid="{D5CDD505-2E9C-101B-9397-08002B2CF9AE}" pid="3" name="MSIP_Label_86835d13-f9df-4041-895f-0e60101daa31_SetDate">
    <vt:lpwstr>2025-02-17T13:09:40Z</vt:lpwstr>
  </property>
  <property fmtid="{D5CDD505-2E9C-101B-9397-08002B2CF9AE}" pid="4" name="MSIP_Label_86835d13-f9df-4041-895f-0e60101daa31_Method">
    <vt:lpwstr>Standard</vt:lpwstr>
  </property>
  <property fmtid="{D5CDD505-2E9C-101B-9397-08002B2CF9AE}" pid="5" name="MSIP_Label_86835d13-f9df-4041-895f-0e60101daa31_Name">
    <vt:lpwstr>Internal</vt:lpwstr>
  </property>
  <property fmtid="{D5CDD505-2E9C-101B-9397-08002B2CF9AE}" pid="6" name="MSIP_Label_86835d13-f9df-4041-895f-0e60101daa31_SiteId">
    <vt:lpwstr>64393617-747f-4e83-91bb-b318e7eaa668</vt:lpwstr>
  </property>
  <property fmtid="{D5CDD505-2E9C-101B-9397-08002B2CF9AE}" pid="7" name="MSIP_Label_86835d13-f9df-4041-895f-0e60101daa31_ActionId">
    <vt:lpwstr>ee0cd7bc-351f-40c5-a28a-48293a11f4d7</vt:lpwstr>
  </property>
  <property fmtid="{D5CDD505-2E9C-101B-9397-08002B2CF9AE}" pid="8" name="MSIP_Label_86835d13-f9df-4041-895f-0e60101daa31_ContentBits">
    <vt:lpwstr>0</vt:lpwstr>
  </property>
</Properties>
</file>