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  <p:sldMasterId id="2147483680" r:id="rId2"/>
    <p:sldMasterId id="2147483674" r:id="rId3"/>
    <p:sldMasterId id="2147483676" r:id="rId4"/>
  </p:sldMasterIdLst>
  <p:sldIdLst>
    <p:sldId id="334" r:id="rId5"/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6" r:id="rId45"/>
    <p:sldId id="297" r:id="rId46"/>
    <p:sldId id="295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863E"/>
    <a:srgbClr val="92918F"/>
    <a:srgbClr val="B24C3F"/>
    <a:srgbClr val="577DB7"/>
    <a:srgbClr val="D5893D"/>
    <a:srgbClr val="722F50"/>
    <a:srgbClr val="F5DC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5" autoAdjust="0"/>
    <p:restoredTop sz="94660" autoAdjust="0"/>
  </p:normalViewPr>
  <p:slideViewPr>
    <p:cSldViewPr snapToGrid="0">
      <p:cViewPr varScale="1">
        <p:scale>
          <a:sx n="130" d="100"/>
          <a:sy n="130" d="100"/>
        </p:scale>
        <p:origin x="228" y="12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slide" Target="slides/slide72.xml"/><Relationship Id="rId84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slide" Target="slides/slide75.xml"/><Relationship Id="rId87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82" Type="http://schemas.openxmlformats.org/officeDocument/2006/relationships/slide" Target="slides/slide78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slide" Target="slides/slide73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80" Type="http://schemas.openxmlformats.org/officeDocument/2006/relationships/slide" Target="slides/slide76.xml"/><Relationship Id="rId85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slide" Target="slides/slide71.xml"/><Relationship Id="rId83" Type="http://schemas.openxmlformats.org/officeDocument/2006/relationships/slide" Target="slides/slide7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slide" Target="slides/slide74.xml"/><Relationship Id="rId81" Type="http://schemas.openxmlformats.org/officeDocument/2006/relationships/slide" Target="slides/slide77.xml"/><Relationship Id="rId86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D5C9B5E6-DF3C-4EB9-8A7C-8F5D36C6D014}"/>
              </a:ext>
            </a:extLst>
          </p:cNvPr>
          <p:cNvSpPr/>
          <p:nvPr userDrawn="1"/>
        </p:nvSpPr>
        <p:spPr>
          <a:xfrm>
            <a:off x="0" y="6336704"/>
            <a:ext cx="9144000" cy="5486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B9C33BFA-4163-4386-86DB-A102028AE2C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6525344"/>
            <a:ext cx="4106380" cy="258701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94A718DB-410F-4903-939A-5F97198353A5}"/>
              </a:ext>
            </a:extLst>
          </p:cNvPr>
          <p:cNvSpPr/>
          <p:nvPr userDrawn="1"/>
        </p:nvSpPr>
        <p:spPr>
          <a:xfrm>
            <a:off x="0" y="0"/>
            <a:ext cx="9144000" cy="548680"/>
          </a:xfrm>
          <a:prstGeom prst="rect">
            <a:avLst/>
          </a:prstGeom>
          <a:solidFill>
            <a:srgbClr val="9291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4BC4DFAA-4FF7-4A94-8A00-48BFF6855A02}"/>
              </a:ext>
            </a:extLst>
          </p:cNvPr>
          <p:cNvSpPr/>
          <p:nvPr userDrawn="1"/>
        </p:nvSpPr>
        <p:spPr>
          <a:xfrm>
            <a:off x="565422" y="43507"/>
            <a:ext cx="80518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2400" b="0" i="0" baseline="0" dirty="0">
                <a:solidFill>
                  <a:schemeClr val="tx1"/>
                </a:solidFill>
                <a:latin typeface="Times New Roman" panose="02020603050405020304" pitchFamily="18" charset="0"/>
              </a:rPr>
              <a:t>FORRETNINGSFORSTÅELSE: Introduksjon</a:t>
            </a:r>
          </a:p>
        </p:txBody>
      </p:sp>
    </p:spTree>
    <p:extLst>
      <p:ext uri="{BB962C8B-B14F-4D97-AF65-F5344CB8AC3E}">
        <p14:creationId xmlns:p14="http://schemas.microsoft.com/office/powerpoint/2010/main" val="2638625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0266E34-0B9E-4A16-86AC-81E3A96A70A7}"/>
              </a:ext>
            </a:extLst>
          </p:cNvPr>
          <p:cNvSpPr/>
          <p:nvPr userDrawn="1"/>
        </p:nvSpPr>
        <p:spPr>
          <a:xfrm>
            <a:off x="0" y="6336704"/>
            <a:ext cx="9144000" cy="5486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5379DF1-8BDE-4317-8665-F4174A63165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6525344"/>
            <a:ext cx="4106380" cy="258701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F9F33B9B-4EA7-4726-A5D4-559C6C9112B1}"/>
              </a:ext>
            </a:extLst>
          </p:cNvPr>
          <p:cNvSpPr/>
          <p:nvPr userDrawn="1"/>
        </p:nvSpPr>
        <p:spPr>
          <a:xfrm>
            <a:off x="0" y="0"/>
            <a:ext cx="9144000" cy="548680"/>
          </a:xfrm>
          <a:prstGeom prst="rect">
            <a:avLst/>
          </a:prstGeom>
          <a:solidFill>
            <a:srgbClr val="CF86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C1D691C7-DD85-4A43-86D8-0B274E20D11B}"/>
              </a:ext>
            </a:extLst>
          </p:cNvPr>
          <p:cNvSpPr/>
          <p:nvPr userDrawn="1"/>
        </p:nvSpPr>
        <p:spPr>
          <a:xfrm>
            <a:off x="565422" y="43507"/>
            <a:ext cx="80518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b-NO" sz="2400" b="0" i="0" baseline="0" dirty="0">
                <a:solidFill>
                  <a:schemeClr val="tx1"/>
                </a:solidFill>
                <a:latin typeface="Times New Roman" panose="02020603050405020304" pitchFamily="18" charset="0"/>
              </a:rPr>
              <a:t>FORRETNINGSFORSTÅELSE: </a:t>
            </a:r>
            <a:r>
              <a:rPr lang="nb-NO" sz="2400" b="0" i="0" u="none" strike="noStrike" kern="1200" baseline="0" dirty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rPr>
              <a:t>Forretningsidé og -modell </a:t>
            </a:r>
            <a:endParaRPr lang="nb-NO" sz="2400" b="0" i="0" baseline="0" dirty="0">
              <a:solidFill>
                <a:srgbClr val="00206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69643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E29F624-ACBE-4B45-B2D4-22C52431E0BA}"/>
              </a:ext>
            </a:extLst>
          </p:cNvPr>
          <p:cNvSpPr/>
          <p:nvPr userDrawn="1"/>
        </p:nvSpPr>
        <p:spPr>
          <a:xfrm>
            <a:off x="0" y="6336704"/>
            <a:ext cx="9144000" cy="5486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51672260-0276-4E89-B6C5-6C9FF814322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6525344"/>
            <a:ext cx="4106380" cy="258701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4CEE45CB-AF46-4174-84F3-7CDD4061DDBD}"/>
              </a:ext>
            </a:extLst>
          </p:cNvPr>
          <p:cNvSpPr/>
          <p:nvPr userDrawn="1"/>
        </p:nvSpPr>
        <p:spPr>
          <a:xfrm>
            <a:off x="0" y="0"/>
            <a:ext cx="9144000" cy="548680"/>
          </a:xfrm>
          <a:prstGeom prst="rect">
            <a:avLst/>
          </a:prstGeom>
          <a:solidFill>
            <a:srgbClr val="577D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ABF44A87-C012-406E-95C7-2DCBC40A5C02}"/>
              </a:ext>
            </a:extLst>
          </p:cNvPr>
          <p:cNvSpPr/>
          <p:nvPr userDrawn="1"/>
        </p:nvSpPr>
        <p:spPr>
          <a:xfrm>
            <a:off x="565422" y="43507"/>
            <a:ext cx="80518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2400" b="0" i="0" baseline="0" dirty="0">
                <a:solidFill>
                  <a:schemeClr val="tx1"/>
                </a:solidFill>
                <a:latin typeface="Times New Roman" panose="02020603050405020304" pitchFamily="18" charset="0"/>
              </a:rPr>
              <a:t>FORRETNINGSFORSTÅELSE: Forretningsplanlegging</a:t>
            </a:r>
          </a:p>
        </p:txBody>
      </p:sp>
    </p:spTree>
    <p:extLst>
      <p:ext uri="{BB962C8B-B14F-4D97-AF65-F5344CB8AC3E}">
        <p14:creationId xmlns:p14="http://schemas.microsoft.com/office/powerpoint/2010/main" val="3626168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0C1A1C06-074F-422B-B784-1DE6E4EDC1E2}"/>
              </a:ext>
            </a:extLst>
          </p:cNvPr>
          <p:cNvSpPr/>
          <p:nvPr userDrawn="1"/>
        </p:nvSpPr>
        <p:spPr>
          <a:xfrm>
            <a:off x="0" y="6336704"/>
            <a:ext cx="9144000" cy="5486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CF826ACF-BB7B-4B74-9E6C-F72922B98C3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6525344"/>
            <a:ext cx="4106380" cy="258701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5CA48A5C-0171-4AF3-9A87-FFAF93F15AB3}"/>
              </a:ext>
            </a:extLst>
          </p:cNvPr>
          <p:cNvSpPr/>
          <p:nvPr userDrawn="1"/>
        </p:nvSpPr>
        <p:spPr>
          <a:xfrm>
            <a:off x="0" y="0"/>
            <a:ext cx="9144000" cy="548680"/>
          </a:xfrm>
          <a:prstGeom prst="rect">
            <a:avLst/>
          </a:prstGeom>
          <a:solidFill>
            <a:srgbClr val="B24C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8857C67E-32D6-4479-B868-B7F2E862C6BA}"/>
              </a:ext>
            </a:extLst>
          </p:cNvPr>
          <p:cNvSpPr/>
          <p:nvPr userDrawn="1"/>
        </p:nvSpPr>
        <p:spPr>
          <a:xfrm>
            <a:off x="565422" y="43507"/>
            <a:ext cx="80518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nb-NO" sz="2400" b="0" i="0" baseline="0" dirty="0">
                <a:solidFill>
                  <a:schemeClr val="tx1"/>
                </a:solidFill>
                <a:latin typeface="Times New Roman" panose="02020603050405020304" pitchFamily="18" charset="0"/>
              </a:rPr>
              <a:t>FORRETNINGSFORSTÅELSE: Forretningsdrift</a:t>
            </a:r>
          </a:p>
        </p:txBody>
      </p:sp>
    </p:spTree>
    <p:extLst>
      <p:ext uri="{BB962C8B-B14F-4D97-AF65-F5344CB8AC3E}">
        <p14:creationId xmlns:p14="http://schemas.microsoft.com/office/powerpoint/2010/main" val="1397670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86273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0584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4751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97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3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4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4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4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4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g"/><Relationship Id="rId1" Type="http://schemas.openxmlformats.org/officeDocument/2006/relationships/slideLayout" Target="../slideLayouts/slideLayout4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4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g"/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4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g"/><Relationship Id="rId1" Type="http://schemas.openxmlformats.org/officeDocument/2006/relationships/slideLayout" Target="../slideLayouts/slideLayout4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4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4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4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4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4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07BAA87E-A208-4166-9C8A-CCAB330D6F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813" y="2060511"/>
            <a:ext cx="5014452" cy="205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129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8C551D51-C9DC-446D-A03D-1170A3C523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108" y="771798"/>
            <a:ext cx="7997784" cy="4648234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2286000" y="571687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nb-NO" b="1" dirty="0">
                <a:solidFill>
                  <a:srgbClr val="211D1E"/>
                </a:solidFill>
                <a:latin typeface="Whitney Bold"/>
              </a:rPr>
              <a:t>Figur </a:t>
            </a:r>
            <a:r>
              <a:rPr lang="nb-NO" dirty="0">
                <a:solidFill>
                  <a:srgbClr val="000000"/>
                </a:solidFill>
                <a:latin typeface="Whitney Bold"/>
              </a:rPr>
              <a:t>A</a:t>
            </a:r>
            <a:r>
              <a:rPr lang="nb-NO" b="1" dirty="0">
                <a:solidFill>
                  <a:srgbClr val="211D1E"/>
                </a:solidFill>
                <a:latin typeface="Whitney Bold"/>
              </a:rPr>
              <a:t>.1 </a:t>
            </a:r>
            <a:r>
              <a:rPr lang="nb-NO" dirty="0">
                <a:solidFill>
                  <a:srgbClr val="211D1E"/>
                </a:solidFill>
                <a:latin typeface="Whitney Book"/>
              </a:rPr>
              <a:t>Modell for forretningsforståelse 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93732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 descr="Et bilde som inneholder spill, tegning&#10;&#10;Automatisk generert beskrivelse">
            <a:extLst>
              <a:ext uri="{FF2B5EF4-FFF2-40B4-BE49-F238E27FC236}">
                <a16:creationId xmlns:a16="http://schemas.microsoft.com/office/drawing/2014/main" id="{6C523B46-29EE-438E-8EDB-7A3EAFE65D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422" y="1020848"/>
            <a:ext cx="5085156" cy="4699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6588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2286000" y="571687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nb-NO" b="1" dirty="0"/>
              <a:t>Figur 1.1 </a:t>
            </a:r>
            <a:r>
              <a:rPr lang="nb-NO" dirty="0"/>
              <a:t>Verdiskaping i et nøtteskall 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9D2405C9-DC88-48A0-93B5-12962D4E883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0135" y="678425"/>
            <a:ext cx="4763730" cy="4763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671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2286000" y="571687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nb-NO" b="1" dirty="0"/>
              <a:t>Figur 1.2 </a:t>
            </a:r>
            <a:r>
              <a:rPr lang="nb-NO" dirty="0"/>
              <a:t>Interessentorientert verdiskaping </a:t>
            </a:r>
          </a:p>
        </p:txBody>
      </p:sp>
      <p:pic>
        <p:nvPicPr>
          <p:cNvPr id="4" name="Bilde 3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C79F29C0-E6A6-4C74-BD6F-F733428E53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596" y="641556"/>
            <a:ext cx="4382807" cy="4991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225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2286000" y="571687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nb-NO" b="1" dirty="0"/>
              <a:t>Figur 1.3 </a:t>
            </a:r>
            <a:r>
              <a:rPr lang="nb-NO" dirty="0"/>
              <a:t>Tjenesteinnovasjonsprosessen </a:t>
            </a:r>
          </a:p>
        </p:txBody>
      </p:sp>
      <p:pic>
        <p:nvPicPr>
          <p:cNvPr id="3" name="Bilde 2" descr="Et bilde som inneholder tekst&#10;&#10;Automatisk generert beskrivelse">
            <a:extLst>
              <a:ext uri="{FF2B5EF4-FFF2-40B4-BE49-F238E27FC236}">
                <a16:creationId xmlns:a16="http://schemas.microsoft.com/office/drawing/2014/main" id="{51166720-048E-46C0-8BEB-B111BE0C7C5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566" y="988142"/>
            <a:ext cx="7314867" cy="4267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689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2286000" y="571687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nb-NO" b="1" dirty="0"/>
              <a:t>Figur 1.4 </a:t>
            </a:r>
            <a:r>
              <a:rPr lang="nb-NO" dirty="0"/>
              <a:t>Innovasjon som push eller pull </a:t>
            </a:r>
          </a:p>
        </p:txBody>
      </p:sp>
      <p:pic>
        <p:nvPicPr>
          <p:cNvPr id="4" name="Bilde 3" descr="Et bilde som inneholder tegning&#10;&#10;Automatisk generert beskrivelse">
            <a:extLst>
              <a:ext uri="{FF2B5EF4-FFF2-40B4-BE49-F238E27FC236}">
                <a16:creationId xmlns:a16="http://schemas.microsoft.com/office/drawing/2014/main" id="{B62E4B48-C318-47E0-BF76-6301C3AE5E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3952" y="1578078"/>
            <a:ext cx="6996093" cy="2979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7678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2286000" y="571687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nb-NO" b="1" dirty="0"/>
              <a:t>Figur 1.5 </a:t>
            </a:r>
            <a:r>
              <a:rPr lang="nb-NO" dirty="0"/>
              <a:t>Porters diamant 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82E9A92C-F6FE-4A69-AF0B-DBC7A3CDB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8877" y="825909"/>
            <a:ext cx="7386246" cy="4412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6226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2286000" y="571687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nb-NO" b="1" dirty="0"/>
              <a:t>Figur 1.6 </a:t>
            </a:r>
            <a:r>
              <a:rPr lang="nb-NO" dirty="0"/>
              <a:t>Spredning av innovasjoner </a:t>
            </a:r>
          </a:p>
        </p:txBody>
      </p:sp>
      <p:pic>
        <p:nvPicPr>
          <p:cNvPr id="4" name="Bilde 3" descr="Et bilde som inneholder kart&#10;&#10;Automatisk generert beskrivelse">
            <a:extLst>
              <a:ext uri="{FF2B5EF4-FFF2-40B4-BE49-F238E27FC236}">
                <a16:creationId xmlns:a16="http://schemas.microsoft.com/office/drawing/2014/main" id="{C9289806-FB06-4233-A563-AD90B028AF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988" y="678426"/>
            <a:ext cx="7050023" cy="4828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0802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494071" y="5716870"/>
            <a:ext cx="81558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n-NO" b="1" dirty="0"/>
              <a:t>Figur 1.7 </a:t>
            </a:r>
            <a:r>
              <a:rPr lang="nn-NO" dirty="0"/>
              <a:t>Sirkulær økonomi – visjon og tilnærming. Kilde: Ellen </a:t>
            </a:r>
            <a:r>
              <a:rPr lang="nn-NO" dirty="0" err="1"/>
              <a:t>Macarthur</a:t>
            </a:r>
            <a:r>
              <a:rPr lang="nn-NO" dirty="0"/>
              <a:t> Foundation </a:t>
            </a:r>
            <a:endParaRPr lang="nb-NO" dirty="0"/>
          </a:p>
        </p:txBody>
      </p:sp>
      <p:pic>
        <p:nvPicPr>
          <p:cNvPr id="3" name="Bilde 2" descr="Et bilde som inneholder enhet&#10;&#10;Automatisk generert beskrivelse">
            <a:extLst>
              <a:ext uri="{FF2B5EF4-FFF2-40B4-BE49-F238E27FC236}">
                <a16:creationId xmlns:a16="http://schemas.microsoft.com/office/drawing/2014/main" id="{B6DE633B-CDBA-425D-920A-5A06198D70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4915" y="661188"/>
            <a:ext cx="4874170" cy="4845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76161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494071" y="5716870"/>
            <a:ext cx="81558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1.8 </a:t>
            </a:r>
            <a:r>
              <a:rPr lang="nb-NO" dirty="0"/>
              <a:t>«Sommerfugl-diagrammet» viser de to ulike delene av sirkulær økonomi. Kilde: Ellen </a:t>
            </a:r>
            <a:r>
              <a:rPr lang="nb-NO" dirty="0" err="1"/>
              <a:t>MacArthur</a:t>
            </a:r>
            <a:r>
              <a:rPr lang="nb-NO" dirty="0"/>
              <a:t> Foundation </a:t>
            </a:r>
          </a:p>
        </p:txBody>
      </p:sp>
      <p:pic>
        <p:nvPicPr>
          <p:cNvPr id="4" name="Bilde 3" descr="Et bilde som inneholder tekst, kart&#10;&#10;Automatisk generert beskrivelse">
            <a:extLst>
              <a:ext uri="{FF2B5EF4-FFF2-40B4-BE49-F238E27FC236}">
                <a16:creationId xmlns:a16="http://schemas.microsoft.com/office/drawing/2014/main" id="{62F8522B-F832-4324-99DC-B9AFB6E04B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980" y="591026"/>
            <a:ext cx="6504039" cy="4977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8949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1902542" y="5716870"/>
            <a:ext cx="53905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2.1 </a:t>
            </a:r>
            <a:r>
              <a:rPr lang="nb-NO" dirty="0"/>
              <a:t>Kreativ prosess for å utvikle forretningsidé </a:t>
            </a:r>
          </a:p>
        </p:txBody>
      </p:sp>
      <p:pic>
        <p:nvPicPr>
          <p:cNvPr id="4" name="Bilde 3" descr="Et bilde som inneholder tegning, enhet&#10;&#10;Automatisk generert beskrivelse">
            <a:extLst>
              <a:ext uri="{FF2B5EF4-FFF2-40B4-BE49-F238E27FC236}">
                <a16:creationId xmlns:a16="http://schemas.microsoft.com/office/drawing/2014/main" id="{9123D401-610A-4EF8-A6E2-55814C7DF1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957" y="612057"/>
            <a:ext cx="4948085" cy="4948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130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1902542" y="5716870"/>
            <a:ext cx="53905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2.2 </a:t>
            </a:r>
            <a:r>
              <a:rPr lang="nb-NO" dirty="0"/>
              <a:t>Designtenkning-prosess </a:t>
            </a:r>
          </a:p>
        </p:txBody>
      </p:sp>
      <p:pic>
        <p:nvPicPr>
          <p:cNvPr id="3" name="Bilde 2" descr="Et bilde som inneholder enhet&#10;&#10;Automatisk generert beskrivelse">
            <a:extLst>
              <a:ext uri="{FF2B5EF4-FFF2-40B4-BE49-F238E27FC236}">
                <a16:creationId xmlns:a16="http://schemas.microsoft.com/office/drawing/2014/main" id="{557FEF5D-AC2E-40EA-95EF-C6C86251CA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957" y="597308"/>
            <a:ext cx="4948085" cy="4900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2484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1902542" y="5716870"/>
            <a:ext cx="53905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2.3 </a:t>
            </a:r>
            <a:r>
              <a:rPr lang="nb-NO" dirty="0"/>
              <a:t>Eksempel på fase 3 Prototype – Idéskisse </a:t>
            </a:r>
          </a:p>
        </p:txBody>
      </p:sp>
      <p:pic>
        <p:nvPicPr>
          <p:cNvPr id="4" name="Bilde 3" descr="Et bilde som inneholder tekst, kart, tegning&#10;&#10;Automatisk generert beskrivelse">
            <a:extLst>
              <a:ext uri="{FF2B5EF4-FFF2-40B4-BE49-F238E27FC236}">
                <a16:creationId xmlns:a16="http://schemas.microsoft.com/office/drawing/2014/main" id="{A6C8C387-1C1A-41D0-B554-6B2B83856A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132" y="1757068"/>
            <a:ext cx="8133735" cy="2740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0562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1670254" y="5716870"/>
            <a:ext cx="58034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2.4 </a:t>
            </a:r>
            <a:r>
              <a:rPr lang="nb-NO" dirty="0"/>
              <a:t>Eksempel på fase 5 scenario fra Bioregion </a:t>
            </a:r>
            <a:r>
              <a:rPr lang="nb-NO" dirty="0" err="1"/>
              <a:t>Vestland</a:t>
            </a:r>
            <a:r>
              <a:rPr lang="nb-NO" dirty="0"/>
              <a:t> 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5A9B65BD-39B9-40E7-9318-EED25D5E5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574" y="619433"/>
            <a:ext cx="5074851" cy="50310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068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1546736" y="5709496"/>
            <a:ext cx="60505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3.1 </a:t>
            </a:r>
            <a:r>
              <a:rPr lang="nb-NO" dirty="0"/>
              <a:t>Prosessen med å jobbe frem en levende virksomhet 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EFB5A603-EE20-4782-9A86-E9E627DD26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813" y="1860363"/>
            <a:ext cx="8008374" cy="2794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75929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1546736" y="5709496"/>
            <a:ext cx="60505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3.2 </a:t>
            </a:r>
            <a:r>
              <a:rPr lang="nb-NO" dirty="0"/>
              <a:t>Forretningsmodellen: organisasjonens </a:t>
            </a:r>
            <a:r>
              <a:rPr lang="nb-NO" dirty="0" err="1"/>
              <a:t>dioksygen</a:t>
            </a:r>
            <a:r>
              <a:rPr lang="nb-NO" dirty="0"/>
              <a:t> </a:t>
            </a:r>
          </a:p>
        </p:txBody>
      </p:sp>
      <p:pic>
        <p:nvPicPr>
          <p:cNvPr id="3" name="Bilde 2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54FE2BAC-44FF-4EA5-B488-BC074C3BC1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368" y="695105"/>
            <a:ext cx="5311264" cy="47867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88133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stol, tegning&#10;&#10;Automatisk generert beskrivelse">
            <a:extLst>
              <a:ext uri="{FF2B5EF4-FFF2-40B4-BE49-F238E27FC236}">
                <a16:creationId xmlns:a16="http://schemas.microsoft.com/office/drawing/2014/main" id="{9BEDA7AE-9EE9-446D-A5A0-5D7195425C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9422" y="779172"/>
            <a:ext cx="5085155" cy="4770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87821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1546736" y="5709496"/>
            <a:ext cx="60505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B.1 </a:t>
            </a:r>
            <a:r>
              <a:rPr lang="nb-NO" dirty="0"/>
              <a:t>Oversikt over forretningsplanleggingen </a:t>
            </a:r>
          </a:p>
        </p:txBody>
      </p:sp>
      <p:pic>
        <p:nvPicPr>
          <p:cNvPr id="4" name="Bilde 3" descr="Et bilde som inneholder skjermbilde, tegning&#10;&#10;Automatisk generert beskrivelse">
            <a:extLst>
              <a:ext uri="{FF2B5EF4-FFF2-40B4-BE49-F238E27FC236}">
                <a16:creationId xmlns:a16="http://schemas.microsoft.com/office/drawing/2014/main" id="{F523AAEE-0A35-4893-9731-FD78EEEBBE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736" y="1165123"/>
            <a:ext cx="7500526" cy="4117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136648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1546736" y="5709496"/>
            <a:ext cx="60505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4.1 </a:t>
            </a:r>
            <a:r>
              <a:rPr lang="nb-NO" dirty="0"/>
              <a:t>Forretningsplanleggingsprosessen</a:t>
            </a:r>
          </a:p>
        </p:txBody>
      </p:sp>
      <p:pic>
        <p:nvPicPr>
          <p:cNvPr id="3" name="Bilde 2" descr="Et bilde som inneholder skilt&#10;&#10;Automatisk generert beskrivelse">
            <a:extLst>
              <a:ext uri="{FF2B5EF4-FFF2-40B4-BE49-F238E27FC236}">
                <a16:creationId xmlns:a16="http://schemas.microsoft.com/office/drawing/2014/main" id="{6CAFC29F-27E9-426F-8337-2C0BD6988C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62" y="1607575"/>
            <a:ext cx="7908076" cy="3198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9536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5.1 </a:t>
            </a:r>
            <a:r>
              <a:rPr lang="nb-NO" dirty="0"/>
              <a:t>Analyse av en bedrifts omgivelser og marked kan deles inn i ulike nivåer </a:t>
            </a:r>
          </a:p>
        </p:txBody>
      </p:sp>
      <p:pic>
        <p:nvPicPr>
          <p:cNvPr id="4" name="Bilde 3" descr="Et bilde som inneholder enhet&#10;&#10;Automatisk generert beskrivelse">
            <a:extLst>
              <a:ext uri="{FF2B5EF4-FFF2-40B4-BE49-F238E27FC236}">
                <a16:creationId xmlns:a16="http://schemas.microsoft.com/office/drawing/2014/main" id="{3F185E3E-58B0-483A-AFB4-5D97A8BBF7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8057" y="648929"/>
            <a:ext cx="4767886" cy="4811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6597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5.2 </a:t>
            </a:r>
            <a:r>
              <a:rPr lang="nb-NO" dirty="0"/>
              <a:t>Michael Porters fem krefter </a:t>
            </a:r>
          </a:p>
        </p:txBody>
      </p:sp>
      <p:pic>
        <p:nvPicPr>
          <p:cNvPr id="3" name="Bilde 2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28F467E1-CE8D-4AB7-A31E-9CB318704B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34" y="1135626"/>
            <a:ext cx="8006531" cy="3558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09910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5.3 </a:t>
            </a:r>
            <a:r>
              <a:rPr lang="nb-NO" dirty="0"/>
              <a:t>Viktige interessenter </a:t>
            </a:r>
          </a:p>
        </p:txBody>
      </p:sp>
      <p:pic>
        <p:nvPicPr>
          <p:cNvPr id="4" name="Bilde 3" descr="Et bilde som inneholder kniv&#10;&#10;Automatisk generert beskrivelse">
            <a:extLst>
              <a:ext uri="{FF2B5EF4-FFF2-40B4-BE49-F238E27FC236}">
                <a16:creationId xmlns:a16="http://schemas.microsoft.com/office/drawing/2014/main" id="{554F4DDE-7FA6-46DB-85A8-4D9C6A1E8C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1611" y="685799"/>
            <a:ext cx="6120777" cy="4893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097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5.4 </a:t>
            </a:r>
            <a:r>
              <a:rPr lang="nb-NO" dirty="0"/>
              <a:t>Interessentkart </a:t>
            </a:r>
          </a:p>
        </p:txBody>
      </p:sp>
      <p:pic>
        <p:nvPicPr>
          <p:cNvPr id="3" name="Bilde 2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F84B4BA0-602D-4B09-9FB1-1F53B4E4FA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367" y="871946"/>
            <a:ext cx="6725265" cy="4580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8017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6.1 </a:t>
            </a:r>
            <a:r>
              <a:rPr lang="nb-NO" dirty="0"/>
              <a:t>Verdikjede </a:t>
            </a:r>
          </a:p>
        </p:txBody>
      </p:sp>
      <p:pic>
        <p:nvPicPr>
          <p:cNvPr id="4" name="Bilde 3" descr="Et bilde som inneholder tegning&#10;&#10;Automatisk generert beskrivelse">
            <a:extLst>
              <a:ext uri="{FF2B5EF4-FFF2-40B4-BE49-F238E27FC236}">
                <a16:creationId xmlns:a16="http://schemas.microsoft.com/office/drawing/2014/main" id="{BFFE7B62-3810-448E-AD67-DD5021A8D0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773" y="1437968"/>
            <a:ext cx="7602454" cy="3195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6136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6.2 </a:t>
            </a:r>
            <a:r>
              <a:rPr lang="nb-NO" dirty="0"/>
              <a:t>Verdiverksted </a:t>
            </a:r>
          </a:p>
        </p:txBody>
      </p:sp>
      <p:pic>
        <p:nvPicPr>
          <p:cNvPr id="3" name="Bilde 2" descr="Et bilde som inneholder skjermbilde, tekst&#10;&#10;Automatisk generert beskrivelse">
            <a:extLst>
              <a:ext uri="{FF2B5EF4-FFF2-40B4-BE49-F238E27FC236}">
                <a16:creationId xmlns:a16="http://schemas.microsoft.com/office/drawing/2014/main" id="{135CC7DD-F0F9-40EC-BABD-BC6C650BBC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32" y="1097128"/>
            <a:ext cx="7447936" cy="403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4666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6.3 </a:t>
            </a:r>
            <a:r>
              <a:rPr lang="nb-NO" dirty="0"/>
              <a:t>Verdinettverk </a:t>
            </a:r>
          </a:p>
        </p:txBody>
      </p:sp>
      <p:pic>
        <p:nvPicPr>
          <p:cNvPr id="4" name="Bilde 3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F904E0E4-D6C1-4DD6-8648-C5085858EE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690" y="859250"/>
            <a:ext cx="5766620" cy="4447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3342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6.4 </a:t>
            </a:r>
            <a:r>
              <a:rPr lang="nb-NO" dirty="0" err="1"/>
              <a:t>Skalafordeler</a:t>
            </a:r>
            <a:r>
              <a:rPr lang="nb-NO" dirty="0"/>
              <a:t> og </a:t>
            </a:r>
            <a:r>
              <a:rPr lang="nb-NO" dirty="0" err="1"/>
              <a:t>skalaulemper</a:t>
            </a:r>
            <a:r>
              <a:rPr lang="nb-NO" dirty="0"/>
              <a:t> </a:t>
            </a:r>
          </a:p>
        </p:txBody>
      </p:sp>
      <p:pic>
        <p:nvPicPr>
          <p:cNvPr id="3" name="Bilde 2" descr="Et bilde som inneholder tekst, kart&#10;&#10;Automatisk generert beskrivelse">
            <a:extLst>
              <a:ext uri="{FF2B5EF4-FFF2-40B4-BE49-F238E27FC236}">
                <a16:creationId xmlns:a16="http://schemas.microsoft.com/office/drawing/2014/main" id="{B431BEE2-E916-4D48-9E85-7AAE12D39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384" y="671052"/>
            <a:ext cx="6963232" cy="4919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3767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6.5 </a:t>
            </a:r>
            <a:r>
              <a:rPr lang="nb-NO" dirty="0"/>
              <a:t>Kurve som viser læringsfordeler 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0C80466-4F0A-40D2-941D-C010FADAE8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9312" y="842566"/>
            <a:ext cx="6865375" cy="4582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265316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6.6 </a:t>
            </a:r>
            <a:r>
              <a:rPr lang="nb-NO" dirty="0"/>
              <a:t>Eksempel på kompetanseprofil til en gruppe/team </a:t>
            </a:r>
          </a:p>
        </p:txBody>
      </p:sp>
      <p:pic>
        <p:nvPicPr>
          <p:cNvPr id="3" name="Bilde 2" descr="Et bilde som inneholder tekst, kart&#10;&#10;Automatisk generert beskrivelse">
            <a:extLst>
              <a:ext uri="{FF2B5EF4-FFF2-40B4-BE49-F238E27FC236}">
                <a16:creationId xmlns:a16="http://schemas.microsoft.com/office/drawing/2014/main" id="{1B42E43C-23DC-4FC2-8921-2BA3F168DB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803" y="683752"/>
            <a:ext cx="6688394" cy="4830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4612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7.1 </a:t>
            </a:r>
            <a:r>
              <a:rPr lang="nb-NO" dirty="0"/>
              <a:t>Produktivitetsbarrieren – forholdet mellom verdi og kostnad </a:t>
            </a:r>
          </a:p>
        </p:txBody>
      </p:sp>
      <p:pic>
        <p:nvPicPr>
          <p:cNvPr id="4" name="Bilde 3" descr="Et bilde som inneholder tekst, kart&#10;&#10;Automatisk generert beskrivelse">
            <a:extLst>
              <a:ext uri="{FF2B5EF4-FFF2-40B4-BE49-F238E27FC236}">
                <a16:creationId xmlns:a16="http://schemas.microsoft.com/office/drawing/2014/main" id="{1F7EFD56-436F-4559-A0C5-D8F96A3480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245" y="660850"/>
            <a:ext cx="6769509" cy="4670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67099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7.2 </a:t>
            </a:r>
            <a:r>
              <a:rPr lang="nb-NO" dirty="0"/>
              <a:t>Hybridstrategi som evnen til å presse produktivitetsbarrieren utover 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1ECB8E1-EAD3-4C44-B5E8-A8576ABFB0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371" y="720630"/>
            <a:ext cx="5641258" cy="4754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63498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7.3 </a:t>
            </a:r>
            <a:r>
              <a:rPr lang="nb-NO" dirty="0"/>
              <a:t>Strategiklokka </a:t>
            </a:r>
          </a:p>
        </p:txBody>
      </p:sp>
      <p:pic>
        <p:nvPicPr>
          <p:cNvPr id="4" name="Bilde 3" descr="Et bilde som inneholder objekt, klokke&#10;&#10;Automatisk generert beskrivelse">
            <a:extLst>
              <a:ext uri="{FF2B5EF4-FFF2-40B4-BE49-F238E27FC236}">
                <a16:creationId xmlns:a16="http://schemas.microsoft.com/office/drawing/2014/main" id="{C43AF8FC-6307-419B-8512-D2E342E421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687" y="779172"/>
            <a:ext cx="6540625" cy="4519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17174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7.4 </a:t>
            </a:r>
            <a:r>
              <a:rPr lang="nb-NO" dirty="0"/>
              <a:t>Forretningsmodellens hovedområder </a:t>
            </a:r>
          </a:p>
        </p:txBody>
      </p:sp>
      <p:pic>
        <p:nvPicPr>
          <p:cNvPr id="3" name="Bilde 2" descr="Et bilde som inneholder skjermbilde, enhet&#10;&#10;Automatisk generert beskrivelse">
            <a:extLst>
              <a:ext uri="{FF2B5EF4-FFF2-40B4-BE49-F238E27FC236}">
                <a16:creationId xmlns:a16="http://schemas.microsoft.com/office/drawing/2014/main" id="{1F6AF9F9-679F-4BC1-9EC8-5EA63723D6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087" y="779172"/>
            <a:ext cx="5021826" cy="4609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125518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7.5 </a:t>
            </a:r>
            <a:r>
              <a:rPr lang="nb-NO" dirty="0"/>
              <a:t>Priselastisitet og etterspørsel for produktene E</a:t>
            </a:r>
            <a:r>
              <a:rPr lang="nb-NO" baseline="-25000" dirty="0"/>
              <a:t>0</a:t>
            </a:r>
            <a:r>
              <a:rPr lang="nb-NO" dirty="0"/>
              <a:t>, E</a:t>
            </a:r>
            <a:r>
              <a:rPr lang="nb-NO" baseline="-25000" dirty="0"/>
              <a:t>1</a:t>
            </a:r>
            <a:r>
              <a:rPr lang="nb-NO" dirty="0"/>
              <a:t> og E</a:t>
            </a:r>
            <a:r>
              <a:rPr lang="nb-NO" baseline="-25000" dirty="0"/>
              <a:t>2</a:t>
            </a:r>
            <a:r>
              <a:rPr lang="nb-NO" dirty="0"/>
              <a:t> </a:t>
            </a:r>
          </a:p>
        </p:txBody>
      </p:sp>
      <p:pic>
        <p:nvPicPr>
          <p:cNvPr id="4" name="Bilde 3" descr="Et bilde som inneholder kart&#10;&#10;Automatisk generert beskrivelse">
            <a:extLst>
              <a:ext uri="{FF2B5EF4-FFF2-40B4-BE49-F238E27FC236}">
                <a16:creationId xmlns:a16="http://schemas.microsoft.com/office/drawing/2014/main" id="{6084679E-2C56-4513-9A5B-101ED36861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958" y="779172"/>
            <a:ext cx="4948084" cy="4851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3876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7.6 </a:t>
            </a:r>
            <a:r>
              <a:rPr lang="nb-NO" dirty="0" err="1"/>
              <a:t>Ansoffs</a:t>
            </a:r>
            <a:r>
              <a:rPr lang="nb-NO" dirty="0"/>
              <a:t> matrise </a:t>
            </a:r>
          </a:p>
        </p:txBody>
      </p:sp>
      <p:pic>
        <p:nvPicPr>
          <p:cNvPr id="3" name="Bilde 2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8E36EF95-C86B-4CE5-B6F4-99E1B48582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084" y="1143000"/>
            <a:ext cx="7667831" cy="3894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1877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7.7 </a:t>
            </a:r>
            <a:r>
              <a:rPr lang="nb-NO" dirty="0"/>
              <a:t>Ulike interessentstrategier (på ulike nivåer og av ulik intensitet) 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B50CFDF7-F428-4454-B295-64A77E81B9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1480" y="921947"/>
            <a:ext cx="5361039" cy="461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8059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7.8 </a:t>
            </a:r>
            <a:r>
              <a:rPr lang="nb-NO" dirty="0"/>
              <a:t>Kommunikasjonsstrategi </a:t>
            </a:r>
          </a:p>
        </p:txBody>
      </p:sp>
      <p:pic>
        <p:nvPicPr>
          <p:cNvPr id="3" name="Bilde 2" descr="Et bilde som inneholder tegning&#10;&#10;Automatisk generert beskrivelse">
            <a:extLst>
              <a:ext uri="{FF2B5EF4-FFF2-40B4-BE49-F238E27FC236}">
                <a16:creationId xmlns:a16="http://schemas.microsoft.com/office/drawing/2014/main" id="{41B4F069-2C84-496D-9F16-4AD82ABDAB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244" y="779172"/>
            <a:ext cx="4926898" cy="4682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8009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7.9 </a:t>
            </a:r>
            <a:r>
              <a:rPr lang="nb-NO" dirty="0"/>
              <a:t>Strategisk tenkning i forretningsmodellen som en integrert modell 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2A79EC35-BBCE-4737-BB9B-34851089C3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628" y="730043"/>
            <a:ext cx="6600744" cy="4513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6473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9.1 </a:t>
            </a:r>
            <a:r>
              <a:rPr lang="nb-NO" dirty="0"/>
              <a:t>Hoveddelene av finansregnskapet </a:t>
            </a:r>
          </a:p>
        </p:txBody>
      </p:sp>
      <p:pic>
        <p:nvPicPr>
          <p:cNvPr id="3" name="Bilde 2" descr="Et bilde som inneholder tegning, frukt, enhet&#10;&#10;Automatisk generert beskrivelse">
            <a:extLst>
              <a:ext uri="{FF2B5EF4-FFF2-40B4-BE49-F238E27FC236}">
                <a16:creationId xmlns:a16="http://schemas.microsoft.com/office/drawing/2014/main" id="{7EE29F75-4A18-4016-8F8A-20814944A3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979" y="1078271"/>
            <a:ext cx="7602042" cy="3700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40307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9.2 </a:t>
            </a:r>
            <a:r>
              <a:rPr lang="nb-NO" dirty="0"/>
              <a:t>Resultatregnskap Ekornes Konsernet 2018. Kilde: Ekornes Årsrapport 2018 </a:t>
            </a:r>
          </a:p>
        </p:txBody>
      </p:sp>
      <p:pic>
        <p:nvPicPr>
          <p:cNvPr id="4" name="Bilde 3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52E8C9AE-B35F-4172-88C3-BE484BAFE7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403" y="631029"/>
            <a:ext cx="3945194" cy="49759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33740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9.3 </a:t>
            </a:r>
            <a:r>
              <a:rPr lang="nb-NO" dirty="0"/>
              <a:t>Note 4 Finansposter fra Ekornes Konsernregnskap 2018 </a:t>
            </a:r>
          </a:p>
        </p:txBody>
      </p:sp>
      <p:pic>
        <p:nvPicPr>
          <p:cNvPr id="3" name="Bilde 2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1511755A-449F-4DF8-93BC-DF5E603232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321" y="1769807"/>
            <a:ext cx="4679358" cy="289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20575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9.4 </a:t>
            </a:r>
            <a:r>
              <a:rPr lang="nb-NO" dirty="0"/>
              <a:t>Oversikt over balansen </a:t>
            </a:r>
          </a:p>
        </p:txBody>
      </p:sp>
      <p:pic>
        <p:nvPicPr>
          <p:cNvPr id="7" name="Bilde 6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25FB8621-A1DE-4DCF-9948-ECC5FF4C2F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7574" y="1268008"/>
            <a:ext cx="5928852" cy="3281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348701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9.5 </a:t>
            </a:r>
            <a:r>
              <a:rPr lang="nb-NO" dirty="0"/>
              <a:t>Sammenhengen mellom balanse og resultat </a:t>
            </a:r>
          </a:p>
        </p:txBody>
      </p:sp>
      <p:pic>
        <p:nvPicPr>
          <p:cNvPr id="3" name="Bilde 2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617DAC01-C4F8-40CC-9E35-2BB89EEC4B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7882" y="1226858"/>
            <a:ext cx="7328236" cy="3411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99567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9.6a </a:t>
            </a:r>
            <a:r>
              <a:rPr lang="nb-NO" dirty="0"/>
              <a:t>Balanse for Ekornes Konsernet 2018, eiendeler </a:t>
            </a:r>
          </a:p>
        </p:txBody>
      </p:sp>
      <p:pic>
        <p:nvPicPr>
          <p:cNvPr id="4" name="Bilde 3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EF58C4F4-0B94-4528-9091-AB2E610307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319" y="619404"/>
            <a:ext cx="4051362" cy="4925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33835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9.6b </a:t>
            </a:r>
            <a:r>
              <a:rPr lang="nb-NO" dirty="0"/>
              <a:t>Balanse for Ekornes Konsernet 2018, egenkapital og gjeld 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562B0D9B-474A-47F2-B7FF-2CA5B5D60E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3637" y="658657"/>
            <a:ext cx="3636725" cy="4925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43584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9.7 </a:t>
            </a:r>
            <a:r>
              <a:rPr lang="nb-NO" dirty="0"/>
              <a:t>Definisjon av arbeidskapital </a:t>
            </a:r>
          </a:p>
        </p:txBody>
      </p:sp>
      <p:pic>
        <p:nvPicPr>
          <p:cNvPr id="4" name="Bilde 3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B1A0AD61-8133-4B35-A546-F9E88780EE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043" y="1079639"/>
            <a:ext cx="6451914" cy="4156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50639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9.8 </a:t>
            </a:r>
            <a:r>
              <a:rPr lang="nb-NO" dirty="0"/>
              <a:t>Ekornes kontantstrømoppstilling, årsrapport 2018 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29FEFF35-84EE-42FA-AEA7-4FBFC66B10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1869" y="678426"/>
            <a:ext cx="4200261" cy="4897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9610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10.1 </a:t>
            </a:r>
            <a:r>
              <a:rPr lang="nb-NO" dirty="0"/>
              <a:t>Kostnader kan grupperes etter flere dimensjoner </a:t>
            </a:r>
          </a:p>
        </p:txBody>
      </p:sp>
      <p:pic>
        <p:nvPicPr>
          <p:cNvPr id="4" name="Bilde 3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A25E4885-6E48-4D42-86CC-A759DD508F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644" y="2234326"/>
            <a:ext cx="7538711" cy="114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28556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10.2 </a:t>
            </a:r>
            <a:r>
              <a:rPr lang="nb-NO" dirty="0"/>
              <a:t>Kalkyle etter selvkostmetoden (i NOK) </a:t>
            </a:r>
          </a:p>
        </p:txBody>
      </p:sp>
      <p:pic>
        <p:nvPicPr>
          <p:cNvPr id="3" name="Bilde 2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82BABD7D-BB77-43A1-AFAC-7C38ACD9A0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258" y="1073794"/>
            <a:ext cx="7005484" cy="3620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00756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10.3 </a:t>
            </a:r>
            <a:r>
              <a:rPr lang="nb-NO" dirty="0"/>
              <a:t>Kalkyle etter bidragsmetoden (NOK) </a:t>
            </a:r>
          </a:p>
        </p:txBody>
      </p:sp>
      <p:pic>
        <p:nvPicPr>
          <p:cNvPr id="4" name="Bilde 3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9917AE13-5B01-4E26-9FAC-BD9A4180290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319" y="1073794"/>
            <a:ext cx="7005484" cy="281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4750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11.1 </a:t>
            </a:r>
            <a:r>
              <a:rPr lang="nb-NO" dirty="0"/>
              <a:t>Oversikt over netto kontantstrømmer i en typisk investering </a:t>
            </a:r>
          </a:p>
        </p:txBody>
      </p:sp>
      <p:pic>
        <p:nvPicPr>
          <p:cNvPr id="3" name="Bilde 2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C07B4B89-8DD2-4DA0-A7E8-1E25F6CD29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970" y="2274002"/>
            <a:ext cx="7470059" cy="1154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533966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11.2 </a:t>
            </a:r>
            <a:r>
              <a:rPr lang="nb-NO" dirty="0"/>
              <a:t>Oversikt over netto nåverdi i Excel </a:t>
            </a:r>
          </a:p>
        </p:txBody>
      </p:sp>
      <p:pic>
        <p:nvPicPr>
          <p:cNvPr id="4" name="Bilde 3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8C2AD6BB-7E05-461B-A6E4-8C7E85A5AF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82" y="2077234"/>
            <a:ext cx="7455035" cy="1735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13536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11.3 </a:t>
            </a:r>
            <a:r>
              <a:rPr lang="nb-NO" dirty="0"/>
              <a:t>Formel for å regne internrente i Excel </a:t>
            </a:r>
          </a:p>
        </p:txBody>
      </p:sp>
      <p:pic>
        <p:nvPicPr>
          <p:cNvPr id="3" name="Bilde 2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931CC20C-FFDC-4A31-AA45-CB7B3DE938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977" y="1860585"/>
            <a:ext cx="7514168" cy="2246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5714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11.4 </a:t>
            </a:r>
            <a:r>
              <a:rPr lang="nb-NO" dirty="0"/>
              <a:t>Eksempel på kapitalbehov </a:t>
            </a:r>
          </a:p>
        </p:txBody>
      </p:sp>
      <p:pic>
        <p:nvPicPr>
          <p:cNvPr id="4" name="Bilde 3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F0D932D3-A61F-4A86-8498-812DE9C535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1435" y="987544"/>
            <a:ext cx="6821130" cy="4193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602173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11.5 </a:t>
            </a:r>
            <a:r>
              <a:rPr lang="nb-NO" dirty="0"/>
              <a:t>Salgs- og forhandlingsprosessen 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39A92A31-D3A7-4833-BDA7-2A9E887537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780" y="2361764"/>
            <a:ext cx="7418440" cy="1158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70472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11.6 </a:t>
            </a:r>
            <a:r>
              <a:rPr lang="nb-NO" dirty="0"/>
              <a:t>Oversikt over forhandlingsprosessen og sentrale fokusområder i hver fase </a:t>
            </a:r>
          </a:p>
        </p:txBody>
      </p:sp>
      <p:pic>
        <p:nvPicPr>
          <p:cNvPr id="4" name="Bilde 3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9B403AE7-B406-45E5-B45B-02C366F105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032" y="1954798"/>
            <a:ext cx="7447935" cy="2413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09014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12.1 </a:t>
            </a:r>
            <a:r>
              <a:rPr lang="nb-NO" dirty="0"/>
              <a:t>Risikomatrise 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34FA6841-594C-4071-AB3E-FB9A86029D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658" y="1105974"/>
            <a:ext cx="7462684" cy="3761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96794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 descr="Et bilde som inneholder tegning, stol&#10;&#10;Automatisk generert beskrivelse">
            <a:extLst>
              <a:ext uri="{FF2B5EF4-FFF2-40B4-BE49-F238E27FC236}">
                <a16:creationId xmlns:a16="http://schemas.microsoft.com/office/drawing/2014/main" id="{5993263F-082D-49FE-981C-831261894A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4664" y="865123"/>
            <a:ext cx="5294671" cy="4916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30488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13.1 </a:t>
            </a:r>
            <a:r>
              <a:rPr lang="nb-NO" dirty="0"/>
              <a:t>Utvikling av lederidealer over tid </a:t>
            </a:r>
          </a:p>
        </p:txBody>
      </p:sp>
      <p:pic>
        <p:nvPicPr>
          <p:cNvPr id="3" name="Bilde 2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45C52F75-7B4E-4BA7-96BA-B65710267C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222" y="1720163"/>
            <a:ext cx="7499555" cy="2585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02907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13.2 </a:t>
            </a:r>
            <a:r>
              <a:rPr lang="nb-NO" dirty="0"/>
              <a:t>De sentrale elementene i en teori om planlagt endring der endringsstrategi og endringsledelse er inkludert </a:t>
            </a:r>
          </a:p>
        </p:txBody>
      </p:sp>
      <p:pic>
        <p:nvPicPr>
          <p:cNvPr id="4" name="Bilde 3" descr="Et bilde som inneholder klokke&#10;&#10;Automatisk generert beskrivelse">
            <a:extLst>
              <a:ext uri="{FF2B5EF4-FFF2-40B4-BE49-F238E27FC236}">
                <a16:creationId xmlns:a16="http://schemas.microsoft.com/office/drawing/2014/main" id="{62338DB1-25C4-452A-B01C-563F6126FE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332" y="779172"/>
            <a:ext cx="7219336" cy="4426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87444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13.3 </a:t>
            </a:r>
            <a:r>
              <a:rPr lang="nb-NO" dirty="0"/>
              <a:t>Ledelse anno 2020 </a:t>
            </a:r>
          </a:p>
        </p:txBody>
      </p:sp>
      <p:pic>
        <p:nvPicPr>
          <p:cNvPr id="3" name="Bilde 2" descr="Et bilde som inneholder tekst&#10;&#10;Automatisk generert beskrivelse">
            <a:extLst>
              <a:ext uri="{FF2B5EF4-FFF2-40B4-BE49-F238E27FC236}">
                <a16:creationId xmlns:a16="http://schemas.microsoft.com/office/drawing/2014/main" id="{A9C6BD99-A8C2-42B7-8420-C975D86DCD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756" y="848033"/>
            <a:ext cx="6561136" cy="4450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832289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14.1 </a:t>
            </a:r>
            <a:r>
              <a:rPr lang="nb-NO" dirty="0"/>
              <a:t>Navigasjonshjulet </a:t>
            </a:r>
          </a:p>
        </p:txBody>
      </p:sp>
      <p:pic>
        <p:nvPicPr>
          <p:cNvPr id="4" name="Bilde 3" descr="Et bilde som inneholder enhet&#10;&#10;Automatisk generert beskrivelse">
            <a:extLst>
              <a:ext uri="{FF2B5EF4-FFF2-40B4-BE49-F238E27FC236}">
                <a16:creationId xmlns:a16="http://schemas.microsoft.com/office/drawing/2014/main" id="{81DF6D14-7340-41F1-86BE-3945FEFB50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422" y="687337"/>
            <a:ext cx="6585155" cy="4828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86182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15.1 </a:t>
            </a:r>
            <a:r>
              <a:rPr lang="nb-NO" dirty="0"/>
              <a:t>Oversikt over sentrale temaer knyttet til organisering 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59061086-574A-49B2-8D38-593D64DD3E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745" y="928526"/>
            <a:ext cx="7644509" cy="436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02347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15.2 </a:t>
            </a:r>
            <a:r>
              <a:rPr lang="nb-NO" dirty="0"/>
              <a:t>Fremstilling av en rasjonell beslutningsprosess </a:t>
            </a:r>
          </a:p>
        </p:txBody>
      </p:sp>
      <p:pic>
        <p:nvPicPr>
          <p:cNvPr id="4" name="Bilde 3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DE1CBFC2-8A5F-4698-AD06-AE4187EAF5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916" y="1709617"/>
            <a:ext cx="7610167" cy="250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61330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15.3 </a:t>
            </a:r>
            <a:r>
              <a:rPr lang="nb-NO" dirty="0"/>
              <a:t>Oversikt over måter å koordinere på </a:t>
            </a:r>
          </a:p>
        </p:txBody>
      </p:sp>
      <p:pic>
        <p:nvPicPr>
          <p:cNvPr id="3" name="Bilde 2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2BA2B7BD-63C1-4EE1-98BA-DC31DDD2BF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657" y="1531060"/>
            <a:ext cx="7462685" cy="2688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35664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15.4 </a:t>
            </a:r>
            <a:r>
              <a:rPr lang="nb-NO" dirty="0"/>
              <a:t>Eksempel på funksjonsorientert </a:t>
            </a:r>
            <a:r>
              <a:rPr lang="nb-NO" dirty="0" err="1"/>
              <a:t>organisasjonstruktur</a:t>
            </a:r>
            <a:r>
              <a:rPr lang="nb-NO" dirty="0"/>
              <a:t> 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CBECFB2-7B5B-4413-9215-45C7C23EEC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0713" y="1719737"/>
            <a:ext cx="7322574" cy="1882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73741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97984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15.5 </a:t>
            </a:r>
            <a:r>
              <a:rPr lang="nb-NO" dirty="0"/>
              <a:t>Ulike organiseringsprinsipper og tilhørende organisasjonskart </a:t>
            </a:r>
          </a:p>
        </p:txBody>
      </p:sp>
      <p:pic>
        <p:nvPicPr>
          <p:cNvPr id="3" name="Bilde 2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B8D08038-8B05-487F-A138-1B34C4C1E6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4766" y="589936"/>
            <a:ext cx="4534468" cy="5119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39553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15.6 </a:t>
            </a:r>
            <a:r>
              <a:rPr lang="nb-NO" dirty="0"/>
              <a:t>Eksempel: Organisasjonskart Telia </a:t>
            </a:r>
            <a:r>
              <a:rPr lang="nb-NO" dirty="0" err="1"/>
              <a:t>Sonera</a:t>
            </a:r>
            <a:r>
              <a:rPr lang="nb-NO" dirty="0"/>
              <a:t> </a:t>
            </a:r>
          </a:p>
        </p:txBody>
      </p:sp>
      <p:pic>
        <p:nvPicPr>
          <p:cNvPr id="3" name="Bilde 2" descr="Et bilde som inneholder tegning&#10;&#10;Automatisk generert beskrivelse">
            <a:extLst>
              <a:ext uri="{FF2B5EF4-FFF2-40B4-BE49-F238E27FC236}">
                <a16:creationId xmlns:a16="http://schemas.microsoft.com/office/drawing/2014/main" id="{F229847A-AAA4-4710-A7F3-B92BF465A8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24" y="857646"/>
            <a:ext cx="7639151" cy="4518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14068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15.7 </a:t>
            </a:r>
            <a:r>
              <a:rPr lang="nb-NO" dirty="0"/>
              <a:t>Eksempel på </a:t>
            </a:r>
            <a:r>
              <a:rPr lang="nb-NO" dirty="0" err="1"/>
              <a:t>matriseorganisajson</a:t>
            </a:r>
            <a:r>
              <a:rPr lang="nb-NO" dirty="0"/>
              <a:t> </a:t>
            </a:r>
          </a:p>
        </p:txBody>
      </p:sp>
      <p:pic>
        <p:nvPicPr>
          <p:cNvPr id="4" name="Bilde 3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9DE5A117-B61C-4D9C-837A-60AE377C2C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984" y="942630"/>
            <a:ext cx="7706032" cy="4178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6256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15.8 </a:t>
            </a:r>
            <a:r>
              <a:rPr lang="nb-NO" dirty="0"/>
              <a:t>Kulturdimensjoner i organisasjoner 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2D7DF9C-200E-4A04-B709-601B8C2DA2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822" y="870155"/>
            <a:ext cx="4756355" cy="462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2645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n-NO" b="1" dirty="0"/>
              <a:t>Figur 15.9 </a:t>
            </a:r>
            <a:r>
              <a:rPr lang="nn-NO" dirty="0"/>
              <a:t>Kulturkart – i dag og </a:t>
            </a:r>
            <a:r>
              <a:rPr lang="nn-NO" dirty="0" err="1"/>
              <a:t>målbilde</a:t>
            </a:r>
            <a:r>
              <a:rPr lang="nn-NO" dirty="0"/>
              <a:t> </a:t>
            </a:r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F574D4B5-32D6-4CC0-86CD-CF998687C56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609" y="1641261"/>
            <a:ext cx="7720781" cy="2931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43448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16.1 </a:t>
            </a:r>
            <a:r>
              <a:rPr lang="nb-NO" dirty="0"/>
              <a:t>Oversikt over sentrale temaer knyttet til prosjekter 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2DA6798B-EDD1-4EA2-97DA-5B73D4F633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4509" y="779172"/>
            <a:ext cx="7034981" cy="4326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14050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16.2 </a:t>
            </a:r>
            <a:r>
              <a:rPr lang="nb-NO" dirty="0"/>
              <a:t>Prosjektloop: Planlegging sett i sammenheng med mål, gjennomføring og oppfølging </a:t>
            </a:r>
          </a:p>
        </p:txBody>
      </p:sp>
      <p:pic>
        <p:nvPicPr>
          <p:cNvPr id="4" name="Bilde 3" descr="Et bilde som inneholder tegning&#10;&#10;Automatisk generert beskrivelse">
            <a:extLst>
              <a:ext uri="{FF2B5EF4-FFF2-40B4-BE49-F238E27FC236}">
                <a16:creationId xmlns:a16="http://schemas.microsoft.com/office/drawing/2014/main" id="{736AFFAA-324F-4398-891D-06967FE633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474" y="1441273"/>
            <a:ext cx="7529052" cy="3115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939494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16.3 </a:t>
            </a:r>
            <a:r>
              <a:rPr lang="nb-NO" dirty="0"/>
              <a:t>Eksempel på </a:t>
            </a:r>
            <a:r>
              <a:rPr lang="nb-NO" dirty="0" err="1"/>
              <a:t>Gantt</a:t>
            </a:r>
            <a:r>
              <a:rPr lang="nb-NO" dirty="0"/>
              <a:t>-diagram som viser fremdriftsplan </a:t>
            </a:r>
          </a:p>
        </p:txBody>
      </p:sp>
      <p:pic>
        <p:nvPicPr>
          <p:cNvPr id="3" name="Bilde 2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7950C9F5-1E30-4911-8734-97685DC12E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848" y="646577"/>
            <a:ext cx="5228303" cy="4980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14727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16.4 </a:t>
            </a:r>
            <a:r>
              <a:rPr lang="nb-NO" dirty="0"/>
              <a:t>Eksempel på intern organisering av prosjekt </a:t>
            </a:r>
          </a:p>
        </p:txBody>
      </p:sp>
      <p:pic>
        <p:nvPicPr>
          <p:cNvPr id="4" name="Bilde 3" descr="Et bilde som inneholder tegning&#10;&#10;Automatisk generert beskrivelse">
            <a:extLst>
              <a:ext uri="{FF2B5EF4-FFF2-40B4-BE49-F238E27FC236}">
                <a16:creationId xmlns:a16="http://schemas.microsoft.com/office/drawing/2014/main" id="{287B13A5-887A-45AE-B73B-AF240F9C31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535" y="1252415"/>
            <a:ext cx="7506929" cy="3621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5528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16.5 </a:t>
            </a:r>
            <a:r>
              <a:rPr lang="nb-NO" dirty="0"/>
              <a:t>Illustrasjon av forholdet mellom prosjektet og oppdragsgiver </a:t>
            </a:r>
          </a:p>
        </p:txBody>
      </p:sp>
      <p:pic>
        <p:nvPicPr>
          <p:cNvPr id="3" name="Bilde 2" descr="Et bilde som inneholder tegning&#10;&#10;Automatisk generert beskrivelse">
            <a:extLst>
              <a:ext uri="{FF2B5EF4-FFF2-40B4-BE49-F238E27FC236}">
                <a16:creationId xmlns:a16="http://schemas.microsoft.com/office/drawing/2014/main" id="{C95E0450-E9D0-4121-88D1-985F0ED4D4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535" y="1252415"/>
            <a:ext cx="7506929" cy="3710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37227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16.6 </a:t>
            </a:r>
            <a:r>
              <a:rPr lang="nb-NO" dirty="0"/>
              <a:t>Samarbeidstrappen </a:t>
            </a:r>
          </a:p>
        </p:txBody>
      </p:sp>
      <p:pic>
        <p:nvPicPr>
          <p:cNvPr id="4" name="Bilde 3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FC1082D6-8643-4707-8AC6-EA9A0D0583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568" y="1535225"/>
            <a:ext cx="8119399" cy="2527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268893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C44FD188-ABCF-474C-82A5-96D90A39FD62}"/>
              </a:ext>
            </a:extLst>
          </p:cNvPr>
          <p:cNvSpPr/>
          <p:nvPr/>
        </p:nvSpPr>
        <p:spPr>
          <a:xfrm>
            <a:off x="523568" y="5709496"/>
            <a:ext cx="811898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b-NO" b="1" dirty="0"/>
              <a:t>Figur 16.7 </a:t>
            </a:r>
            <a:r>
              <a:rPr lang="nb-NO" dirty="0"/>
              <a:t>Samarbeids- og kommunikasjonstrappen </a:t>
            </a:r>
          </a:p>
        </p:txBody>
      </p:sp>
      <p:pic>
        <p:nvPicPr>
          <p:cNvPr id="3" name="Bilde 2" descr="Et bilde som inneholder skjermbilde&#10;&#10;Automatisk generert beskrivelse">
            <a:extLst>
              <a:ext uri="{FF2B5EF4-FFF2-40B4-BE49-F238E27FC236}">
                <a16:creationId xmlns:a16="http://schemas.microsoft.com/office/drawing/2014/main" id="{F3FD1ED7-1475-40EE-BF20-B337ACAD00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63" y="966019"/>
            <a:ext cx="8157795" cy="4032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689002"/>
      </p:ext>
    </p:extLst>
  </p:cSld>
  <p:clrMapOvr>
    <a:masterClrMapping/>
  </p:clrMapOvr>
</p:sld>
</file>

<file path=ppt/theme/theme1.xml><?xml version="1.0" encoding="utf-8"?>
<a:theme xmlns:a="http://schemas.openxmlformats.org/drawingml/2006/main" name="2_Egendefinert utform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Egendefinert utform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Egendefinert utform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Egendefinert utformi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Involverende endringsledelse</Template>
  <TotalTime>2170</TotalTime>
  <Words>547</Words>
  <Application>Microsoft Office PowerPoint</Application>
  <PresentationFormat>Skjermfremvisning (4:3)</PresentationFormat>
  <Paragraphs>75</Paragraphs>
  <Slides>79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4</vt:i4>
      </vt:variant>
      <vt:variant>
        <vt:lpstr>Lysbildetitler</vt:lpstr>
      </vt:variant>
      <vt:variant>
        <vt:i4>79</vt:i4>
      </vt:variant>
    </vt:vector>
  </HeadingPairs>
  <TitlesOfParts>
    <vt:vector size="88" baseType="lpstr">
      <vt:lpstr>Arial</vt:lpstr>
      <vt:lpstr>Calibri</vt:lpstr>
      <vt:lpstr>Times New Roman</vt:lpstr>
      <vt:lpstr>Whitney Bold</vt:lpstr>
      <vt:lpstr>Whitney Book</vt:lpstr>
      <vt:lpstr>2_Egendefinert utforming</vt:lpstr>
      <vt:lpstr>3_Egendefinert utforming</vt:lpstr>
      <vt:lpstr>Egendefinert utforming</vt:lpstr>
      <vt:lpstr>1_Egendefinert utforming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Ove Olsen</dc:creator>
  <cp:lastModifiedBy>Ove</cp:lastModifiedBy>
  <cp:revision>37</cp:revision>
  <dcterms:created xsi:type="dcterms:W3CDTF">2020-03-20T11:43:31Z</dcterms:created>
  <dcterms:modified xsi:type="dcterms:W3CDTF">2020-08-13T06:05:57Z</dcterms:modified>
</cp:coreProperties>
</file>