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0" r:id="rId3"/>
    <p:sldId id="279" r:id="rId4"/>
    <p:sldId id="303" r:id="rId5"/>
    <p:sldId id="304" r:id="rId6"/>
    <p:sldId id="305" r:id="rId7"/>
    <p:sldId id="306" r:id="rId8"/>
    <p:sldId id="307" r:id="rId9"/>
    <p:sldId id="308" r:id="rId10"/>
    <p:sldId id="287" r:id="rId11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986B"/>
    <a:srgbClr val="FEE92E"/>
    <a:srgbClr val="C3D124"/>
    <a:srgbClr val="F8C5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116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627236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57412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99636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710556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52304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8173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0776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928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42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8474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52713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E6CA8E-2275-49AD-B73F-0FCB3CF3902D}" type="datetimeFigureOut">
              <a:rPr lang="nb-NO" smtClean="0"/>
              <a:t>01.02.2017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0B11D-2F4D-432D-AFEE-0D550FED90A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556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E92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23528" y="404664"/>
            <a:ext cx="4824536" cy="3744415"/>
          </a:xfrm>
        </p:spPr>
        <p:txBody>
          <a:bodyPr>
            <a:normAutofit/>
          </a:bodyPr>
          <a:lstStyle/>
          <a:p>
            <a:pPr algn="l"/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Kapittel 21</a:t>
            </a:r>
            <a: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/>
            </a:r>
            <a:br>
              <a:rPr lang="nb-NO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</a:br>
            <a:r>
              <a:rPr lang="nb-NO" b="1" dirty="0" smtClean="0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latin typeface="Whitney-Bold" panose="02000803040000020004" pitchFamily="2" charset="0"/>
              </a:rPr>
              <a:t>Utenrikshandel</a:t>
            </a:r>
            <a:endParaRPr lang="nb-NO" dirty="0">
              <a:effectLst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  <a:latin typeface="Whitney-Bold" panose="02000803040000020004" pitchFamily="2" charset="0"/>
            </a:endParaRPr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922076"/>
            <a:ext cx="3691624" cy="4608512"/>
          </a:xfrm>
          <a:prstGeom prst="rect">
            <a:avLst/>
          </a:prstGeom>
          <a:effectLst>
            <a:outerShdw blurRad="50800" dist="635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7" name="Bild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6564240"/>
            <a:ext cx="2592288" cy="272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0147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700808"/>
            <a:ext cx="842493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Utenrikshandel har alltid vært særdeles viktig for Norge</a:t>
            </a:r>
            <a:endParaRPr lang="nb-NO" sz="3200" dirty="0">
              <a:solidFill>
                <a:srgbClr val="6A986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1302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963446"/>
            <a:ext cx="6192688" cy="5201858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395536" y="260648"/>
            <a:ext cx="835292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Markedsskjema for </a:t>
            </a:r>
            <a:r>
              <a:rPr lang="nb-NO" sz="3200" b="1" dirty="0" smtClean="0">
                <a:solidFill>
                  <a:srgbClr val="6A986B"/>
                </a:solidFill>
              </a:rPr>
              <a:t>utekonkurrerende </a:t>
            </a:r>
            <a:r>
              <a:rPr lang="nb-NO" sz="3200" b="1" dirty="0">
                <a:solidFill>
                  <a:srgbClr val="6A986B"/>
                </a:solidFill>
              </a:rPr>
              <a:t>næringer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30002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21.1 </a:t>
            </a:r>
            <a:r>
              <a:rPr lang="nb-NO" dirty="0" smtClean="0"/>
              <a:t>Markedsskjema </a:t>
            </a:r>
            <a:r>
              <a:rPr lang="nb-NO" dirty="0"/>
              <a:t>for </a:t>
            </a:r>
            <a:r>
              <a:rPr lang="nb-NO" dirty="0" smtClean="0"/>
              <a:t>utekonkurrerende </a:t>
            </a:r>
            <a:r>
              <a:rPr lang="nb-NO" dirty="0"/>
              <a:t>næringer</a:t>
            </a:r>
          </a:p>
        </p:txBody>
      </p:sp>
    </p:spTree>
    <p:extLst>
      <p:ext uri="{BB962C8B-B14F-4D97-AF65-F5344CB8AC3E}">
        <p14:creationId xmlns:p14="http://schemas.microsoft.com/office/powerpoint/2010/main" val="4251414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864914"/>
            <a:ext cx="6048672" cy="5317792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179512" y="260648"/>
            <a:ext cx="87849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Markedsskjema for </a:t>
            </a:r>
            <a:r>
              <a:rPr lang="nb-NO" sz="3200" b="1" dirty="0" err="1" smtClean="0">
                <a:solidFill>
                  <a:srgbClr val="6A986B"/>
                </a:solidFill>
              </a:rPr>
              <a:t>hjemmekonkurerende</a:t>
            </a:r>
            <a:r>
              <a:rPr lang="nb-NO" sz="3200" b="1" dirty="0" smtClean="0">
                <a:solidFill>
                  <a:srgbClr val="6A986B"/>
                </a:solidFill>
              </a:rPr>
              <a:t> </a:t>
            </a:r>
            <a:r>
              <a:rPr lang="nb-NO" sz="3200" b="1" dirty="0" smtClean="0">
                <a:solidFill>
                  <a:srgbClr val="6A986B"/>
                </a:solidFill>
              </a:rPr>
              <a:t>næringer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300028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21.2 </a:t>
            </a:r>
            <a:r>
              <a:rPr lang="nb-NO" dirty="0" smtClean="0"/>
              <a:t>Markedsskjema </a:t>
            </a:r>
            <a:r>
              <a:rPr lang="nb-NO" dirty="0"/>
              <a:t>for </a:t>
            </a:r>
            <a:r>
              <a:rPr lang="nb-NO" dirty="0" err="1"/>
              <a:t>hjemmekonkurrerende</a:t>
            </a:r>
            <a:r>
              <a:rPr lang="nb-NO" dirty="0"/>
              <a:t> næringer</a:t>
            </a:r>
          </a:p>
        </p:txBody>
      </p:sp>
    </p:spTree>
    <p:extLst>
      <p:ext uri="{BB962C8B-B14F-4D97-AF65-F5344CB8AC3E}">
        <p14:creationId xmlns:p14="http://schemas.microsoft.com/office/powerpoint/2010/main" val="4600987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79512" y="260648"/>
            <a:ext cx="8784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Samfunnsøkonomiske virkninger av frihandel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5589240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21.1 </a:t>
            </a:r>
            <a:r>
              <a:rPr lang="nb-NO" dirty="0"/>
              <a:t>Samfunnsøkonomiske virkninger av overgang fra autarki til </a:t>
            </a:r>
            <a:r>
              <a:rPr lang="nb-NO" dirty="0" smtClean="0"/>
              <a:t>frihandel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28871"/>
            <a:ext cx="8496944" cy="160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295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340768"/>
            <a:ext cx="5328592" cy="4795734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179512" y="260648"/>
            <a:ext cx="87849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Virkningene på eksporten av en økning i verdensmarkedsprisen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167045"/>
            <a:ext cx="82089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21.3 </a:t>
            </a:r>
            <a:r>
              <a:rPr lang="nb-NO" dirty="0"/>
              <a:t>Virkninger på eksporten av en økning i verdensmarkedsprisen (regnet i norske kroner) for utekonkurrerende næringer</a:t>
            </a:r>
          </a:p>
        </p:txBody>
      </p:sp>
    </p:spTree>
    <p:extLst>
      <p:ext uri="{BB962C8B-B14F-4D97-AF65-F5344CB8AC3E}">
        <p14:creationId xmlns:p14="http://schemas.microsoft.com/office/powerpoint/2010/main" val="1539411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79512" y="260648"/>
            <a:ext cx="8784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Virkningene på eksporten av en inntektsøkning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6309320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21.4 </a:t>
            </a:r>
            <a:r>
              <a:rPr lang="nb-NO" dirty="0"/>
              <a:t>Virkningene på eksporten av en inntektsøkning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980728"/>
            <a:ext cx="5616624" cy="5260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6355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1268760"/>
            <a:ext cx="5472608" cy="5011996"/>
          </a:xfrm>
          <a:prstGeom prst="rect">
            <a:avLst/>
          </a:prstGeom>
        </p:spPr>
      </p:pic>
      <p:sp>
        <p:nvSpPr>
          <p:cNvPr id="2" name="Rektangel 1"/>
          <p:cNvSpPr/>
          <p:nvPr/>
        </p:nvSpPr>
        <p:spPr>
          <a:xfrm>
            <a:off x="179512" y="260648"/>
            <a:ext cx="87849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Det innenlandske pris- og kostnadsnivået betydning for eksporten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611560" y="6165304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Figur </a:t>
            </a:r>
            <a:r>
              <a:rPr lang="nb-NO" b="1" dirty="0"/>
              <a:t>21.5 </a:t>
            </a:r>
            <a:r>
              <a:rPr lang="nb-NO" dirty="0"/>
              <a:t>Virkningene på eksporten av en økning i det innenlandske pris- </a:t>
            </a:r>
            <a:r>
              <a:rPr lang="nb-NO" dirty="0" smtClean="0"/>
              <a:t>og kostnadsnivået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864831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79512" y="260648"/>
            <a:ext cx="87849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sz="3200" b="1" dirty="0">
                <a:solidFill>
                  <a:srgbClr val="6A986B"/>
                </a:solidFill>
              </a:rPr>
              <a:t>Fordelingsvirkninger av utenrikshandel</a:t>
            </a:r>
            <a:endParaRPr lang="nb-NO" sz="3200" dirty="0">
              <a:solidFill>
                <a:srgbClr val="6A986B"/>
              </a:solidFill>
            </a:endParaRPr>
          </a:p>
        </p:txBody>
      </p:sp>
      <p:sp>
        <p:nvSpPr>
          <p:cNvPr id="3" name="Rektangel 2"/>
          <p:cNvSpPr/>
          <p:nvPr/>
        </p:nvSpPr>
        <p:spPr>
          <a:xfrm>
            <a:off x="468433" y="5589240"/>
            <a:ext cx="82089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b="1" dirty="0" smtClean="0"/>
              <a:t>Tabell </a:t>
            </a:r>
            <a:r>
              <a:rPr lang="nb-NO" b="1" dirty="0"/>
              <a:t>21.1 </a:t>
            </a:r>
            <a:r>
              <a:rPr lang="nb-NO" dirty="0"/>
              <a:t>Samfunnsøkonomiske virkninger av overgang fra autarki til </a:t>
            </a:r>
            <a:r>
              <a:rPr lang="nb-NO" dirty="0" smtClean="0"/>
              <a:t>frihandel</a:t>
            </a:r>
            <a:endParaRPr lang="nb-NO" dirty="0"/>
          </a:p>
        </p:txBody>
      </p:sp>
      <p:pic>
        <p:nvPicPr>
          <p:cNvPr id="5" name="Bild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2628871"/>
            <a:ext cx="8496944" cy="1600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9707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395536" y="1412776"/>
            <a:ext cx="8424936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3200" b="1" dirty="0">
                <a:solidFill>
                  <a:srgbClr val="6A986B"/>
                </a:solidFill>
              </a:rPr>
              <a:t>Institusjonelle rammer for internasjonal handel</a:t>
            </a:r>
            <a:endParaRPr lang="nb-NO" sz="3200" dirty="0">
              <a:solidFill>
                <a:srgbClr val="6A986B"/>
              </a:solidFill>
            </a:endParaRPr>
          </a:p>
          <a:p>
            <a:r>
              <a:rPr lang="nb-NO" sz="3200" dirty="0"/>
              <a:t> 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Globale institusjoner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Økonomisk samarbeid i Europa</a:t>
            </a:r>
            <a:endParaRPr lang="nb-NO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nb-NO" sz="2400" b="1" dirty="0"/>
              <a:t>Interregionale handelsavtaler</a:t>
            </a:r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7817174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3377</TotalTime>
  <Words>125</Words>
  <Application>Microsoft Office PowerPoint</Application>
  <PresentationFormat>Skjermfremvisning (4:3)</PresentationFormat>
  <Paragraphs>23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1" baseType="lpstr">
      <vt:lpstr>Office-tema</vt:lpstr>
      <vt:lpstr>Kapittel 21 Utenrikshandel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1 Hva er samfunnsøkonomi</dc:title>
  <dc:creator>Ove Olsen</dc:creator>
  <cp:lastModifiedBy>Ove Olsen</cp:lastModifiedBy>
  <cp:revision>68</cp:revision>
  <dcterms:created xsi:type="dcterms:W3CDTF">2017-01-21T06:57:52Z</dcterms:created>
  <dcterms:modified xsi:type="dcterms:W3CDTF">2017-02-01T08:37:23Z</dcterms:modified>
</cp:coreProperties>
</file>