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986B"/>
    <a:srgbClr val="FEE92E"/>
    <a:srgbClr val="C3D124"/>
    <a:srgbClr val="F8C5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26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08.02.2017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62723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08.02.2017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7412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08.02.2017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99636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08.02.2017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1055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08.02.2017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2304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08.02.2017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8173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08.02.2017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80776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08.02.2017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928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08.02.2017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2244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08.02.2017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8474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08.02.2017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271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E6CA8E-2275-49AD-B73F-0FCB3CF3902D}" type="datetimeFigureOut">
              <a:rPr lang="nb-NO" smtClean="0"/>
              <a:t>08.02.2017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5565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9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323528" y="404664"/>
            <a:ext cx="4824536" cy="3744415"/>
          </a:xfrm>
        </p:spPr>
        <p:txBody>
          <a:bodyPr>
            <a:normAutofit/>
          </a:bodyPr>
          <a:lstStyle/>
          <a:p>
            <a:pPr algn="l"/>
            <a:r>
              <a:rPr lang="nb-NO" b="1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  <a:t>Kapittel 13</a:t>
            </a:r>
            <a:r>
              <a:rPr lang="nb-NO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  <a:t/>
            </a:r>
            <a:br>
              <a:rPr lang="nb-NO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</a:br>
            <a:r>
              <a:rPr lang="nb-NO" b="1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  <a:t>Kollektive goder </a:t>
            </a:r>
            <a:br>
              <a:rPr lang="nb-NO" b="1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</a:br>
            <a:r>
              <a:rPr lang="nb-NO" b="1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  <a:t>og eksterne virkninger</a:t>
            </a:r>
            <a:endParaRPr lang="nb-NO" dirty="0"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Whitney-Bold" panose="02000803040000020004" pitchFamily="2" charset="0"/>
            </a:endParaRP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922076"/>
            <a:ext cx="3691624" cy="4608512"/>
          </a:xfrm>
          <a:prstGeom prst="rect">
            <a:avLst/>
          </a:prstGeom>
          <a:effectLst>
            <a:outerShdw blurRad="50800" dist="635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7" name="Bild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6564240"/>
            <a:ext cx="2592288" cy="272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014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467544" y="1340768"/>
            <a:ext cx="8208912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Hva kjennetegner kollektive goder?</a:t>
            </a:r>
            <a:endParaRPr lang="nb-NO" sz="3200" dirty="0">
              <a:solidFill>
                <a:srgbClr val="6A986B"/>
              </a:solidFill>
            </a:endParaRPr>
          </a:p>
          <a:p>
            <a:r>
              <a:rPr lang="nb-NO" dirty="0"/>
              <a:t> 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dirty="0"/>
              <a:t>I</a:t>
            </a:r>
            <a:r>
              <a:rPr lang="nb-NO" sz="2400" b="1" dirty="0"/>
              <a:t>kke­-</a:t>
            </a:r>
            <a:r>
              <a:rPr lang="nb-NO" sz="2400" b="1" dirty="0" err="1"/>
              <a:t>rivaliserng</a:t>
            </a: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b="1" dirty="0"/>
              <a:t>Ikke-ekskludering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2295572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436" y="989438"/>
            <a:ext cx="6261128" cy="5175866"/>
          </a:xfrm>
          <a:prstGeom prst="rect">
            <a:avLst/>
          </a:prstGeom>
        </p:spPr>
      </p:pic>
      <p:sp>
        <p:nvSpPr>
          <p:cNvPr id="2" name="Rektangel 1"/>
          <p:cNvSpPr/>
          <p:nvPr/>
        </p:nvSpPr>
        <p:spPr>
          <a:xfrm>
            <a:off x="539552" y="256292"/>
            <a:ext cx="80648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Blandede goder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539552" y="6237312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Figur </a:t>
            </a:r>
            <a:r>
              <a:rPr lang="nb-NO" b="1" dirty="0"/>
              <a:t>13.1 </a:t>
            </a:r>
            <a:r>
              <a:rPr lang="nb-NO" dirty="0"/>
              <a:t>Eksempler på rent private, rent kollektive og ulike typer blandede goder</a:t>
            </a:r>
          </a:p>
        </p:txBody>
      </p:sp>
    </p:spTree>
    <p:extLst>
      <p:ext uri="{BB962C8B-B14F-4D97-AF65-F5344CB8AC3E}">
        <p14:creationId xmlns:p14="http://schemas.microsoft.com/office/powerpoint/2010/main" val="1339087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3703" y="1333510"/>
            <a:ext cx="4696594" cy="4767044"/>
          </a:xfrm>
          <a:prstGeom prst="rect">
            <a:avLst/>
          </a:prstGeom>
        </p:spPr>
      </p:pic>
      <p:sp>
        <p:nvSpPr>
          <p:cNvPr id="2" name="Rektangel 1"/>
          <p:cNvSpPr/>
          <p:nvPr/>
        </p:nvSpPr>
        <p:spPr>
          <a:xfrm>
            <a:off x="539552" y="256292"/>
            <a:ext cx="806489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Utledning av markedets marginale betalingsvillighet for et privat gode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539552" y="6237312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Figur </a:t>
            </a:r>
            <a:r>
              <a:rPr lang="nb-NO" b="1" dirty="0"/>
              <a:t>13.2 </a:t>
            </a:r>
            <a:r>
              <a:rPr lang="nb-NO" dirty="0"/>
              <a:t>Utledning av marginal betalingsvillighet i markedet for et privat gode</a:t>
            </a:r>
          </a:p>
        </p:txBody>
      </p:sp>
    </p:spTree>
    <p:extLst>
      <p:ext uri="{BB962C8B-B14F-4D97-AF65-F5344CB8AC3E}">
        <p14:creationId xmlns:p14="http://schemas.microsoft.com/office/powerpoint/2010/main" val="24256321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539552" y="256292"/>
            <a:ext cx="806489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Utledning av samlet marginal betalingsvillighet for et kollektivt gode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539552" y="6237312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Figur </a:t>
            </a:r>
            <a:r>
              <a:rPr lang="nb-NO" b="1" dirty="0"/>
              <a:t>13.3 </a:t>
            </a:r>
            <a:r>
              <a:rPr lang="nb-NO" dirty="0"/>
              <a:t>Utledning av samlet marginal betalingsvillighet for et kollektivt gode</a:t>
            </a:r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84784"/>
            <a:ext cx="6447330" cy="4582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0403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539552" y="256292"/>
            <a:ext cx="80648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Optimal dimensjonering av et kollektivt gode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539552" y="6237312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Figur </a:t>
            </a:r>
            <a:r>
              <a:rPr lang="nb-NO" b="1" dirty="0"/>
              <a:t>13.4 </a:t>
            </a:r>
            <a:r>
              <a:rPr lang="nb-NO" dirty="0"/>
              <a:t>Optimal dimensjonering av et kollektivt gode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162" y="908720"/>
            <a:ext cx="7359676" cy="5231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7245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1044218"/>
            <a:ext cx="4896544" cy="5149532"/>
          </a:xfrm>
          <a:prstGeom prst="rect">
            <a:avLst/>
          </a:prstGeom>
        </p:spPr>
      </p:pic>
      <p:sp>
        <p:nvSpPr>
          <p:cNvPr id="2" name="Rektangel 1"/>
          <p:cNvSpPr/>
          <p:nvPr/>
        </p:nvSpPr>
        <p:spPr>
          <a:xfrm>
            <a:off x="539552" y="256292"/>
            <a:ext cx="806489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Dimensjonering av et kollektivt gode ved flertallsvedtak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539552" y="6237312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Figur </a:t>
            </a:r>
            <a:r>
              <a:rPr lang="nb-NO" b="1" dirty="0"/>
              <a:t>13.5 </a:t>
            </a:r>
            <a:r>
              <a:rPr lang="nb-NO" dirty="0"/>
              <a:t>Dimensjonering av et kollektivt gode ved flertallsvedtak</a:t>
            </a:r>
          </a:p>
        </p:txBody>
      </p:sp>
    </p:spTree>
    <p:extLst>
      <p:ext uri="{BB962C8B-B14F-4D97-AF65-F5344CB8AC3E}">
        <p14:creationId xmlns:p14="http://schemas.microsoft.com/office/powerpoint/2010/main" val="9769547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467544" y="1340768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Hva er eksterne virkninger?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683568" y="2204864"/>
            <a:ext cx="77768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400" b="1" dirty="0" smtClean="0"/>
              <a:t>Eksterne </a:t>
            </a:r>
            <a:r>
              <a:rPr lang="nb-NO" sz="2400" b="1" dirty="0"/>
              <a:t>virkninger er de effektene av økonomiske aktørers virksomhet på andre aktører som ikke fanges opp av markedssystemet.</a:t>
            </a:r>
            <a:r>
              <a:rPr lang="nb-NO" sz="24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4171190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539552" y="548679"/>
            <a:ext cx="80648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Eksempler på positive eksterne virkninger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539552" y="5085184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Tabell </a:t>
            </a:r>
            <a:r>
              <a:rPr lang="nb-NO" b="1" dirty="0"/>
              <a:t>13.1 </a:t>
            </a:r>
            <a:r>
              <a:rPr lang="nb-NO" dirty="0"/>
              <a:t>Eksempler på positive eksterne virkninger	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451011"/>
            <a:ext cx="8352928" cy="1955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1277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539552" y="548679"/>
            <a:ext cx="80648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Eksempler på </a:t>
            </a:r>
            <a:r>
              <a:rPr lang="nb-NO" sz="3200" b="1" dirty="0" smtClean="0">
                <a:solidFill>
                  <a:srgbClr val="6A986B"/>
                </a:solidFill>
              </a:rPr>
              <a:t>negative </a:t>
            </a:r>
            <a:r>
              <a:rPr lang="nb-NO" sz="3200" b="1" dirty="0">
                <a:solidFill>
                  <a:srgbClr val="6A986B"/>
                </a:solidFill>
              </a:rPr>
              <a:t>eksterne virkninger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539552" y="5085184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Tabell </a:t>
            </a:r>
            <a:r>
              <a:rPr lang="nb-NO" b="1" dirty="0"/>
              <a:t>13.2 </a:t>
            </a:r>
            <a:r>
              <a:rPr lang="nb-NO" dirty="0"/>
              <a:t>Eksempler på negative eksterne virkninger	</a:t>
            </a:r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569344"/>
            <a:ext cx="8352928" cy="1719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6824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666053"/>
            <a:ext cx="5184576" cy="5525894"/>
          </a:xfrm>
          <a:prstGeom prst="rect">
            <a:avLst/>
          </a:prstGeom>
        </p:spPr>
      </p:pic>
      <p:sp>
        <p:nvSpPr>
          <p:cNvPr id="2" name="Rektangel 1"/>
          <p:cNvSpPr/>
          <p:nvPr/>
        </p:nvSpPr>
        <p:spPr>
          <a:xfrm>
            <a:off x="539552" y="256292"/>
            <a:ext cx="80648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Effektivitetstap ved eksterne virkninger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539552" y="6237312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Figur </a:t>
            </a:r>
            <a:r>
              <a:rPr lang="nb-NO" b="1" dirty="0"/>
              <a:t>13.6 </a:t>
            </a:r>
            <a:r>
              <a:rPr lang="nb-NO" dirty="0"/>
              <a:t>Eksempel med negativ ekstern virkning</a:t>
            </a:r>
          </a:p>
        </p:txBody>
      </p:sp>
    </p:spTree>
    <p:extLst>
      <p:ext uri="{BB962C8B-B14F-4D97-AF65-F5344CB8AC3E}">
        <p14:creationId xmlns:p14="http://schemas.microsoft.com/office/powerpoint/2010/main" val="41627435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467544" y="1340768"/>
            <a:ext cx="82089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Korreksjon av eksterne </a:t>
            </a:r>
            <a:r>
              <a:rPr lang="nb-NO" sz="3200" b="1" dirty="0" smtClean="0">
                <a:solidFill>
                  <a:srgbClr val="6A986B"/>
                </a:solidFill>
              </a:rPr>
              <a:t>virkninger:</a:t>
            </a:r>
          </a:p>
          <a:p>
            <a:pPr algn="ctr"/>
            <a:r>
              <a:rPr lang="nb-NO" sz="3200" b="1" dirty="0" smtClean="0">
                <a:solidFill>
                  <a:srgbClr val="6A986B"/>
                </a:solidFill>
              </a:rPr>
              <a:t>Offentlig </a:t>
            </a:r>
            <a:r>
              <a:rPr lang="nb-NO" sz="3200" b="1" dirty="0">
                <a:solidFill>
                  <a:srgbClr val="6A986B"/>
                </a:solidFill>
              </a:rPr>
              <a:t>produksjon</a:t>
            </a:r>
            <a:endParaRPr lang="nb-NO" sz="3200" dirty="0">
              <a:solidFill>
                <a:srgbClr val="6A98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2497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539552" y="256292"/>
            <a:ext cx="80648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Korreksjon av eksterne virkninger: Avgifter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539552" y="6237312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Figur </a:t>
            </a:r>
            <a:r>
              <a:rPr lang="nb-NO" b="1" dirty="0"/>
              <a:t>13.7 </a:t>
            </a:r>
            <a:r>
              <a:rPr lang="nb-NO" dirty="0"/>
              <a:t>Optimal miljøavgift i tilfellet med konstante marginale eksterne virkninger</a:t>
            </a:r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929842"/>
            <a:ext cx="5904656" cy="5235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6313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539552" y="256292"/>
            <a:ext cx="80648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Korreksjon av eksterne virkninger: </a:t>
            </a:r>
            <a:r>
              <a:rPr lang="nb-NO" sz="3200" b="1" dirty="0" smtClean="0">
                <a:solidFill>
                  <a:srgbClr val="6A986B"/>
                </a:solidFill>
              </a:rPr>
              <a:t>Kvoter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539552" y="6237312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Figur </a:t>
            </a:r>
            <a:r>
              <a:rPr lang="nb-NO" b="1" dirty="0"/>
              <a:t>13.8 </a:t>
            </a:r>
            <a:r>
              <a:rPr lang="nb-NO" dirty="0"/>
              <a:t>Bruk av produksjonskvoter i forbindelse med forurensninger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878118"/>
            <a:ext cx="5616624" cy="5359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4298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539552" y="256292"/>
            <a:ext cx="80648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Kartell og eksterne virkninger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539552" y="6237312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Figur </a:t>
            </a:r>
            <a:r>
              <a:rPr lang="nb-NO" b="1" dirty="0"/>
              <a:t>13.9 </a:t>
            </a:r>
            <a:r>
              <a:rPr lang="nb-NO" dirty="0"/>
              <a:t>Virkninger av kartell i tilfellet med eksterne virkninger</a:t>
            </a:r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836712"/>
            <a:ext cx="5184576" cy="5348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717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2811</TotalTime>
  <Words>206</Words>
  <Application>Microsoft Office PowerPoint</Application>
  <PresentationFormat>Skjermfremvisning (4:3)</PresentationFormat>
  <Paragraphs>32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15</vt:i4>
      </vt:variant>
    </vt:vector>
  </HeadingPairs>
  <TitlesOfParts>
    <vt:vector size="16" baseType="lpstr">
      <vt:lpstr>Office-tema</vt:lpstr>
      <vt:lpstr>Kapittel 13 Kollektive goder  og eksterne virkninger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Kapittel 1 Hva er samfunnsøkonomi</dc:title>
  <dc:creator>Ove Olsen</dc:creator>
  <cp:lastModifiedBy>Ove Olsen</cp:lastModifiedBy>
  <cp:revision>54</cp:revision>
  <dcterms:created xsi:type="dcterms:W3CDTF">2017-01-21T06:57:52Z</dcterms:created>
  <dcterms:modified xsi:type="dcterms:W3CDTF">2017-02-08T07:49:03Z</dcterms:modified>
</cp:coreProperties>
</file>