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Hva er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samfunns-økonomi?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187624" y="548680"/>
            <a:ext cx="698477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600" b="1" dirty="0">
                <a:solidFill>
                  <a:srgbClr val="6A986B"/>
                </a:solidFill>
              </a:rPr>
              <a:t>Samfunnsøkonomi: Definisjon og sentrale begreper i </a:t>
            </a:r>
            <a:r>
              <a:rPr lang="nb-NO" sz="3600" b="1" dirty="0" smtClean="0">
                <a:solidFill>
                  <a:srgbClr val="6A986B"/>
                </a:solidFill>
              </a:rPr>
              <a:t>definisjonen</a:t>
            </a:r>
          </a:p>
          <a:p>
            <a:pPr algn="ctr"/>
            <a:endParaRPr lang="nb-NO" sz="2400" dirty="0"/>
          </a:p>
          <a:p>
            <a:r>
              <a:rPr lang="nb-NO" sz="2000" b="1" dirty="0"/>
              <a:t>Samfunnsøkonomi: Læren om bruk av knappe ressurser for å dekke menneskenes ulike  </a:t>
            </a:r>
            <a:r>
              <a:rPr lang="nb-NO" sz="2000" b="1" dirty="0" smtClean="0"/>
              <a:t>behov</a:t>
            </a:r>
          </a:p>
          <a:p>
            <a:endParaRPr lang="nb-NO" dirty="0"/>
          </a:p>
          <a:p>
            <a:r>
              <a:rPr lang="nb-NO" dirty="0"/>
              <a:t>To sentrale begreper i definisjonen</a:t>
            </a:r>
            <a:r>
              <a:rPr lang="nb-NO" dirty="0" smtClean="0"/>
              <a:t>:</a:t>
            </a:r>
          </a:p>
          <a:p>
            <a:endParaRPr lang="nb-NO" dirty="0"/>
          </a:p>
          <a:p>
            <a:pPr>
              <a:lnSpc>
                <a:spcPct val="200000"/>
              </a:lnSpc>
            </a:pPr>
            <a:r>
              <a:rPr lang="nb-NO" b="1" dirty="0"/>
              <a:t>* Ressurser </a:t>
            </a:r>
            <a:r>
              <a:rPr lang="nb-NO" dirty="0"/>
              <a:t>med tre  underkategorier:</a:t>
            </a:r>
          </a:p>
          <a:p>
            <a:pPr>
              <a:lnSpc>
                <a:spcPct val="200000"/>
              </a:lnSpc>
            </a:pPr>
            <a:r>
              <a:rPr lang="nb-NO" b="1" dirty="0" smtClean="0"/>
              <a:t>	- </a:t>
            </a:r>
            <a:r>
              <a:rPr lang="nb-NO" b="1" dirty="0"/>
              <a:t>Naturressurser</a:t>
            </a:r>
            <a:endParaRPr lang="nb-NO" dirty="0"/>
          </a:p>
          <a:p>
            <a:pPr>
              <a:lnSpc>
                <a:spcPct val="200000"/>
              </a:lnSpc>
            </a:pPr>
            <a:r>
              <a:rPr lang="nb-NO" b="1" dirty="0" smtClean="0"/>
              <a:t>	- </a:t>
            </a:r>
            <a:r>
              <a:rPr lang="nb-NO" b="1" dirty="0"/>
              <a:t>Arbeidskraft</a:t>
            </a:r>
            <a:endParaRPr lang="nb-NO" dirty="0"/>
          </a:p>
          <a:p>
            <a:pPr>
              <a:lnSpc>
                <a:spcPct val="200000"/>
              </a:lnSpc>
            </a:pPr>
            <a:r>
              <a:rPr lang="nb-NO" b="1" dirty="0" smtClean="0"/>
              <a:t>	- </a:t>
            </a:r>
            <a:r>
              <a:rPr lang="nb-NO" b="1" dirty="0"/>
              <a:t>Realkapital</a:t>
            </a:r>
            <a:endParaRPr lang="nb-NO" dirty="0"/>
          </a:p>
          <a:p>
            <a:pPr>
              <a:lnSpc>
                <a:spcPct val="200000"/>
              </a:lnSpc>
            </a:pPr>
            <a:r>
              <a:rPr lang="nb-NO" b="1" dirty="0"/>
              <a:t>* Behov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608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59632" y="2359006"/>
            <a:ext cx="65513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600" b="1" dirty="0">
                <a:solidFill>
                  <a:srgbClr val="6A986B"/>
                </a:solidFill>
              </a:rPr>
              <a:t>«Ekte</a:t>
            </a:r>
            <a:r>
              <a:rPr lang="nb-NO" sz="3600" b="1" dirty="0" smtClean="0">
                <a:solidFill>
                  <a:srgbClr val="6A986B"/>
                </a:solidFill>
              </a:rPr>
              <a:t>» og </a:t>
            </a:r>
            <a:r>
              <a:rPr lang="nb-NO" sz="3600" b="1" dirty="0">
                <a:solidFill>
                  <a:srgbClr val="6A986B"/>
                </a:solidFill>
              </a:rPr>
              <a:t>«manipulerte» behov  </a:t>
            </a:r>
            <a:endParaRPr lang="nb-NO" sz="36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711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907704" y="1772816"/>
            <a:ext cx="5442387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600" b="1" dirty="0" smtClean="0">
                <a:solidFill>
                  <a:srgbClr val="6A986B"/>
                </a:solidFill>
              </a:rPr>
              <a:t>Forvalteransvar</a:t>
            </a:r>
          </a:p>
          <a:p>
            <a:pPr algn="ctr"/>
            <a:endParaRPr lang="nb-NO" sz="3600" dirty="0"/>
          </a:p>
          <a:p>
            <a:r>
              <a:rPr lang="nb-NO" sz="2400" dirty="0"/>
              <a:t>Forvalteransvar er av to slag</a:t>
            </a:r>
            <a:r>
              <a:rPr lang="nb-NO" sz="2400" dirty="0" smtClean="0"/>
              <a:t>:</a:t>
            </a:r>
          </a:p>
          <a:p>
            <a:endParaRPr lang="nb-NO" sz="2400" dirty="0"/>
          </a:p>
          <a:p>
            <a:r>
              <a:rPr lang="nb-NO" sz="2400" b="1" dirty="0" smtClean="0"/>
              <a:t>	* </a:t>
            </a:r>
            <a:r>
              <a:rPr lang="nb-NO" sz="2400" b="1" dirty="0"/>
              <a:t>Overfor framtidige generasjoner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 smtClean="0"/>
              <a:t>	* </a:t>
            </a:r>
            <a:r>
              <a:rPr lang="nb-NO" sz="2400" b="1" dirty="0"/>
              <a:t>Overfor andre arter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78452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260648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knappe ressurser i forhold til behovene, alternativkostnader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8122992" cy="4372878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46508" y="6309320"/>
            <a:ext cx="8122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1.1 </a:t>
            </a:r>
            <a:r>
              <a:rPr lang="nb-NO" dirty="0"/>
              <a:t>Eksempel på en </a:t>
            </a:r>
            <a:r>
              <a:rPr lang="nb-NO" dirty="0" smtClean="0"/>
              <a:t>produksjonsmulighetskurve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4530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33265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Med teknologiske endringer og </a:t>
            </a:r>
            <a:r>
              <a:rPr lang="nb-NO" sz="3200" b="1" dirty="0" smtClean="0">
                <a:solidFill>
                  <a:srgbClr val="6A986B"/>
                </a:solidFill>
              </a:rPr>
              <a:t>organisatoriske </a:t>
            </a:r>
            <a:r>
              <a:rPr lang="nb-NO" sz="3200" b="1" dirty="0">
                <a:solidFill>
                  <a:srgbClr val="6A986B"/>
                </a:solidFill>
              </a:rPr>
              <a:t>forbedringer kan en dekke behovene bedre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46139"/>
            <a:ext cx="8415146" cy="5182329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796136" y="2132856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1.2 </a:t>
            </a:r>
            <a:r>
              <a:rPr lang="nb-NO" dirty="0"/>
              <a:t>Betydningen av teknologiske og organisatoriske forbedringer</a:t>
            </a:r>
          </a:p>
        </p:txBody>
      </p:sp>
    </p:spTree>
    <p:extLst>
      <p:ext uri="{BB962C8B-B14F-4D97-AF65-F5344CB8AC3E}">
        <p14:creationId xmlns:p14="http://schemas.microsoft.com/office/powerpoint/2010/main" val="4059598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323528" y="404664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nb-NO" sz="3200" b="1" dirty="0">
                <a:solidFill>
                  <a:srgbClr val="6A986B"/>
                </a:solidFill>
              </a:rPr>
              <a:t>Hovedtrekk av verdiskapingen i </a:t>
            </a:r>
            <a:r>
              <a:rPr lang="nb-NO" sz="3200" b="1" dirty="0" smtClean="0">
                <a:solidFill>
                  <a:srgbClr val="6A986B"/>
                </a:solidFill>
              </a:rPr>
              <a:t>samfunnet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7632848" cy="473236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761582" y="6237312"/>
            <a:ext cx="76268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1.3 </a:t>
            </a:r>
            <a:r>
              <a:rPr lang="nb-NO" dirty="0"/>
              <a:t>Et </a:t>
            </a:r>
            <a:r>
              <a:rPr lang="nb-NO" dirty="0" smtClean="0"/>
              <a:t>koblingsskjema </a:t>
            </a:r>
            <a:r>
              <a:rPr lang="nb-NO" dirty="0"/>
              <a:t>mellom ressurser og behov</a:t>
            </a:r>
          </a:p>
        </p:txBody>
      </p:sp>
    </p:spTree>
    <p:extLst>
      <p:ext uri="{BB962C8B-B14F-4D97-AF65-F5344CB8AC3E}">
        <p14:creationId xmlns:p14="http://schemas.microsoft.com/office/powerpoint/2010/main" val="61275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836712"/>
            <a:ext cx="8352928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Omveisproduksjon</a:t>
            </a:r>
            <a:endParaRPr lang="nb-NO" sz="3200" dirty="0">
              <a:solidFill>
                <a:srgbClr val="6A986B"/>
              </a:solidFill>
            </a:endParaRPr>
          </a:p>
          <a:p>
            <a:endParaRPr lang="nb-NO" dirty="0" smtClean="0"/>
          </a:p>
          <a:p>
            <a:r>
              <a:rPr lang="nb-NO" sz="2400" dirty="0" smtClean="0"/>
              <a:t>Det </a:t>
            </a:r>
            <a:r>
              <a:rPr lang="nb-NO" sz="2400" dirty="0"/>
              <a:t>er snakk om tre hovedformer</a:t>
            </a:r>
            <a:r>
              <a:rPr lang="nb-NO" sz="2400" dirty="0" smtClean="0"/>
              <a:t>:</a:t>
            </a:r>
          </a:p>
          <a:p>
            <a:endParaRPr lang="nb-NO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2400" b="1" dirty="0"/>
              <a:t>Produksjon av ny realkapital som gjør </a:t>
            </a:r>
            <a:r>
              <a:rPr lang="nb-NO" sz="2400" b="1" dirty="0" smtClean="0"/>
              <a:t>en </a:t>
            </a:r>
            <a:r>
              <a:rPr lang="nb-NO" sz="2400" b="1" dirty="0"/>
              <a:t>bedre i stand til å dekke behov i framtiden</a:t>
            </a:r>
            <a:r>
              <a:rPr lang="nb-NO" sz="2400" b="1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2400" b="1" dirty="0"/>
              <a:t>Produksjon for salg til utlandet (eksport) slik at vi kan finansiere kjøp av produkter som framstilles i andre land (import</a:t>
            </a:r>
            <a:r>
              <a:rPr lang="nb-NO" sz="2400" b="1" dirty="0" smtClean="0"/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b="1" dirty="0"/>
              <a:t>Produksjon av produktinnsats (halvfabrikata) som bearbeides videre i andre bedrifter.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77874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6288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Realøkonomi og finansøkonomi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70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6288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Penger, informasjons- og transaksjonskostnader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830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84512" y="764704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samspill mellom realøkonomi og finansøkonomi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39" y="2276872"/>
            <a:ext cx="8640960" cy="2664296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39552" y="556779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1.4 </a:t>
            </a:r>
            <a:r>
              <a:rPr lang="nb-NO" dirty="0"/>
              <a:t>Hovedtyper av transaksjoner mellom bedrifter og </a:t>
            </a:r>
            <a:r>
              <a:rPr lang="nb-NO" dirty="0" smtClean="0"/>
              <a:t>husholdninger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937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547664" y="1615761"/>
            <a:ext cx="6084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Institusjoner og økonomisk system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687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6288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Økonomiske modeller og kausalsammenhenger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66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827583" y="1124744"/>
            <a:ext cx="748883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Hovedstrukturen i boka</a:t>
            </a:r>
            <a:endParaRPr lang="nb-NO" sz="3200" dirty="0">
              <a:solidFill>
                <a:srgbClr val="6A986B"/>
              </a:solidFill>
            </a:endParaRPr>
          </a:p>
          <a:p>
            <a:endParaRPr lang="nb-NO" dirty="0" smtClean="0"/>
          </a:p>
          <a:p>
            <a:r>
              <a:rPr lang="nb-NO" sz="2400" dirty="0" smtClean="0"/>
              <a:t>Boka </a:t>
            </a:r>
            <a:r>
              <a:rPr lang="nb-NO" sz="2400" dirty="0"/>
              <a:t>består av tre hoveddeler</a:t>
            </a:r>
            <a:r>
              <a:rPr lang="nb-NO" sz="2400" dirty="0" smtClean="0"/>
              <a:t>:</a:t>
            </a:r>
          </a:p>
          <a:p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Mikroøkonomi.</a:t>
            </a:r>
            <a:r>
              <a:rPr lang="nb-NO" sz="2400" dirty="0"/>
              <a:t>  </a:t>
            </a:r>
            <a:endParaRPr lang="nb-NO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Offentlig </a:t>
            </a:r>
            <a:r>
              <a:rPr lang="nb-NO" sz="2400" b="1" dirty="0"/>
              <a:t>økonomi og økonomisk politikk. </a:t>
            </a:r>
            <a:r>
              <a:rPr lang="nb-NO" sz="2400" dirty="0"/>
              <a:t> </a:t>
            </a:r>
            <a:endParaRPr lang="nb-NO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 </a:t>
            </a:r>
            <a:r>
              <a:rPr lang="nb-NO" sz="2400" b="1" dirty="0" smtClean="0"/>
              <a:t>Makroøkonomi </a:t>
            </a:r>
            <a:r>
              <a:rPr lang="nb-NO" sz="2400" b="1" dirty="0"/>
              <a:t>og stabiliseringspolitikk.</a:t>
            </a:r>
            <a:r>
              <a:rPr lang="nb-NO" sz="2400" dirty="0"/>
              <a:t>  </a:t>
            </a:r>
          </a:p>
          <a:p>
            <a:r>
              <a:rPr lang="nb-NO" sz="2400" dirty="0"/>
              <a:t> </a:t>
            </a:r>
          </a:p>
          <a:p>
            <a:r>
              <a:rPr lang="nb-NO" sz="2400" dirty="0" smtClean="0"/>
              <a:t>Boka </a:t>
            </a:r>
            <a:r>
              <a:rPr lang="nb-NO" sz="2400" dirty="0"/>
              <a:t>avrundes med et kapittel om finanskrisen og ettervirkningene av den.</a:t>
            </a:r>
          </a:p>
        </p:txBody>
      </p:sp>
    </p:spTree>
    <p:extLst>
      <p:ext uri="{BB962C8B-B14F-4D97-AF65-F5344CB8AC3E}">
        <p14:creationId xmlns:p14="http://schemas.microsoft.com/office/powerpoint/2010/main" val="1187059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210</Words>
  <Application>Microsoft Office PowerPoint</Application>
  <PresentationFormat>Skjermfremvisning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5" baseType="lpstr">
      <vt:lpstr>Office-tema</vt:lpstr>
      <vt:lpstr>Kapittel 1 Hva er samfunns-økonomi?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36</cp:revision>
  <dcterms:created xsi:type="dcterms:W3CDTF">2017-01-21T06:57:52Z</dcterms:created>
  <dcterms:modified xsi:type="dcterms:W3CDTF">2017-02-01T08:22:05Z</dcterms:modified>
</cp:coreProperties>
</file>