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986B"/>
    <a:srgbClr val="FEE92E"/>
    <a:srgbClr val="C3D124"/>
    <a:srgbClr val="F8C5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18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2723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7412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99636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1055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2304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8173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0776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928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2244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8474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271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5565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9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323528" y="404664"/>
            <a:ext cx="4536504" cy="3744415"/>
          </a:xfrm>
        </p:spPr>
        <p:txBody>
          <a:bodyPr>
            <a:normAutofit/>
          </a:bodyPr>
          <a:lstStyle/>
          <a:p>
            <a:pPr algn="l"/>
            <a:r>
              <a:rPr lang="nb-NO" b="1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>Kapittel 11</a:t>
            </a:r>
            <a:r>
              <a:rPr lang="nb-NO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/>
            </a:r>
            <a:br>
              <a:rPr lang="nb-NO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</a:br>
            <a:r>
              <a:rPr lang="nb-NO" b="1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>Individ, kollektiv og den offentlige sektor</a:t>
            </a:r>
            <a:endParaRPr lang="nb-NO" dirty="0"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Whitney-Bold" panose="02000803040000020004" pitchFamily="2" charset="0"/>
            </a:endParaRP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922076"/>
            <a:ext cx="3691624" cy="4608512"/>
          </a:xfrm>
          <a:prstGeom prst="rect">
            <a:avLst/>
          </a:prstGeom>
          <a:effectLst>
            <a:outerShdw blurRad="50800" dist="635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7" name="Bild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6564240"/>
            <a:ext cx="2592288" cy="272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014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683568" y="787931"/>
            <a:ext cx="792088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3200" b="1" dirty="0">
                <a:solidFill>
                  <a:srgbClr val="6A986B"/>
                </a:solidFill>
              </a:rPr>
              <a:t>Grunnlaget for kollektive handlinger</a:t>
            </a:r>
          </a:p>
          <a:p>
            <a:r>
              <a:rPr lang="nb-NO" dirty="0"/>
              <a:t> </a:t>
            </a:r>
            <a:endParaRPr lang="nb-NO" dirty="0" smtClean="0"/>
          </a:p>
          <a:p>
            <a:endParaRPr lang="nb-NO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nb-NO" sz="2400" b="1" dirty="0"/>
              <a:t>Hvorfor samarbeider mennesker?</a:t>
            </a: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b="1" dirty="0"/>
              <a:t>Kollektiv atferd og samfunnsøkonomi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703512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683569" y="908720"/>
            <a:ext cx="76841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Individ, kollektiv og lovgivning</a:t>
            </a:r>
            <a:endParaRPr lang="nb-NO" sz="3200" dirty="0">
              <a:solidFill>
                <a:srgbClr val="6A986B"/>
              </a:solidFill>
            </a:endParaRPr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134296"/>
            <a:ext cx="8352928" cy="2589408"/>
          </a:xfrm>
          <a:prstGeom prst="rect">
            <a:avLst/>
          </a:prstGeom>
        </p:spPr>
      </p:pic>
      <p:sp>
        <p:nvSpPr>
          <p:cNvPr id="4" name="Rektangel 3"/>
          <p:cNvSpPr/>
          <p:nvPr/>
        </p:nvSpPr>
        <p:spPr>
          <a:xfrm>
            <a:off x="395536" y="5445224"/>
            <a:ext cx="83529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Tabell </a:t>
            </a:r>
            <a:r>
              <a:rPr lang="nb-NO" b="1" dirty="0"/>
              <a:t>11.1 </a:t>
            </a:r>
            <a:r>
              <a:rPr lang="nb-NO" dirty="0"/>
              <a:t>Eksempel på to bønder som inngår avtale om ikke å stjele av avlingen til hverandre</a:t>
            </a:r>
          </a:p>
        </p:txBody>
      </p:sp>
    </p:spTree>
    <p:extLst>
      <p:ext uri="{BB962C8B-B14F-4D97-AF65-F5344CB8AC3E}">
        <p14:creationId xmlns:p14="http://schemas.microsoft.com/office/powerpoint/2010/main" val="25104139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683569" y="908720"/>
            <a:ext cx="76841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Preferanser og politikere</a:t>
            </a:r>
            <a:endParaRPr lang="nb-NO" sz="3200" dirty="0">
              <a:solidFill>
                <a:srgbClr val="6A986B"/>
              </a:solidFill>
            </a:endParaRP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927873"/>
            <a:ext cx="8496944" cy="3002254"/>
          </a:xfrm>
          <a:prstGeom prst="rect">
            <a:avLst/>
          </a:prstGeom>
        </p:spPr>
      </p:pic>
      <p:sp>
        <p:nvSpPr>
          <p:cNvPr id="5" name="Rektangel 4"/>
          <p:cNvSpPr/>
          <p:nvPr/>
        </p:nvSpPr>
        <p:spPr>
          <a:xfrm>
            <a:off x="395536" y="5589240"/>
            <a:ext cx="84249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Figur </a:t>
            </a:r>
            <a:r>
              <a:rPr lang="nb-NO" b="1" dirty="0"/>
              <a:t>11.1 </a:t>
            </a:r>
            <a:r>
              <a:rPr lang="nb-NO" dirty="0"/>
              <a:t>«Naiv» skisse av grunnlaget for praktisk-politiske tiltak i et demokrati</a:t>
            </a:r>
          </a:p>
        </p:txBody>
      </p:sp>
    </p:spTree>
    <p:extLst>
      <p:ext uri="{BB962C8B-B14F-4D97-AF65-F5344CB8AC3E}">
        <p14:creationId xmlns:p14="http://schemas.microsoft.com/office/powerpoint/2010/main" val="16798941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683569" y="908720"/>
            <a:ext cx="76841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Avstemningsparadokset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395536" y="5445224"/>
            <a:ext cx="835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Tabell </a:t>
            </a:r>
            <a:r>
              <a:rPr lang="nb-NO" b="1" dirty="0"/>
              <a:t>11.2 </a:t>
            </a:r>
            <a:r>
              <a:rPr lang="nb-NO" dirty="0"/>
              <a:t>Tre </a:t>
            </a:r>
            <a:r>
              <a:rPr lang="nb-NO" dirty="0" smtClean="0"/>
              <a:t>politikeres </a:t>
            </a:r>
            <a:r>
              <a:rPr lang="nb-NO" dirty="0"/>
              <a:t>rangering av </a:t>
            </a:r>
            <a:r>
              <a:rPr lang="nb-NO" dirty="0" smtClean="0"/>
              <a:t>alternative </a:t>
            </a:r>
            <a:r>
              <a:rPr lang="nb-NO" dirty="0"/>
              <a:t>utfall av en sak	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510178"/>
            <a:ext cx="8352928" cy="1837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2049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683569" y="908720"/>
            <a:ext cx="76841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Medianvelgerteoremet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395536" y="5445224"/>
            <a:ext cx="835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Tabell </a:t>
            </a:r>
            <a:r>
              <a:rPr lang="nb-NO" b="1" dirty="0"/>
              <a:t>11.3 </a:t>
            </a:r>
            <a:r>
              <a:rPr lang="nb-NO" dirty="0"/>
              <a:t>Bevilgning til forsvarsformål. </a:t>
            </a:r>
            <a:r>
              <a:rPr lang="nb-NO" dirty="0" smtClean="0"/>
              <a:t>Illustrasjon </a:t>
            </a:r>
            <a:r>
              <a:rPr lang="nb-NO" dirty="0"/>
              <a:t>av en </a:t>
            </a:r>
            <a:r>
              <a:rPr lang="nb-NO" dirty="0" smtClean="0"/>
              <a:t>medianvelger-situasjon</a:t>
            </a:r>
            <a:endParaRPr lang="nb-NO" dirty="0"/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893020"/>
            <a:ext cx="8352928" cy="1071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9391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683569" y="908720"/>
            <a:ext cx="76841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 err="1">
                <a:solidFill>
                  <a:srgbClr val="6A986B"/>
                </a:solidFill>
              </a:rPr>
              <a:t>Stemmehandel</a:t>
            </a:r>
            <a:r>
              <a:rPr lang="nb-NO" sz="3200" b="1" dirty="0">
                <a:solidFill>
                  <a:srgbClr val="6A986B"/>
                </a:solidFill>
              </a:rPr>
              <a:t> I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395536" y="5445224"/>
            <a:ext cx="83529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Tabell </a:t>
            </a:r>
            <a:r>
              <a:rPr lang="nb-NO" b="1" dirty="0"/>
              <a:t>11.4 </a:t>
            </a:r>
            <a:r>
              <a:rPr lang="nb-NO" dirty="0"/>
              <a:t>Talleksempel der to saker kan vedtas ved </a:t>
            </a:r>
            <a:r>
              <a:rPr lang="nb-NO" dirty="0" err="1"/>
              <a:t>stemmehandel</a:t>
            </a:r>
            <a:r>
              <a:rPr lang="nb-NO" dirty="0"/>
              <a:t> og dette medfører en </a:t>
            </a:r>
            <a:r>
              <a:rPr lang="nb-NO" dirty="0" smtClean="0"/>
              <a:t>samfunnsøkonomisk </a:t>
            </a:r>
            <a:r>
              <a:rPr lang="nb-NO" dirty="0"/>
              <a:t>gevinst	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485815"/>
            <a:ext cx="8352928" cy="1886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3628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683569" y="908720"/>
            <a:ext cx="76841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 err="1">
                <a:solidFill>
                  <a:srgbClr val="6A986B"/>
                </a:solidFill>
              </a:rPr>
              <a:t>Stemmehandel</a:t>
            </a:r>
            <a:r>
              <a:rPr lang="nb-NO" sz="3200" b="1" dirty="0">
                <a:solidFill>
                  <a:srgbClr val="6A986B"/>
                </a:solidFill>
              </a:rPr>
              <a:t> </a:t>
            </a:r>
            <a:r>
              <a:rPr lang="nb-NO" sz="3200" b="1" dirty="0" smtClean="0">
                <a:solidFill>
                  <a:srgbClr val="6A986B"/>
                </a:solidFill>
              </a:rPr>
              <a:t>II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395536" y="5445224"/>
            <a:ext cx="83529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Tabell </a:t>
            </a:r>
            <a:r>
              <a:rPr lang="nb-NO" b="1" dirty="0"/>
              <a:t>11.5 </a:t>
            </a:r>
            <a:r>
              <a:rPr lang="nb-NO" dirty="0"/>
              <a:t>Talleksempel der to saker kan vedtas ved </a:t>
            </a:r>
            <a:r>
              <a:rPr lang="nb-NO" dirty="0" err="1"/>
              <a:t>stemmehandel</a:t>
            </a:r>
            <a:r>
              <a:rPr lang="nb-NO" dirty="0"/>
              <a:t> og dette medfører et </a:t>
            </a:r>
            <a:r>
              <a:rPr lang="nb-NO" dirty="0" smtClean="0"/>
              <a:t>samfunnsøkonomisk </a:t>
            </a:r>
            <a:r>
              <a:rPr lang="nb-NO" dirty="0"/>
              <a:t>tap	</a:t>
            </a:r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485815"/>
            <a:ext cx="8352928" cy="1886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2660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683569" y="908720"/>
            <a:ext cx="76841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 err="1">
                <a:solidFill>
                  <a:srgbClr val="6A986B"/>
                </a:solidFill>
              </a:rPr>
              <a:t>Stemmehandel</a:t>
            </a:r>
            <a:r>
              <a:rPr lang="nb-NO" sz="3200" b="1" dirty="0">
                <a:solidFill>
                  <a:srgbClr val="6A986B"/>
                </a:solidFill>
              </a:rPr>
              <a:t> </a:t>
            </a:r>
            <a:r>
              <a:rPr lang="nb-NO" sz="3200" b="1" dirty="0" smtClean="0">
                <a:solidFill>
                  <a:srgbClr val="6A986B"/>
                </a:solidFill>
              </a:rPr>
              <a:t>III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395536" y="5445224"/>
            <a:ext cx="83529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Tabell </a:t>
            </a:r>
            <a:r>
              <a:rPr lang="nb-NO" b="1" dirty="0"/>
              <a:t>11.6 </a:t>
            </a:r>
            <a:r>
              <a:rPr lang="nb-NO" dirty="0"/>
              <a:t>Talleksempel der to saker kan stoppes ved </a:t>
            </a:r>
            <a:r>
              <a:rPr lang="nb-NO" dirty="0" err="1"/>
              <a:t>stemmehandel</a:t>
            </a:r>
            <a:r>
              <a:rPr lang="nb-NO" dirty="0"/>
              <a:t> og dette hindrer et </a:t>
            </a:r>
            <a:r>
              <a:rPr lang="nb-NO" dirty="0" smtClean="0"/>
              <a:t>samfunnsøkonomisk </a:t>
            </a:r>
            <a:r>
              <a:rPr lang="nb-NO" dirty="0"/>
              <a:t>tap	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485815"/>
            <a:ext cx="8352928" cy="1886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1806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52" y="908720"/>
            <a:ext cx="7467496" cy="5040560"/>
          </a:xfrm>
          <a:prstGeom prst="rect">
            <a:avLst/>
          </a:prstGeom>
        </p:spPr>
      </p:pic>
      <p:sp>
        <p:nvSpPr>
          <p:cNvPr id="2" name="Rektangel 1"/>
          <p:cNvSpPr/>
          <p:nvPr/>
        </p:nvSpPr>
        <p:spPr>
          <a:xfrm>
            <a:off x="683569" y="251937"/>
            <a:ext cx="76841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Det politiske marked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395536" y="6060585"/>
            <a:ext cx="83529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Figur </a:t>
            </a:r>
            <a:r>
              <a:rPr lang="nb-NO" b="1" dirty="0"/>
              <a:t>11.2 </a:t>
            </a:r>
            <a:r>
              <a:rPr lang="nb-NO" dirty="0"/>
              <a:t>Skjematisk framstilling av de krefter som påvirker </a:t>
            </a:r>
            <a:r>
              <a:rPr lang="nb-NO" dirty="0" smtClean="0"/>
              <a:t>utformingen </a:t>
            </a:r>
            <a:r>
              <a:rPr lang="nb-NO" dirty="0"/>
              <a:t>av praktisk-politiske tiltak</a:t>
            </a:r>
          </a:p>
        </p:txBody>
      </p:sp>
    </p:spTree>
    <p:extLst>
      <p:ext uri="{BB962C8B-B14F-4D97-AF65-F5344CB8AC3E}">
        <p14:creationId xmlns:p14="http://schemas.microsoft.com/office/powerpoint/2010/main" val="26467653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683569" y="908720"/>
            <a:ext cx="76841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Byråkratiatferd</a:t>
            </a:r>
            <a:endParaRPr lang="nb-NO" sz="3200" dirty="0">
              <a:solidFill>
                <a:srgbClr val="6A98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97903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683569" y="908720"/>
            <a:ext cx="76841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Lobbyvirksomhet og </a:t>
            </a:r>
            <a:r>
              <a:rPr lang="nb-NO" sz="3200" b="1" dirty="0" err="1" smtClean="0">
                <a:solidFill>
                  <a:srgbClr val="6A986B"/>
                </a:solidFill>
              </a:rPr>
              <a:t>tilkarringsvirksomhet</a:t>
            </a:r>
            <a:endParaRPr lang="nb-NO" sz="3200" dirty="0">
              <a:solidFill>
                <a:srgbClr val="6A98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79312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683569" y="908720"/>
            <a:ext cx="76841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Jerntriangler</a:t>
            </a:r>
            <a:endParaRPr lang="nb-NO" sz="3200" dirty="0">
              <a:solidFill>
                <a:srgbClr val="6A98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40511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683569" y="908720"/>
            <a:ext cx="76841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 smtClean="0">
                <a:solidFill>
                  <a:srgbClr val="6A986B"/>
                </a:solidFill>
              </a:rPr>
              <a:t>Korrupsjon</a:t>
            </a:r>
            <a:endParaRPr lang="nb-NO" sz="3200" dirty="0">
              <a:solidFill>
                <a:srgbClr val="6A98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6761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683569" y="908720"/>
            <a:ext cx="76841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Betydningen av gode kollektive </a:t>
            </a:r>
            <a:r>
              <a:rPr lang="nb-NO" sz="3200" b="1" dirty="0" smtClean="0">
                <a:solidFill>
                  <a:srgbClr val="6A986B"/>
                </a:solidFill>
              </a:rPr>
              <a:t>institusjoner</a:t>
            </a:r>
            <a:endParaRPr lang="nb-NO" sz="3200" dirty="0">
              <a:solidFill>
                <a:srgbClr val="6A98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7428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683569" y="476672"/>
            <a:ext cx="76841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Strukturen i den offentlige sektoren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395536" y="6081248"/>
            <a:ext cx="83529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Figur </a:t>
            </a:r>
            <a:r>
              <a:rPr lang="nb-NO" b="1" dirty="0"/>
              <a:t>11.3 </a:t>
            </a:r>
            <a:r>
              <a:rPr lang="nb-NO" dirty="0"/>
              <a:t>Strukturen i den offentlige </a:t>
            </a:r>
            <a:r>
              <a:rPr lang="nb-NO" dirty="0" smtClean="0"/>
              <a:t>sektoren</a:t>
            </a:r>
          </a:p>
          <a:p>
            <a:r>
              <a:rPr lang="nb-NO" i="1" dirty="0" smtClean="0"/>
              <a:t>Kilde</a:t>
            </a:r>
            <a:r>
              <a:rPr lang="nb-NO" i="1" dirty="0"/>
              <a:t>: Offentlige finanser, Statistisk sentralbyrå</a:t>
            </a:r>
            <a:endParaRPr lang="nb-NO" dirty="0"/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788" y="1201107"/>
            <a:ext cx="8112424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9974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683569" y="620688"/>
            <a:ext cx="768418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3200" b="1" dirty="0">
                <a:solidFill>
                  <a:srgbClr val="6A986B"/>
                </a:solidFill>
              </a:rPr>
              <a:t>Årsaker til veksten i den offentlige sektoren</a:t>
            </a:r>
            <a:endParaRPr lang="nb-NO" sz="3200" dirty="0">
              <a:solidFill>
                <a:srgbClr val="6A986B"/>
              </a:solidFill>
            </a:endParaRPr>
          </a:p>
          <a:p>
            <a:r>
              <a:rPr lang="nb-NO" sz="2400" dirty="0"/>
              <a:t> 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nb-NO" sz="2400" b="1" dirty="0"/>
              <a:t>Velferdsstaten</a:t>
            </a: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nb-NO" sz="2400" b="1" dirty="0" err="1"/>
              <a:t>Baumols</a:t>
            </a:r>
            <a:r>
              <a:rPr lang="nb-NO" sz="2400" b="1" dirty="0"/>
              <a:t> sykdom</a:t>
            </a: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nb-NO" sz="2400" b="1" dirty="0"/>
              <a:t>Fiskalillusjon</a:t>
            </a: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nb-NO" sz="2400" b="1" dirty="0"/>
              <a:t>Konserveringsfaktoren</a:t>
            </a: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nb-NO" sz="2400" b="1" dirty="0"/>
              <a:t>Velgerfaktoren</a:t>
            </a: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nb-NO" sz="2400" b="1" dirty="0"/>
              <a:t>Interessegruppefaktoren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15774709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169" y="908720"/>
            <a:ext cx="8075662" cy="5040560"/>
          </a:xfrm>
          <a:prstGeom prst="rect">
            <a:avLst/>
          </a:prstGeom>
        </p:spPr>
      </p:pic>
      <p:sp>
        <p:nvSpPr>
          <p:cNvPr id="2" name="Rektangel 1"/>
          <p:cNvSpPr/>
          <p:nvPr/>
        </p:nvSpPr>
        <p:spPr>
          <a:xfrm>
            <a:off x="683569" y="299455"/>
            <a:ext cx="76841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Spesielt om betydningen av krig og kriser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251520" y="6081248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Figur </a:t>
            </a:r>
            <a:r>
              <a:rPr lang="nb-NO" b="1" dirty="0"/>
              <a:t>11.4 </a:t>
            </a:r>
            <a:r>
              <a:rPr lang="nb-NO" dirty="0"/>
              <a:t>Offentlige </a:t>
            </a:r>
            <a:r>
              <a:rPr lang="nb-NO" dirty="0" smtClean="0"/>
              <a:t>inntekter </a:t>
            </a:r>
            <a:r>
              <a:rPr lang="nb-NO" dirty="0"/>
              <a:t>i Storbritannia og USA i prosent av </a:t>
            </a:r>
            <a:r>
              <a:rPr lang="nb-NO" dirty="0" smtClean="0"/>
              <a:t>bruttonasjonalproduktet</a:t>
            </a:r>
          </a:p>
          <a:p>
            <a:r>
              <a:rPr lang="nb-NO" i="1" dirty="0" smtClean="0"/>
              <a:t>Kilde</a:t>
            </a:r>
            <a:r>
              <a:rPr lang="nb-NO" i="1" dirty="0"/>
              <a:t>: Bank </a:t>
            </a:r>
            <a:r>
              <a:rPr lang="nb-NO" i="1" dirty="0" err="1"/>
              <a:t>of</a:t>
            </a:r>
            <a:r>
              <a:rPr lang="nb-NO" i="1" dirty="0"/>
              <a:t> England/The Economist (2016e) * Delstatenes inntekter ikke medregnet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868133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660752"/>
            <a:ext cx="835292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De tre hovedoppgavene til den offentlige sektoren</a:t>
            </a:r>
            <a:endParaRPr lang="nb-NO" sz="3200" dirty="0">
              <a:solidFill>
                <a:srgbClr val="6A986B"/>
              </a:solidFill>
            </a:endParaRPr>
          </a:p>
          <a:p>
            <a:r>
              <a:rPr lang="nb-NO" sz="3200" dirty="0"/>
              <a:t> 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nb-NO" sz="2400" b="1" dirty="0"/>
              <a:t>Allokeringspolitikk</a:t>
            </a: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nb-NO" sz="2400" b="1" dirty="0"/>
              <a:t>Fordelingspolitikk</a:t>
            </a: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nb-NO" sz="2400" b="1" dirty="0"/>
              <a:t>Stabiliseringspolitikk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15832569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660752"/>
            <a:ext cx="8352928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Fire kategorier virkemidler</a:t>
            </a:r>
            <a:endParaRPr lang="nb-NO" sz="3200" dirty="0">
              <a:solidFill>
                <a:srgbClr val="6A986B"/>
              </a:solidFill>
            </a:endParaRPr>
          </a:p>
          <a:p>
            <a:r>
              <a:rPr lang="nb-NO" sz="3200" dirty="0"/>
              <a:t> 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nb-NO" sz="2400" b="1" dirty="0"/>
              <a:t>Finansielle </a:t>
            </a:r>
            <a:r>
              <a:rPr lang="nb-NO" sz="2400" b="1" dirty="0" err="1"/>
              <a:t>v.m</a:t>
            </a:r>
            <a:r>
              <a:rPr lang="nb-NO" sz="2400" b="1" dirty="0"/>
              <a:t>.</a:t>
            </a: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nb-NO" sz="2400" b="1" dirty="0"/>
              <a:t>Offentlig produksjon</a:t>
            </a: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nb-NO" sz="2400" b="1" dirty="0"/>
              <a:t>Inngrep og reguleringer</a:t>
            </a: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nb-NO" sz="2400" b="1" dirty="0"/>
              <a:t>Pengepolitiske </a:t>
            </a:r>
            <a:r>
              <a:rPr lang="nb-NO" sz="2400" b="1" dirty="0" err="1"/>
              <a:t>v.m</a:t>
            </a:r>
            <a:r>
              <a:rPr lang="nb-NO" sz="2400" b="1" dirty="0"/>
              <a:t>.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36488164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1259632" y="299455"/>
            <a:ext cx="66247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Kobling mellom offentlige virkemidler og velferd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467544" y="5723964"/>
            <a:ext cx="82809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Figur </a:t>
            </a:r>
            <a:r>
              <a:rPr lang="nb-NO" b="1" dirty="0"/>
              <a:t>11.5 </a:t>
            </a:r>
            <a:r>
              <a:rPr lang="nb-NO" dirty="0"/>
              <a:t>Kobling mellom offentlige virkemidler og velferd</a:t>
            </a:r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35823"/>
            <a:ext cx="8496944" cy="3186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3012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2226</TotalTime>
  <Words>232</Words>
  <Application>Microsoft Office PowerPoint</Application>
  <PresentationFormat>Skjermfremvisning (4:3)</PresentationFormat>
  <Paragraphs>65</Paragraphs>
  <Slides>21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21</vt:i4>
      </vt:variant>
    </vt:vector>
  </HeadingPairs>
  <TitlesOfParts>
    <vt:vector size="22" baseType="lpstr">
      <vt:lpstr>Office-tema</vt:lpstr>
      <vt:lpstr>Kapittel 11 Individ, kollektiv og den offentlige sektor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Kapittel 1 Hva er samfunnsøkonomi</dc:title>
  <dc:creator>Ove Olsen</dc:creator>
  <cp:lastModifiedBy>Ove Olsen</cp:lastModifiedBy>
  <cp:revision>41</cp:revision>
  <dcterms:created xsi:type="dcterms:W3CDTF">2017-01-21T06:57:52Z</dcterms:created>
  <dcterms:modified xsi:type="dcterms:W3CDTF">2017-02-01T08:19:28Z</dcterms:modified>
</cp:coreProperties>
</file>