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5" r:id="rId4"/>
    <p:sldId id="276" r:id="rId5"/>
    <p:sldId id="277" r:id="rId6"/>
    <p:sldId id="257" r:id="rId7"/>
    <p:sldId id="278" r:id="rId8"/>
    <p:sldId id="258" r:id="rId9"/>
    <p:sldId id="279" r:id="rId10"/>
    <p:sldId id="280" r:id="rId11"/>
    <p:sldId id="281" r:id="rId12"/>
    <p:sldId id="284" r:id="rId13"/>
    <p:sldId id="282" r:id="rId14"/>
    <p:sldId id="283" r:id="rId15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86B"/>
    <a:srgbClr val="FEE92E"/>
    <a:srgbClr val="C3D124"/>
    <a:srgbClr val="F8C5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20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723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7412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9636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1055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2304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8173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77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2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224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47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7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6CA8E-2275-49AD-B73F-0FCB3CF3902D}" type="datetimeFigureOut">
              <a:rPr lang="nb-NO" smtClean="0"/>
              <a:t>02.02.2017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556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4824536" cy="3744415"/>
          </a:xfrm>
        </p:spPr>
        <p:txBody>
          <a:bodyPr>
            <a:normAutofit/>
          </a:bodyPr>
          <a:lstStyle/>
          <a:p>
            <a:pPr algn="l"/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Kapittel 16</a:t>
            </a:r>
            <a: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/>
            </a:r>
            <a:b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</a:b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Nytte-kostnads-analyse</a:t>
            </a:r>
            <a:endParaRPr lang="nb-NO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Whitney-Bold" panose="02000803040000020004" pitchFamily="2" charset="0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22076"/>
            <a:ext cx="3691624" cy="4608512"/>
          </a:xfrm>
          <a:prstGeom prst="rect">
            <a:avLst/>
          </a:prstGeom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564240"/>
            <a:ext cx="2592288" cy="2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014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7" y="968608"/>
            <a:ext cx="6192686" cy="5196696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95536" y="404664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Hva er nytte-kostnadsanalyse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237312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14.1 </a:t>
            </a:r>
            <a:r>
              <a:rPr lang="nb-NO" dirty="0"/>
              <a:t>Betalingsvillighet og alternativkostnader for et vannverk</a:t>
            </a:r>
          </a:p>
        </p:txBody>
      </p:sp>
    </p:spTree>
    <p:extLst>
      <p:ext uri="{BB962C8B-B14F-4D97-AF65-F5344CB8AC3E}">
        <p14:creationId xmlns:p14="http://schemas.microsoft.com/office/powerpoint/2010/main" val="4057449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404664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Tidsdimensjonen i nytte-kostnadsanalyser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5157192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Tabell </a:t>
            </a:r>
            <a:r>
              <a:rPr lang="nb-NO" b="1" dirty="0"/>
              <a:t>16.1 </a:t>
            </a:r>
            <a:r>
              <a:rPr lang="nb-NO" dirty="0"/>
              <a:t>Eksempel med nytte- og kostnadsvirkninger av et forbud mot ikke-nedbrytbare sprøytemidler som forurenser grunnvann	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809491"/>
            <a:ext cx="8352928" cy="123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989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38" y="1052736"/>
            <a:ext cx="5486324" cy="5184576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95536" y="260648"/>
            <a:ext cx="83529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Kalkulasjonspris når markedsprisen er «feil</a:t>
            </a:r>
            <a:r>
              <a:rPr lang="nb-NO" sz="3200" b="1" dirty="0" smtClean="0">
                <a:solidFill>
                  <a:srgbClr val="6A986B"/>
                </a:solidFill>
              </a:rPr>
              <a:t>»: Monopol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237312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16.1 </a:t>
            </a:r>
            <a:r>
              <a:rPr lang="nb-NO" dirty="0"/>
              <a:t>Kalkulasjons-pris i tilfelle monopol i et faktormarked</a:t>
            </a:r>
          </a:p>
        </p:txBody>
      </p:sp>
    </p:spTree>
    <p:extLst>
      <p:ext uri="{BB962C8B-B14F-4D97-AF65-F5344CB8AC3E}">
        <p14:creationId xmlns:p14="http://schemas.microsoft.com/office/powerpoint/2010/main" val="1894867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Kalkulasjonslønn når det er arbeidsløshet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237312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16.2 </a:t>
            </a:r>
            <a:r>
              <a:rPr lang="nb-NO" dirty="0" smtClean="0"/>
              <a:t>Kalkulasjonslønn </a:t>
            </a:r>
            <a:r>
              <a:rPr lang="nb-NO" dirty="0"/>
              <a:t>og </a:t>
            </a:r>
            <a:r>
              <a:rPr lang="nb-NO" dirty="0" smtClean="0"/>
              <a:t>alternativkostnader </a:t>
            </a:r>
            <a:r>
              <a:rPr lang="nb-NO" dirty="0"/>
              <a:t>i tilfelle </a:t>
            </a:r>
            <a:r>
              <a:rPr lang="nb-NO" dirty="0" smtClean="0"/>
              <a:t>arbeidsløshet</a:t>
            </a: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961526"/>
            <a:ext cx="5760640" cy="5275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744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908720"/>
            <a:ext cx="820891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Verdikomponenter for miljø- og kulturgoder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sz="3200" dirty="0"/>
              <a:t> 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b-NO" sz="2400" b="1" dirty="0"/>
              <a:t>Brukerverdi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b-NO" sz="2400" b="1" dirty="0"/>
              <a:t>Opsjonsverdi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nb-NO" sz="2400" b="1" dirty="0"/>
              <a:t>Eksistensverdi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649437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908720"/>
            <a:ext cx="8208912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Verdsettingsmetoder for kultur- og miljøgoder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sz="3200" b="1" dirty="0"/>
              <a:t> </a:t>
            </a:r>
            <a:endParaRPr lang="nb-NO" sz="32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Direkte metoder: Betinget verdsettingsmetoden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Indirekte metoder</a:t>
            </a:r>
            <a:endParaRPr lang="nb-NO" sz="2400" dirty="0"/>
          </a:p>
          <a:p>
            <a:r>
              <a:rPr lang="nb-NO" sz="2400" b="1" dirty="0"/>
              <a:t> </a:t>
            </a:r>
            <a:endParaRPr lang="nb-NO" sz="2400" dirty="0"/>
          </a:p>
          <a:p>
            <a:pPr marL="1257300" lvl="2" indent="-342900">
              <a:buFont typeface="Calibri" panose="020F0502020204030204" pitchFamily="34" charset="0"/>
              <a:buChar char="ₓ"/>
            </a:pPr>
            <a:r>
              <a:rPr lang="nb-NO" sz="2400" b="1" dirty="0"/>
              <a:t>Eiendomspriser</a:t>
            </a:r>
            <a:endParaRPr lang="nb-NO" sz="2400" dirty="0"/>
          </a:p>
          <a:p>
            <a:pPr marL="342900" indent="-342900">
              <a:buFont typeface="Calibri" panose="020F0502020204030204" pitchFamily="34" charset="0"/>
              <a:buChar char="ₓ"/>
            </a:pPr>
            <a:endParaRPr lang="nb-NO" sz="2400" dirty="0"/>
          </a:p>
          <a:p>
            <a:pPr marL="1257300" lvl="2" indent="-342900">
              <a:buFont typeface="Calibri" panose="020F0502020204030204" pitchFamily="34" charset="0"/>
              <a:buChar char="ₓ"/>
            </a:pPr>
            <a:r>
              <a:rPr lang="nb-NO" sz="2400" b="1" dirty="0"/>
              <a:t>Reisekostnader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775091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1127646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Verdsetting av menneskeliv</a:t>
            </a:r>
            <a:r>
              <a:rPr lang="nb-NO" sz="3200" b="1" dirty="0" smtClean="0">
                <a:solidFill>
                  <a:srgbClr val="6A986B"/>
                </a:solidFill>
              </a:rPr>
              <a:t>:</a:t>
            </a:r>
          </a:p>
          <a:p>
            <a:pPr algn="ctr"/>
            <a:r>
              <a:rPr lang="nb-NO" sz="3200" b="1" dirty="0" err="1" smtClean="0">
                <a:solidFill>
                  <a:srgbClr val="6A986B"/>
                </a:solidFill>
              </a:rPr>
              <a:t>Triage</a:t>
            </a:r>
            <a:r>
              <a:rPr lang="nb-NO" sz="3200" b="1" dirty="0" smtClean="0">
                <a:solidFill>
                  <a:srgbClr val="6A986B"/>
                </a:solidFill>
              </a:rPr>
              <a:t>-systemet </a:t>
            </a:r>
            <a:r>
              <a:rPr lang="nb-NO" sz="3200" b="1" dirty="0">
                <a:solidFill>
                  <a:srgbClr val="6A986B"/>
                </a:solidFill>
              </a:rPr>
              <a:t>og alternativkostnader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924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908720"/>
            <a:ext cx="82089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Prioriteringskriterier og ressursinnsats i forbindelse med helse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sz="3200" dirty="0"/>
              <a:t> 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Verdien av tapt framtidig verdiskaping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Antall kvalitetskorrigerte leveår</a:t>
            </a:r>
            <a:endParaRPr lang="nb-NO" sz="2400" dirty="0"/>
          </a:p>
          <a:p>
            <a:r>
              <a:rPr lang="nb-NO" sz="2400" b="1" dirty="0"/>
              <a:t> </a:t>
            </a: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Befolkningens risikopreferanser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709560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1127646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Skal effektivitetstapet ved </a:t>
            </a:r>
            <a:r>
              <a:rPr lang="nb-NO" sz="3200" b="1" dirty="0" smtClean="0">
                <a:solidFill>
                  <a:srgbClr val="6A986B"/>
                </a:solidFill>
              </a:rPr>
              <a:t>beskatning</a:t>
            </a:r>
          </a:p>
          <a:p>
            <a:pPr algn="ctr"/>
            <a:r>
              <a:rPr lang="nb-NO" sz="3200" b="1" dirty="0" smtClean="0">
                <a:solidFill>
                  <a:srgbClr val="6A986B"/>
                </a:solidFill>
              </a:rPr>
              <a:t>regnes </a:t>
            </a:r>
            <a:r>
              <a:rPr lang="nb-NO" sz="3200" b="1" dirty="0">
                <a:solidFill>
                  <a:srgbClr val="6A986B"/>
                </a:solidFill>
              </a:rPr>
              <a:t>med?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308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1127646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Alternative og komplementære prosjekter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267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404664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Usikkerhet; følsomhetsanalyse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5157192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Tabell </a:t>
            </a:r>
            <a:r>
              <a:rPr lang="nb-NO" b="1" dirty="0"/>
              <a:t>16.2 </a:t>
            </a:r>
            <a:r>
              <a:rPr lang="nb-NO" dirty="0"/>
              <a:t>Eksempel på følsomhetsanalyse i forbindelse med en nytte-kostnadskalkyle	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4148"/>
            <a:ext cx="8352928" cy="164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854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1127646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Fordelingsvirkninger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594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1127646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Ugjenkallelige kostnader og </a:t>
            </a:r>
            <a:r>
              <a:rPr lang="nb-NO" sz="3200" b="1" dirty="0" smtClean="0">
                <a:solidFill>
                  <a:srgbClr val="6A986B"/>
                </a:solidFill>
              </a:rPr>
              <a:t>prosjektmanipulering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739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2980</TotalTime>
  <Words>115</Words>
  <Application>Microsoft Office PowerPoint</Application>
  <PresentationFormat>Skjermfremvisning (4:3)</PresentationFormat>
  <Paragraphs>41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5" baseType="lpstr">
      <vt:lpstr>Office-tema</vt:lpstr>
      <vt:lpstr>Kapittel 16 Nytte-kostnads-analyse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Kapittel 1 Hva er samfunnsøkonomi</dc:title>
  <dc:creator>Ove Olsen</dc:creator>
  <cp:lastModifiedBy>Ove Olsen</cp:lastModifiedBy>
  <cp:revision>60</cp:revision>
  <dcterms:created xsi:type="dcterms:W3CDTF">2017-01-21T06:57:52Z</dcterms:created>
  <dcterms:modified xsi:type="dcterms:W3CDTF">2017-02-02T15:07:25Z</dcterms:modified>
</cp:coreProperties>
</file>