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06" r:id="rId2"/>
    <p:sldId id="300" r:id="rId3"/>
    <p:sldId id="301" r:id="rId4"/>
    <p:sldId id="302" r:id="rId5"/>
    <p:sldId id="303" r:id="rId6"/>
    <p:sldId id="304" r:id="rId7"/>
    <p:sldId id="305" r:id="rId8"/>
  </p:sldIdLst>
  <p:sldSz cx="9144000" cy="6858000" type="screen4x3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A986B"/>
    <a:srgbClr val="FEE92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-1182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 smtClean="0"/>
              <a:t>Klikk for å redigere undertittelstil i malen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6CA8E-2275-49AD-B73F-0FCB3CF3902D}" type="datetimeFigureOut">
              <a:rPr lang="nb-NO" smtClean="0"/>
              <a:t>01.02.2017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0B11D-2F4D-432D-AFEE-0D550FED90A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627236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6CA8E-2275-49AD-B73F-0FCB3CF3902D}" type="datetimeFigureOut">
              <a:rPr lang="nb-NO" smtClean="0"/>
              <a:t>01.02.2017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0B11D-2F4D-432D-AFEE-0D550FED90A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574120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6CA8E-2275-49AD-B73F-0FCB3CF3902D}" type="datetimeFigureOut">
              <a:rPr lang="nb-NO" smtClean="0"/>
              <a:t>01.02.2017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0B11D-2F4D-432D-AFEE-0D550FED90A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996364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6CA8E-2275-49AD-B73F-0FCB3CF3902D}" type="datetimeFigureOut">
              <a:rPr lang="nb-NO" smtClean="0"/>
              <a:t>01.02.2017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0B11D-2F4D-432D-AFEE-0D550FED90A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710556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6CA8E-2275-49AD-B73F-0FCB3CF3902D}" type="datetimeFigureOut">
              <a:rPr lang="nb-NO" smtClean="0"/>
              <a:t>01.02.2017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0B11D-2F4D-432D-AFEE-0D550FED90A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523048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6CA8E-2275-49AD-B73F-0FCB3CF3902D}" type="datetimeFigureOut">
              <a:rPr lang="nb-NO" smtClean="0"/>
              <a:t>01.02.2017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0B11D-2F4D-432D-AFEE-0D550FED90A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481732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6CA8E-2275-49AD-B73F-0FCB3CF3902D}" type="datetimeFigureOut">
              <a:rPr lang="nb-NO" smtClean="0"/>
              <a:t>01.02.2017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0B11D-2F4D-432D-AFEE-0D550FED90A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807760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6CA8E-2275-49AD-B73F-0FCB3CF3902D}" type="datetimeFigureOut">
              <a:rPr lang="nb-NO" smtClean="0"/>
              <a:t>01.02.2017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0B11D-2F4D-432D-AFEE-0D550FED90A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29289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6CA8E-2275-49AD-B73F-0FCB3CF3902D}" type="datetimeFigureOut">
              <a:rPr lang="nb-NO" smtClean="0"/>
              <a:t>01.02.2017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0B11D-2F4D-432D-AFEE-0D550FED90A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422441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6CA8E-2275-49AD-B73F-0FCB3CF3902D}" type="datetimeFigureOut">
              <a:rPr lang="nb-NO" smtClean="0"/>
              <a:t>01.02.2017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0B11D-2F4D-432D-AFEE-0D550FED90A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784746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6CA8E-2275-49AD-B73F-0FCB3CF3902D}" type="datetimeFigureOut">
              <a:rPr lang="nb-NO" smtClean="0"/>
              <a:t>01.02.2017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0B11D-2F4D-432D-AFEE-0D550FED90A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52713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E6CA8E-2275-49AD-B73F-0FCB3CF3902D}" type="datetimeFigureOut">
              <a:rPr lang="nb-NO" smtClean="0"/>
              <a:t>01.02.2017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D0B11D-2F4D-432D-AFEE-0D550FED90A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755653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E92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323528" y="404664"/>
            <a:ext cx="4536504" cy="3744415"/>
          </a:xfrm>
        </p:spPr>
        <p:txBody>
          <a:bodyPr>
            <a:normAutofit/>
          </a:bodyPr>
          <a:lstStyle/>
          <a:p>
            <a:pPr algn="l"/>
            <a:r>
              <a:rPr lang="nb-NO" b="1" dirty="0"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Whitney-Bold" panose="02000803040000020004" pitchFamily="2" charset="0"/>
              </a:rPr>
              <a:t>Kapittel </a:t>
            </a:r>
            <a:r>
              <a:rPr lang="nb-NO" b="1" dirty="0" smtClean="0"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Whitney-Bold" panose="02000803040000020004" pitchFamily="2" charset="0"/>
              </a:rPr>
              <a:t>7</a:t>
            </a:r>
            <a:r>
              <a:rPr lang="nb-NO" dirty="0"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Whitney-Bold" panose="02000803040000020004" pitchFamily="2" charset="0"/>
              </a:rPr>
              <a:t/>
            </a:r>
            <a:br>
              <a:rPr lang="nb-NO" dirty="0"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Whitney-Bold" panose="02000803040000020004" pitchFamily="2" charset="0"/>
              </a:rPr>
            </a:br>
            <a:r>
              <a:rPr lang="nb-NO" b="1" dirty="0" smtClean="0"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Whitney-Bold" panose="02000803040000020004" pitchFamily="2" charset="0"/>
              </a:rPr>
              <a:t>Usikkerhet og økonomisk risiko</a:t>
            </a:r>
            <a:endParaRPr lang="nb-NO" dirty="0">
              <a:effectLst>
                <a:outerShdw blurRad="50800" dist="38100" dir="18900000" algn="bl" rotWithShape="0">
                  <a:prstClr val="black">
                    <a:alpha val="40000"/>
                  </a:prstClr>
                </a:outerShdw>
              </a:effectLst>
              <a:latin typeface="Whitney-Bold" panose="02000803040000020004" pitchFamily="2" charset="0"/>
            </a:endParaRPr>
          </a:p>
        </p:txBody>
      </p:sp>
      <p:pic>
        <p:nvPicPr>
          <p:cNvPr id="5" name="Bild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056" y="922076"/>
            <a:ext cx="3691624" cy="4608512"/>
          </a:xfrm>
          <a:prstGeom prst="rect">
            <a:avLst/>
          </a:prstGeom>
          <a:effectLst>
            <a:outerShdw blurRad="50800" dist="63500" dir="18900000" algn="bl" rotWithShape="0">
              <a:prstClr val="black">
                <a:alpha val="40000"/>
              </a:prstClr>
            </a:outerShdw>
          </a:effectLst>
        </p:spPr>
      </p:pic>
      <p:pic>
        <p:nvPicPr>
          <p:cNvPr id="7" name="Bild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4208" y="6564240"/>
            <a:ext cx="2592288" cy="272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97138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/>
          <p:cNvSpPr/>
          <p:nvPr/>
        </p:nvSpPr>
        <p:spPr>
          <a:xfrm>
            <a:off x="611560" y="764704"/>
            <a:ext cx="7920880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sz="3200" b="1" dirty="0">
                <a:solidFill>
                  <a:srgbClr val="6A986B"/>
                </a:solidFill>
              </a:rPr>
              <a:t>Sentrale begreper</a:t>
            </a:r>
            <a:endParaRPr lang="nb-NO" sz="3200" dirty="0">
              <a:solidFill>
                <a:srgbClr val="6A986B"/>
              </a:solidFill>
            </a:endParaRPr>
          </a:p>
          <a:p>
            <a:r>
              <a:rPr lang="nb-NO" dirty="0"/>
              <a:t> </a:t>
            </a:r>
          </a:p>
          <a:p>
            <a:pPr marL="800100" lvl="1" indent="-34290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nb-NO" sz="2400" b="1" dirty="0"/>
              <a:t>Usikkerhet</a:t>
            </a:r>
            <a:endParaRPr lang="nb-NO" sz="2400" dirty="0"/>
          </a:p>
          <a:p>
            <a:pPr marL="800100" lvl="1" indent="-34290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nb-NO" sz="2400" b="1" dirty="0" smtClean="0"/>
              <a:t>Risiko</a:t>
            </a:r>
            <a:endParaRPr lang="nb-NO" sz="2400" dirty="0"/>
          </a:p>
          <a:p>
            <a:pPr marL="800100" lvl="1" indent="-34290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nb-NO" sz="2400" b="1" dirty="0" smtClean="0"/>
              <a:t>Sannsynlighet</a:t>
            </a:r>
            <a:endParaRPr lang="nb-NO" sz="2400" dirty="0"/>
          </a:p>
          <a:p>
            <a:pPr marL="800100" lvl="1" indent="-34290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nb-NO" sz="2400" b="1" dirty="0" smtClean="0"/>
              <a:t>De </a:t>
            </a:r>
            <a:r>
              <a:rPr lang="nb-NO" sz="2400" b="1" dirty="0"/>
              <a:t>store talls lov</a:t>
            </a:r>
            <a:endParaRPr lang="nb-NO" sz="2400" dirty="0"/>
          </a:p>
          <a:p>
            <a:pPr marL="800100" lvl="1" indent="-34290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nb-NO" sz="2400" b="1" dirty="0" smtClean="0"/>
              <a:t>Forventningsverdi</a:t>
            </a:r>
            <a:endParaRPr lang="nb-NO" sz="2400" dirty="0"/>
          </a:p>
          <a:p>
            <a:pPr marL="800100" lvl="1" indent="-34290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nb-NO" sz="2400" b="1" dirty="0" smtClean="0"/>
              <a:t>Risikopreferanser</a:t>
            </a:r>
            <a:endParaRPr lang="nb-NO" sz="2400" dirty="0"/>
          </a:p>
          <a:p>
            <a:pPr marL="800100" lvl="1" indent="-34290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nb-NO" sz="2400" b="1" dirty="0" smtClean="0"/>
              <a:t>Risikopremie</a:t>
            </a:r>
            <a:endParaRPr lang="nb-NO" sz="2400" dirty="0"/>
          </a:p>
        </p:txBody>
      </p:sp>
    </p:spTree>
    <p:extLst>
      <p:ext uri="{BB962C8B-B14F-4D97-AF65-F5344CB8AC3E}">
        <p14:creationId xmlns:p14="http://schemas.microsoft.com/office/powerpoint/2010/main" val="34012989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/>
          <p:cNvSpPr/>
          <p:nvPr/>
        </p:nvSpPr>
        <p:spPr>
          <a:xfrm>
            <a:off x="611560" y="764704"/>
            <a:ext cx="792088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sz="3200" b="1" dirty="0">
                <a:solidFill>
                  <a:srgbClr val="6A986B"/>
                </a:solidFill>
              </a:rPr>
              <a:t>Risikospredning: Et eksempel uten</a:t>
            </a:r>
            <a:endParaRPr lang="nb-NO" sz="3200" dirty="0">
              <a:solidFill>
                <a:srgbClr val="6A986B"/>
              </a:solidFill>
            </a:endParaRPr>
          </a:p>
        </p:txBody>
      </p:sp>
      <p:pic>
        <p:nvPicPr>
          <p:cNvPr id="3" name="Bild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2589927"/>
            <a:ext cx="8496944" cy="1678146"/>
          </a:xfrm>
          <a:prstGeom prst="rect">
            <a:avLst/>
          </a:prstGeom>
        </p:spPr>
      </p:pic>
      <p:sp>
        <p:nvSpPr>
          <p:cNvPr id="4" name="Rektangel 3"/>
          <p:cNvSpPr/>
          <p:nvPr/>
        </p:nvSpPr>
        <p:spPr>
          <a:xfrm>
            <a:off x="546448" y="5741775"/>
            <a:ext cx="813690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b="1" dirty="0" smtClean="0"/>
              <a:t>Tabell </a:t>
            </a:r>
            <a:r>
              <a:rPr lang="nb-NO" b="1" dirty="0"/>
              <a:t>7.1 </a:t>
            </a:r>
            <a:r>
              <a:rPr lang="nb-NO" dirty="0"/>
              <a:t>Fortjeneste for en motebedrift ved salg i ett marked	</a:t>
            </a:r>
          </a:p>
        </p:txBody>
      </p:sp>
    </p:spTree>
    <p:extLst>
      <p:ext uri="{BB962C8B-B14F-4D97-AF65-F5344CB8AC3E}">
        <p14:creationId xmlns:p14="http://schemas.microsoft.com/office/powerpoint/2010/main" val="31403502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/>
          <p:cNvSpPr/>
          <p:nvPr/>
        </p:nvSpPr>
        <p:spPr>
          <a:xfrm>
            <a:off x="611560" y="764704"/>
            <a:ext cx="792088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sz="3200" b="1" dirty="0" smtClean="0">
                <a:solidFill>
                  <a:srgbClr val="6A986B"/>
                </a:solidFill>
              </a:rPr>
              <a:t>Risikospredning I</a:t>
            </a:r>
            <a:endParaRPr lang="nb-NO" sz="3200" dirty="0">
              <a:solidFill>
                <a:srgbClr val="6A986B"/>
              </a:solidFill>
            </a:endParaRPr>
          </a:p>
        </p:txBody>
      </p:sp>
      <p:pic>
        <p:nvPicPr>
          <p:cNvPr id="4" name="Bild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2384584"/>
            <a:ext cx="8496944" cy="2088832"/>
          </a:xfrm>
          <a:prstGeom prst="rect">
            <a:avLst/>
          </a:prstGeom>
        </p:spPr>
      </p:pic>
      <p:sp>
        <p:nvSpPr>
          <p:cNvPr id="5" name="Rektangel 4"/>
          <p:cNvSpPr/>
          <p:nvPr/>
        </p:nvSpPr>
        <p:spPr>
          <a:xfrm>
            <a:off x="546448" y="5741775"/>
            <a:ext cx="813690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b="1" dirty="0" smtClean="0"/>
              <a:t>Tabell </a:t>
            </a:r>
            <a:r>
              <a:rPr lang="nb-NO" b="1" dirty="0"/>
              <a:t>7.2 </a:t>
            </a:r>
            <a:r>
              <a:rPr lang="nb-NO" dirty="0"/>
              <a:t>Fortjeneste for en motebedrift ved å dele salget på to </a:t>
            </a:r>
            <a:r>
              <a:rPr lang="nb-NO" dirty="0" smtClean="0"/>
              <a:t>markeder</a:t>
            </a:r>
            <a:r>
              <a:rPr lang="nb-NO" dirty="0"/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6099797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/>
          <p:cNvSpPr/>
          <p:nvPr/>
        </p:nvSpPr>
        <p:spPr>
          <a:xfrm>
            <a:off x="611560" y="764704"/>
            <a:ext cx="792088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sz="3200" b="1" dirty="0" smtClean="0">
                <a:solidFill>
                  <a:srgbClr val="6A986B"/>
                </a:solidFill>
              </a:rPr>
              <a:t>Risikospredning II</a:t>
            </a:r>
            <a:endParaRPr lang="nb-NO" sz="3200" dirty="0">
              <a:solidFill>
                <a:srgbClr val="6A986B"/>
              </a:solidFill>
            </a:endParaRPr>
          </a:p>
        </p:txBody>
      </p:sp>
      <p:pic>
        <p:nvPicPr>
          <p:cNvPr id="3" name="Bild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2784648"/>
            <a:ext cx="8496944" cy="1288704"/>
          </a:xfrm>
          <a:prstGeom prst="rect">
            <a:avLst/>
          </a:prstGeom>
        </p:spPr>
      </p:pic>
      <p:sp>
        <p:nvSpPr>
          <p:cNvPr id="4" name="Rektangel 3"/>
          <p:cNvSpPr/>
          <p:nvPr/>
        </p:nvSpPr>
        <p:spPr>
          <a:xfrm>
            <a:off x="546448" y="5741775"/>
            <a:ext cx="813690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b="1" dirty="0" smtClean="0"/>
              <a:t>Tabell </a:t>
            </a:r>
            <a:r>
              <a:rPr lang="nb-NO" b="1" dirty="0"/>
              <a:t>7.3 </a:t>
            </a:r>
            <a:r>
              <a:rPr lang="nb-NO" dirty="0"/>
              <a:t>Fortjeneste for en feriebutikk ved å satse på to væravhengige produkter i stedet for ett	</a:t>
            </a:r>
          </a:p>
        </p:txBody>
      </p:sp>
    </p:spTree>
    <p:extLst>
      <p:ext uri="{BB962C8B-B14F-4D97-AF65-F5344CB8AC3E}">
        <p14:creationId xmlns:p14="http://schemas.microsoft.com/office/powerpoint/2010/main" val="18664701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/>
          <p:cNvSpPr/>
          <p:nvPr/>
        </p:nvSpPr>
        <p:spPr>
          <a:xfrm>
            <a:off x="611560" y="764704"/>
            <a:ext cx="7920880" cy="24314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sz="3200" b="1" dirty="0">
                <a:solidFill>
                  <a:srgbClr val="6A986B"/>
                </a:solidFill>
              </a:rPr>
              <a:t>Andre måter å redusere risiko </a:t>
            </a:r>
            <a:r>
              <a:rPr lang="nb-NO" sz="3200" b="1" dirty="0" smtClean="0">
                <a:solidFill>
                  <a:srgbClr val="6A986B"/>
                </a:solidFill>
              </a:rPr>
              <a:t>på</a:t>
            </a:r>
          </a:p>
          <a:p>
            <a:pPr algn="ctr"/>
            <a:r>
              <a:rPr lang="nb-NO" dirty="0"/>
              <a:t> </a:t>
            </a:r>
          </a:p>
          <a:p>
            <a:pPr marL="800100" lvl="1" indent="-34290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nb-NO" sz="2400" b="1" dirty="0"/>
              <a:t>Forsikringsordninger</a:t>
            </a:r>
            <a:endParaRPr lang="nb-NO" sz="2400" dirty="0"/>
          </a:p>
          <a:p>
            <a:pPr marL="800100" lvl="1" indent="-34290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nb-NO" sz="2400" b="1" dirty="0" smtClean="0"/>
              <a:t>Bedre </a:t>
            </a:r>
            <a:r>
              <a:rPr lang="nb-NO" sz="2400" b="1" dirty="0"/>
              <a:t>informasjon</a:t>
            </a:r>
            <a:endParaRPr lang="nb-NO" sz="2400" dirty="0"/>
          </a:p>
          <a:p>
            <a:pPr marL="800100" lvl="1" indent="-34290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nb-NO" sz="2400" b="1" dirty="0" smtClean="0"/>
              <a:t>Andre </a:t>
            </a:r>
            <a:r>
              <a:rPr lang="nb-NO" sz="2400" b="1" dirty="0"/>
              <a:t>tiltak</a:t>
            </a:r>
            <a:endParaRPr lang="nb-NO" sz="2400" dirty="0"/>
          </a:p>
        </p:txBody>
      </p:sp>
    </p:spTree>
    <p:extLst>
      <p:ext uri="{BB962C8B-B14F-4D97-AF65-F5344CB8AC3E}">
        <p14:creationId xmlns:p14="http://schemas.microsoft.com/office/powerpoint/2010/main" val="16983588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/>
          <p:cNvSpPr/>
          <p:nvPr/>
        </p:nvSpPr>
        <p:spPr>
          <a:xfrm>
            <a:off x="539552" y="1772816"/>
            <a:ext cx="806489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sz="3200" b="1" dirty="0">
                <a:solidFill>
                  <a:srgbClr val="6A986B"/>
                </a:solidFill>
              </a:rPr>
              <a:t>Radikal usikkerhet og subjektive sannsynligheter</a:t>
            </a:r>
            <a:endParaRPr lang="nb-NO" sz="3200" dirty="0">
              <a:solidFill>
                <a:srgbClr val="6A986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999060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1514</TotalTime>
  <Words>65</Words>
  <Application>Microsoft Office PowerPoint</Application>
  <PresentationFormat>Skjermfremvisning (4:3)</PresentationFormat>
  <Paragraphs>22</Paragraphs>
  <Slides>7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Lysbildetitler</vt:lpstr>
      </vt:variant>
      <vt:variant>
        <vt:i4>7</vt:i4>
      </vt:variant>
    </vt:vector>
  </HeadingPairs>
  <TitlesOfParts>
    <vt:vector size="8" baseType="lpstr">
      <vt:lpstr>Office-tema</vt:lpstr>
      <vt:lpstr>Kapittel 7 Usikkerhet og økonomisk risiko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Kapittel 1 Hva er samfunnsøkonomi</dc:title>
  <dc:creator>Ove Olsen</dc:creator>
  <cp:lastModifiedBy>Ove Olsen</cp:lastModifiedBy>
  <cp:revision>51</cp:revision>
  <dcterms:created xsi:type="dcterms:W3CDTF">2017-01-21T06:57:52Z</dcterms:created>
  <dcterms:modified xsi:type="dcterms:W3CDTF">2017-02-01T09:00:56Z</dcterms:modified>
</cp:coreProperties>
</file>