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9144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16350" y="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901700" y="739775"/>
            <a:ext cx="4933949" cy="3700463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898525" y="4686300"/>
            <a:ext cx="4938712" cy="444023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6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937260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16350" y="9372600"/>
            <a:ext cx="2919413" cy="4937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9" name="Shape 8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0" name="Shape 100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6" name="Shape 106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8" name="Shape 118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1" name="Shape 141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7" name="Shape 147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3" name="Shape 153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9" name="Shape 159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idx="1" type="body"/>
          </p:nvPr>
        </p:nvSpPr>
        <p:spPr>
          <a:xfrm>
            <a:off x="898525" y="4686300"/>
            <a:ext cx="4938600" cy="444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5" name="Shape 165"/>
          <p:cNvSpPr/>
          <p:nvPr>
            <p:ph idx="2" type="sldImg"/>
          </p:nvPr>
        </p:nvSpPr>
        <p:spPr>
          <a:xfrm>
            <a:off x="901700" y="739775"/>
            <a:ext cx="4933800" cy="37005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Tom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Shape 2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Shape 21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tel og innhold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685800" y="1341437"/>
            <a:ext cx="77724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Shape 2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tellysbil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Shape 3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Shape 33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Inndelingsoverskrif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Shape 39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o innholdsdel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Shape 42"/>
          <p:cNvSpPr txBox="1"/>
          <p:nvPr>
            <p:ph idx="1" type="body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Shape 43"/>
          <p:cNvSpPr txBox="1"/>
          <p:nvPr>
            <p:ph idx="2" type="body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14300" lvl="3" marL="1600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14300" lvl="4" marL="2057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14300" lvl="5" marL="2514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14300" lvl="6" marL="2971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14300" lvl="7" marL="3429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14300" lvl="8" marL="3886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Sammenligning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0" name="Shape 50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3" type="body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90500" lvl="0" marL="3429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58750" lvl="1" marL="7429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14300" lvl="2" marL="1143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27000" lvl="3" marL="1600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27000" lvl="4" marL="2057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27000" lvl="5" marL="2514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27000" lvl="6" marL="2971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27000" lvl="7" marL="3429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27000" lvl="8" marL="3886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Bare tittel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Shape 5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Shape 6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Innhold med teks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lvl="1" marL="74295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lvl="2" marL="11430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Shape 6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" name="Shape 67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Bilde med teks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1" i="0" sz="20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Shape 71"/>
          <p:cNvSpPr txBox="1"/>
          <p:nvPr>
            <p:ph idx="1" type="body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Shape 7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Shape 7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Loddrett teks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 rot="5400000">
            <a:off x="2194650" y="-167412"/>
            <a:ext cx="47547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Shape 7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Loddrett tittel og teks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/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Shape 83"/>
          <p:cNvSpPr txBox="1"/>
          <p:nvPr>
            <p:ph idx="1" type="body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Shape 8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Shape 8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Shape 86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no-NO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0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685800" y="333375"/>
            <a:ext cx="7772400" cy="9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4200" u="none" cap="none" strike="noStrik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4572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9144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13716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1828800" marR="0" rtl="0" algn="ctr">
              <a:spcBef>
                <a:spcPts val="0"/>
              </a:spcBef>
              <a:spcAft>
                <a:spcPts val="0"/>
              </a:spcAft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685800" y="1341437"/>
            <a:ext cx="7772400" cy="4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33350" lvl="1" marL="74295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1600" lvl="2" marL="1143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lvl="3" marL="1600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lvl="4" marL="2057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lvl="5" marL="2514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lvl="6" marL="2971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lvl="7" marL="3429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lvl="8" marL="3886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b="0" i="0" lang="no-NO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  <p:sp>
        <p:nvSpPr>
          <p:cNvPr id="15" name="Shape 15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Shape 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" name="Shape 17"/>
          <p:cNvCxnSpPr/>
          <p:nvPr/>
        </p:nvCxnSpPr>
        <p:spPr>
          <a:xfrm>
            <a:off x="762000" y="1143000"/>
            <a:ext cx="8458200" cy="1500"/>
          </a:xfrm>
          <a:prstGeom prst="straightConnector1">
            <a:avLst/>
          </a:prstGeom>
          <a:noFill/>
          <a:ln cap="flat" cmpd="sng" w="9525">
            <a:solidFill>
              <a:srgbClr val="79B5E8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0.png"/><Relationship Id="rId4" Type="http://schemas.openxmlformats.org/officeDocument/2006/relationships/image" Target="../media/image01.png"/><Relationship Id="rId5" Type="http://schemas.openxmlformats.org/officeDocument/2006/relationships/image" Target="../media/image0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0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22.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HMS i HRM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Shape 95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96" name="Shape 96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97" name="Shape 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22.1</a:t>
            </a:r>
            <a:r>
              <a:rPr lang="no-NO" sz="1800">
                <a:solidFill>
                  <a:srgbClr val="000000"/>
                </a:solidFill>
              </a:rPr>
              <a:t> Partskoblingen i HMS-arbeidet</a:t>
            </a:r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7681" y="1585650"/>
            <a:ext cx="5328638" cy="3686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22.2</a:t>
            </a:r>
            <a:r>
              <a:rPr lang="no-NO" sz="1800">
                <a:solidFill>
                  <a:srgbClr val="000000"/>
                </a:solidFill>
              </a:rPr>
              <a:t> Deltakelse og medvirkning i HMS-forbedring</a:t>
            </a:r>
          </a:p>
        </p:txBody>
      </p:sp>
      <p:pic>
        <p:nvPicPr>
          <p:cNvPr id="109" name="Shape 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1374" y="1585650"/>
            <a:ext cx="7261251" cy="3686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22.3</a:t>
            </a:r>
            <a:r>
              <a:rPr lang="no-NO" sz="1800">
                <a:solidFill>
                  <a:srgbClr val="000000"/>
                </a:solidFill>
              </a:rPr>
              <a:t> Ideelle reguleringskulturer</a:t>
            </a:r>
          </a:p>
        </p:txBody>
      </p:sp>
      <p:pic>
        <p:nvPicPr>
          <p:cNvPr id="115" name="Shape 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253" y="1585649"/>
            <a:ext cx="4307492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67A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377700" y="3993686"/>
            <a:ext cx="8388600" cy="23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no-NO" sz="6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STRATEGISK HRM</a:t>
            </a: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i="1" lang="no-NO" sz="16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2. utgave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12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Kapittel 24. </a:t>
            </a:r>
          </a:p>
          <a:p>
            <a:pPr lvl="0" rtl="0">
              <a:spcBef>
                <a:spcPts val="0"/>
              </a:spcBef>
              <a:buSzPct val="55000"/>
              <a:buNone/>
            </a:pPr>
            <a:r>
              <a:rPr i="1" lang="no-NO" sz="20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Betydningen etikk og samfunnsansvar har for HRM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i="1" sz="2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2" name="Shape 122"/>
          <p:cNvSpPr/>
          <p:nvPr/>
        </p:nvSpPr>
        <p:spPr>
          <a:xfrm>
            <a:off x="0" y="6324600"/>
            <a:ext cx="9144000" cy="533400"/>
          </a:xfrm>
          <a:prstGeom prst="rect">
            <a:avLst/>
          </a:prstGeom>
          <a:solidFill>
            <a:srgbClr val="79B5E8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Shape 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00800" y="6477000"/>
            <a:ext cx="2535300" cy="2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Shape 124"/>
          <p:cNvSpPr txBox="1"/>
          <p:nvPr/>
        </p:nvSpPr>
        <p:spPr>
          <a:xfrm>
            <a:off x="377700" y="2642725"/>
            <a:ext cx="2535300" cy="12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Aslaug Mikkelsen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61111"/>
              <a:buFont typeface="Arial"/>
              <a:buNone/>
            </a:pPr>
            <a:r>
              <a:rPr i="1" lang="no-NO" sz="1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rPr>
              <a:t>og Thomas Laudal (red.)</a:t>
            </a:r>
          </a:p>
        </p:txBody>
      </p:sp>
      <p:pic>
        <p:nvPicPr>
          <p:cNvPr id="125" name="Shape 125"/>
          <p:cNvPicPr preferRelativeResize="0"/>
          <p:nvPr/>
        </p:nvPicPr>
        <p:blipFill rotWithShape="1">
          <a:blip r:embed="rId4">
            <a:alphaModFix/>
          </a:blip>
          <a:srcRect b="57341" l="0" r="0" t="0"/>
          <a:stretch/>
        </p:blipFill>
        <p:spPr>
          <a:xfrm>
            <a:off x="0" y="4863725"/>
            <a:ext cx="7798702" cy="15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RM1_black_ex_trans.png" id="126" name="Shape 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8950" y="701195"/>
            <a:ext cx="3428749" cy="307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24.1</a:t>
            </a:r>
            <a:r>
              <a:rPr lang="no-NO" sz="1800">
                <a:solidFill>
                  <a:srgbClr val="000000"/>
                </a:solidFill>
              </a:rPr>
              <a:t> Samfunnsansvar handler om å forbedre effektene av forretningstransaksjoner for tredjeparter</a:t>
            </a:r>
          </a:p>
        </p:txBody>
      </p:sp>
      <p:pic>
        <p:nvPicPr>
          <p:cNvPr id="132" name="Shape 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059899"/>
            <a:ext cx="7315199" cy="2738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</a:t>
            </a:r>
            <a:r>
              <a:rPr b="1" lang="no-NO" sz="1800">
                <a:solidFill>
                  <a:srgbClr val="0067AB"/>
                </a:solidFill>
              </a:rPr>
              <a:t>2</a:t>
            </a:r>
            <a:r>
              <a:rPr lang="no-NO" sz="1800">
                <a:solidFill>
                  <a:srgbClr val="000000"/>
                </a:solidFill>
              </a:rPr>
              <a:t> Konseptuell modell: Forholdet mellom etikk og samfunnsansvar</a:t>
            </a:r>
          </a:p>
        </p:txBody>
      </p:sp>
      <p:pic>
        <p:nvPicPr>
          <p:cNvPr id="138" name="Shape 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2247060"/>
            <a:ext cx="7315200" cy="23638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24.3</a:t>
            </a:r>
            <a:r>
              <a:rPr lang="no-NO" sz="1800">
                <a:solidFill>
                  <a:srgbClr val="000000"/>
                </a:solidFill>
              </a:rPr>
              <a:t> Vekst gjennom å utvide spekteret av verdier som vurderes</a:t>
            </a:r>
          </a:p>
        </p:txBody>
      </p:sp>
      <p:pic>
        <p:nvPicPr>
          <p:cNvPr id="144" name="Shape 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775" y="1585650"/>
            <a:ext cx="4552450" cy="368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24.4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Forholdet mellom HRM og etikk og samfunnsansvar</a:t>
            </a:r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399" y="2831239"/>
            <a:ext cx="7315199" cy="11955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24.5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Utdrag fra Marine Harvests bærekraftsrapport som viser oppfyllingen av GRI-kravene</a:t>
            </a:r>
          </a:p>
        </p:txBody>
      </p:sp>
      <p:pic>
        <p:nvPicPr>
          <p:cNvPr id="156" name="Shape 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713550"/>
            <a:ext cx="7315200" cy="34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24.6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Krav til etikk og samfunnsansvar som HR-ledelsen og</a:t>
            </a:r>
          </a:p>
          <a:p>
            <a:pPr indent="-6985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no-NO" sz="1800"/>
              <a:t>linjeledere må oppfylle</a:t>
            </a:r>
          </a:p>
        </p:txBody>
      </p:sp>
      <p:pic>
        <p:nvPicPr>
          <p:cNvPr id="162" name="Shape 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2114" y="1585650"/>
            <a:ext cx="5119770" cy="368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/>
          <p:nvPr/>
        </p:nvSpPr>
        <p:spPr>
          <a:xfrm>
            <a:off x="914400" y="380025"/>
            <a:ext cx="7315200" cy="7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r>
              <a:rPr b="1" lang="no-NO" sz="1800">
                <a:solidFill>
                  <a:srgbClr val="0067AB"/>
                </a:solidFill>
              </a:rPr>
              <a:t>Figur 24.7</a:t>
            </a:r>
            <a:r>
              <a:rPr lang="no-NO" sz="1800">
                <a:solidFill>
                  <a:srgbClr val="000000"/>
                </a:solidFill>
              </a:rPr>
              <a:t> </a:t>
            </a:r>
            <a:r>
              <a:rPr lang="no-NO" sz="1800"/>
              <a:t>Omorganiseringen av samfunnsansvaret i Choice i april 2013</a:t>
            </a:r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69903" y="1585650"/>
            <a:ext cx="4004191" cy="3686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appelenDamm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