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</p:sldIdLst>
  <p:sldSz cy="6858000" cx="9144000"/>
  <p:notesSz cx="6735750" cy="98663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901700" y="739775"/>
            <a:ext cx="4933949" cy="3700463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898525" y="4686300"/>
            <a:ext cx="4938712" cy="44402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no-NO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9" name="Shape 8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0" name="Shape 100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6" name="Shape 106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2" name="Shape 112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3" name="Shape 123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9" name="Shape 12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1" name="Shape 141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7" name="Shape 147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3" name="Shape 153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4" name="Shape 164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0" name="Shape 170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1" name="Shape 181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7" name="Shape 187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3" name="Shape 193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9" name="Shape 19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0" name="Shape 210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6" name="Shape 216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2" name="Shape 222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8" name="Shape 228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4" name="Shape 234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0" name="Shape 240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1" name="Shape 251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7" name="Shape 257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3" name="Shape 263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9" name="Shape 26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0" name="Shape 280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6" name="Shape 286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2" name="Shape 292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8" name="Shape 298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9" name="Shape 30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5" name="Shape 315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6" name="Shape 326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2" name="Shape 332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8" name="Shape 338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9" name="Shape 34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Tom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no-NO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tel og innhold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685800" y="1341437"/>
            <a:ext cx="7772400" cy="4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tellysbil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Inndelingsoverskrif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x="722312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o innholdsdel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14300" lvl="3" marL="1600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14300" lvl="4" marL="2057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14300" lvl="5" marL="2514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14300" lvl="6" marL="2971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14300" lvl="7" marL="3429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14300" lvl="8" marL="3886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14300" lvl="3" marL="1600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14300" lvl="4" marL="2057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14300" lvl="5" marL="2514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14300" lvl="6" marL="2971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14300" lvl="7" marL="3429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14300" lvl="8" marL="3886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Sammenligning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x="457200" y="1535112"/>
            <a:ext cx="4040100" cy="639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58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14300" lvl="2" marL="1143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7000" lvl="3" marL="1600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7000" lvl="4" marL="2057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27000" lvl="5" marL="2514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27000" lvl="6" marL="2971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27000" lvl="7" marL="3429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27000" lvl="8" marL="3886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3" type="body"/>
          </p:nvPr>
        </p:nvSpPr>
        <p:spPr>
          <a:xfrm>
            <a:off x="4645025" y="1535112"/>
            <a:ext cx="4041900" cy="639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58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14300" lvl="2" marL="1143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7000" lvl="3" marL="1600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7000" lvl="4" marL="2057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27000" lvl="5" marL="2514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27000" lvl="6" marL="2971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27000" lvl="7" marL="3429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27000" lvl="8" marL="3886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Bare tittel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Innhold med teks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1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Bilde med teks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1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Shape 7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1792288" y="53673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Loddrett teks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" type="body"/>
          </p:nvPr>
        </p:nvSpPr>
        <p:spPr>
          <a:xfrm rot="5400000">
            <a:off x="2194650" y="-167412"/>
            <a:ext cx="47547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Loddrett tittel og teks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0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685800" y="1341437"/>
            <a:ext cx="7772400" cy="4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no-NO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15" name="Shape 15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Shape 1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Shape 17"/>
          <p:cNvCxnSpPr/>
          <p:nvPr/>
        </p:nvCxnSpPr>
        <p:spPr>
          <a:xfrm>
            <a:off x="762000" y="1143000"/>
            <a:ext cx="8458200" cy="1500"/>
          </a:xfrm>
          <a:prstGeom prst="straightConnector1">
            <a:avLst/>
          </a:prstGeom>
          <a:noFill/>
          <a:ln cap="flat" cmpd="sng" w="9525">
            <a:solidFill>
              <a:srgbClr val="79B5E8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10.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Hva bør ledere og HR‑medarbeidere vite om motivasjon?</a:t>
            </a:r>
          </a:p>
        </p:txBody>
      </p:sp>
      <p:sp>
        <p:nvSpPr>
          <p:cNvPr id="93" name="Shape 93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Shape 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97" name="Shape 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10.1</a:t>
            </a:r>
            <a:r>
              <a:rPr lang="no-NO" sz="1800">
                <a:solidFill>
                  <a:srgbClr val="000000"/>
                </a:solidFill>
              </a:rPr>
              <a:t> Behovenes betydning for mål, handling og måloppnåelse</a:t>
            </a:r>
          </a:p>
        </p:txBody>
      </p:sp>
      <p:pic>
        <p:nvPicPr>
          <p:cNvPr id="103" name="Shape 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99" y="2108919"/>
            <a:ext cx="7315200" cy="264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10.2</a:t>
            </a:r>
            <a:r>
              <a:rPr lang="no-NO" sz="1800">
                <a:solidFill>
                  <a:srgbClr val="000000"/>
                </a:solidFill>
              </a:rPr>
              <a:t> Maslows behovshierarki</a:t>
            </a:r>
          </a:p>
        </p:txBody>
      </p:sp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6333" y="1585650"/>
            <a:ext cx="6611332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11.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Jobbanalyser og jobbdesign</a:t>
            </a:r>
          </a:p>
        </p:txBody>
      </p:sp>
      <p:sp>
        <p:nvSpPr>
          <p:cNvPr id="116" name="Shape 116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Shape 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Shape 118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119" name="Shape 119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120" name="Shape 1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11.1</a:t>
            </a:r>
            <a:r>
              <a:rPr lang="no-NO" sz="1800">
                <a:solidFill>
                  <a:srgbClr val="000000"/>
                </a:solidFill>
              </a:rPr>
              <a:t> O*NETs innholdsmodell</a:t>
            </a:r>
          </a:p>
        </p:txBody>
      </p:sp>
      <p:pic>
        <p:nvPicPr>
          <p:cNvPr id="126" name="Shape 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7532" y="1585650"/>
            <a:ext cx="6148937" cy="36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11.2</a:t>
            </a:r>
            <a:r>
              <a:rPr lang="no-NO" sz="1800">
                <a:solidFill>
                  <a:srgbClr val="000000"/>
                </a:solidFill>
              </a:rPr>
              <a:t> Organiseringen av et arbeidssystem</a:t>
            </a:r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9686" y="1585650"/>
            <a:ext cx="5964625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11.3</a:t>
            </a:r>
            <a:r>
              <a:rPr lang="no-NO" sz="1800">
                <a:solidFill>
                  <a:srgbClr val="000000"/>
                </a:solidFill>
              </a:rPr>
              <a:t> Jobbkarakteristikamodellen</a:t>
            </a:r>
          </a:p>
        </p:txBody>
      </p:sp>
      <p:pic>
        <p:nvPicPr>
          <p:cNvPr id="138" name="Shape 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0349" y="1585650"/>
            <a:ext cx="6283302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11.4</a:t>
            </a:r>
            <a:r>
              <a:rPr lang="no-NO" sz="1800">
                <a:solidFill>
                  <a:srgbClr val="000000"/>
                </a:solidFill>
              </a:rPr>
              <a:t> Metodisk tilnærming Nasjonal bemanningsmodell</a:t>
            </a:r>
          </a:p>
        </p:txBody>
      </p:sp>
      <p:pic>
        <p:nvPicPr>
          <p:cNvPr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837" y="1585650"/>
            <a:ext cx="5578323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11.5</a:t>
            </a:r>
            <a:r>
              <a:rPr lang="no-NO" sz="1800">
                <a:solidFill>
                  <a:srgbClr val="000000"/>
                </a:solidFill>
              </a:rPr>
              <a:t> Rammeverk for scenarioanalyse og bruk av Nasjonal bemanningsmodell</a:t>
            </a:r>
          </a:p>
        </p:txBody>
      </p:sp>
      <p:pic>
        <p:nvPicPr>
          <p:cNvPr id="150" name="Shape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99" y="1893599"/>
            <a:ext cx="7315201" cy="30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12.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Organisasjonsstruktur og organisasjonsdesign</a:t>
            </a:r>
          </a:p>
        </p:txBody>
      </p:sp>
      <p:sp>
        <p:nvSpPr>
          <p:cNvPr id="157" name="Shape 157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Shape 1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Shape 159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160" name="Shape 160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161" name="Shape 1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12.1</a:t>
            </a:r>
            <a:r>
              <a:rPr lang="no-NO" sz="1800">
                <a:solidFill>
                  <a:srgbClr val="000000"/>
                </a:solidFill>
              </a:rPr>
              <a:t> Matriseorganisering i et oljeselskap</a:t>
            </a:r>
          </a:p>
        </p:txBody>
      </p:sp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4187" y="1585649"/>
            <a:ext cx="6875623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13.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Rekruttering, utvelgelse og strategisk bemanningsplanlegging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Shape 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177" name="Shape 177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178" name="Shape 1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13.1</a:t>
            </a:r>
            <a:r>
              <a:rPr lang="no-NO" sz="1800">
                <a:solidFill>
                  <a:srgbClr val="000000"/>
                </a:solidFill>
              </a:rPr>
              <a:t> Treffsikkerheten ved ulike seleksjonsmetoder</a:t>
            </a:r>
          </a:p>
        </p:txBody>
      </p:sp>
      <p:pic>
        <p:nvPicPr>
          <p:cNvPr id="184" name="Shape 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3204" y="1585649"/>
            <a:ext cx="3737592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13.2</a:t>
            </a:r>
            <a:r>
              <a:rPr lang="no-NO" sz="1800">
                <a:solidFill>
                  <a:srgbClr val="000000"/>
                </a:solidFill>
              </a:rPr>
              <a:t> Femfaktormodellen for personlighet</a:t>
            </a:r>
          </a:p>
        </p:txBody>
      </p:sp>
      <p:pic>
        <p:nvPicPr>
          <p:cNvPr id="190" name="Shape 1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99" y="2327779"/>
            <a:ext cx="7315198" cy="2202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13.3</a:t>
            </a:r>
            <a:r>
              <a:rPr lang="no-NO" sz="1800">
                <a:solidFill>
                  <a:srgbClr val="000000"/>
                </a:solidFill>
              </a:rPr>
              <a:t> Overførbarhet av humankapital</a:t>
            </a:r>
          </a:p>
        </p:txBody>
      </p:sp>
      <p:pic>
        <p:nvPicPr>
          <p:cNvPr id="196" name="Shape 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0566" y="1585649"/>
            <a:ext cx="3662868" cy="368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Shape 202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14.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Prestasjonsledelse og medarbeidersamtaler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Shape 2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Shape 205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206" name="Shape 206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207" name="Shape 2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14.1</a:t>
            </a:r>
            <a:r>
              <a:rPr lang="no-NO" sz="1800">
                <a:solidFill>
                  <a:srgbClr val="000000"/>
                </a:solidFill>
              </a:rPr>
              <a:t> En illustrasjon av et prestasjonsledelsessystem</a:t>
            </a:r>
          </a:p>
        </p:txBody>
      </p:sp>
      <p:pic>
        <p:nvPicPr>
          <p:cNvPr id="213" name="Shape 2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0915" y="1585650"/>
            <a:ext cx="2482169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14.2</a:t>
            </a:r>
            <a:r>
              <a:rPr lang="no-NO" sz="1800">
                <a:solidFill>
                  <a:srgbClr val="000000"/>
                </a:solidFill>
              </a:rPr>
              <a:t> Balansert målekort for organisasjons- og HR-enheten i SpareBank 1, SR-Bank</a:t>
            </a:r>
          </a:p>
        </p:txBody>
      </p:sp>
      <p:pic>
        <p:nvPicPr>
          <p:cNvPr id="219" name="Shape 2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99" y="1947279"/>
            <a:ext cx="7315199" cy="2963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14.3</a:t>
            </a:r>
            <a:r>
              <a:rPr lang="no-NO" sz="1800">
                <a:solidFill>
                  <a:srgbClr val="000000"/>
                </a:solidFill>
              </a:rPr>
              <a:t> Et eksempel på kompetanseportalen i SpareBank 1 SR-Bank</a:t>
            </a:r>
          </a:p>
        </p:txBody>
      </p:sp>
      <p:pic>
        <p:nvPicPr>
          <p:cNvPr id="225" name="Shape 2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1729" y="1585649"/>
            <a:ext cx="5960544" cy="3686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14.4</a:t>
            </a:r>
            <a:r>
              <a:rPr lang="no-NO" sz="1800">
                <a:solidFill>
                  <a:srgbClr val="000000"/>
                </a:solidFill>
              </a:rPr>
              <a:t> Kolbs erfaringslæringssyklus og dialogen mellom leder og medarbeider gjennom medarbeidersamtalen</a:t>
            </a:r>
          </a:p>
        </p:txBody>
      </p:sp>
      <p:pic>
        <p:nvPicPr>
          <p:cNvPr id="231" name="Shape 2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99" y="2265339"/>
            <a:ext cx="7315198" cy="2327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14.5</a:t>
            </a:r>
            <a:r>
              <a:rPr lang="no-NO" sz="1800">
                <a:solidFill>
                  <a:srgbClr val="000000"/>
                </a:solidFill>
              </a:rPr>
              <a:t> Questbackevaluering av medarbeidersamtalene i Statoil</a:t>
            </a:r>
          </a:p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no-NO" sz="1800">
                <a:solidFill>
                  <a:srgbClr val="000000"/>
                </a:solidFill>
              </a:rPr>
              <a:t>gjennom People@Statoil</a:t>
            </a:r>
          </a:p>
        </p:txBody>
      </p:sp>
      <p:pic>
        <p:nvPicPr>
          <p:cNvPr id="237" name="Shape 2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3145" y="1585662"/>
            <a:ext cx="6297708" cy="368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Shape 243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15.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Prestasjonsmåling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44" name="Shape 244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Shape 2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Shape 246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247" name="Shape 247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248" name="Shape 2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15.1</a:t>
            </a:r>
            <a:r>
              <a:rPr lang="no-NO" sz="1800">
                <a:solidFill>
                  <a:srgbClr val="000000"/>
                </a:solidFill>
              </a:rPr>
              <a:t> Validitet i målinger av prestasjoner</a:t>
            </a:r>
          </a:p>
        </p:txBody>
      </p:sp>
      <p:pic>
        <p:nvPicPr>
          <p:cNvPr id="254" name="Shape 2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0713" y="1585650"/>
            <a:ext cx="6402573" cy="36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15.2</a:t>
            </a:r>
            <a:r>
              <a:rPr lang="no-NO" sz="1800">
                <a:solidFill>
                  <a:srgbClr val="000000"/>
                </a:solidFill>
              </a:rPr>
              <a:t> Ulike vurderingskriterier i SpareBank 1 SR-Bank</a:t>
            </a:r>
          </a:p>
        </p:txBody>
      </p:sp>
      <p:pic>
        <p:nvPicPr>
          <p:cNvPr id="260" name="Shape 2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2892" y="1585650"/>
            <a:ext cx="5258216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15.3</a:t>
            </a:r>
            <a:r>
              <a:rPr lang="no-NO" sz="1800">
                <a:solidFill>
                  <a:srgbClr val="000000"/>
                </a:solidFill>
              </a:rPr>
              <a:t> Skjermdump for individuelle handlings- og utviklingsplaner</a:t>
            </a:r>
          </a:p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no-NO" sz="1800">
                <a:solidFill>
                  <a:srgbClr val="000000"/>
                </a:solidFill>
              </a:rPr>
              <a:t>i SpareBank 1 SR-Bank</a:t>
            </a:r>
          </a:p>
        </p:txBody>
      </p:sp>
      <p:pic>
        <p:nvPicPr>
          <p:cNvPr id="266" name="Shape 2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3289" y="1585649"/>
            <a:ext cx="4657419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Shape 272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16.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Kompetanseutvikling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Shape 2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Shape 275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276" name="Shape 276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277" name="Shape 2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16.1</a:t>
            </a:r>
            <a:r>
              <a:rPr lang="no-NO" sz="1800">
                <a:solidFill>
                  <a:srgbClr val="000000"/>
                </a:solidFill>
              </a:rPr>
              <a:t> Kompetanseanalyse</a:t>
            </a:r>
          </a:p>
        </p:txBody>
      </p:sp>
      <p:pic>
        <p:nvPicPr>
          <p:cNvPr id="283" name="Shape 2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3041320"/>
            <a:ext cx="7315199" cy="775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16.2</a:t>
            </a:r>
            <a:r>
              <a:rPr lang="no-NO" sz="1800">
                <a:solidFill>
                  <a:srgbClr val="000000"/>
                </a:solidFill>
              </a:rPr>
              <a:t> Kompetansekartlegging på medarbeidernivå i SpareBank 1</a:t>
            </a:r>
          </a:p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no-NO" sz="1800">
                <a:solidFill>
                  <a:srgbClr val="000000"/>
                </a:solidFill>
              </a:rPr>
              <a:t>SR-Bank</a:t>
            </a:r>
          </a:p>
        </p:txBody>
      </p:sp>
      <p:pic>
        <p:nvPicPr>
          <p:cNvPr id="289" name="Shape 2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9182" y="1585649"/>
            <a:ext cx="5765632" cy="36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16.3</a:t>
            </a:r>
            <a:r>
              <a:rPr lang="no-NO" sz="1800">
                <a:solidFill>
                  <a:srgbClr val="000000"/>
                </a:solidFill>
              </a:rPr>
              <a:t> Kompetanseutviklingsplan, et eksempel</a:t>
            </a:r>
          </a:p>
        </p:txBody>
      </p:sp>
      <p:pic>
        <p:nvPicPr>
          <p:cNvPr id="295" name="Shape 2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3838" y="1585649"/>
            <a:ext cx="6196321" cy="36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Shape 301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18.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Lønn og belønning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02" name="Shape 30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Shape 3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Shape 304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305" name="Shape 305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306" name="Shape 3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</a:t>
            </a:r>
            <a:r>
              <a:rPr b="1" lang="no-NO" sz="1800">
                <a:solidFill>
                  <a:srgbClr val="0067AB"/>
                </a:solidFill>
              </a:rPr>
              <a:t>18</a:t>
            </a:r>
            <a:r>
              <a:rPr b="1" lang="no-NO" sz="1800">
                <a:solidFill>
                  <a:srgbClr val="0067AB"/>
                </a:solidFill>
              </a:rPr>
              <a:t>.1</a:t>
            </a:r>
            <a:r>
              <a:rPr lang="no-NO" sz="1800">
                <a:solidFill>
                  <a:srgbClr val="000000"/>
                </a:solidFill>
              </a:rPr>
              <a:t> To incentivkontrakter med ulik incentivstyrke</a:t>
            </a:r>
          </a:p>
        </p:txBody>
      </p:sp>
      <p:pic>
        <p:nvPicPr>
          <p:cNvPr id="312" name="Shape 3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6975" y="1585649"/>
            <a:ext cx="5870048" cy="36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Shape 318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20.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Konflikter og mobbing på jobben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19" name="Shape 31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Shape 3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Shape 321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322" name="Shape 322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323" name="Shape 3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20.1</a:t>
            </a:r>
            <a:r>
              <a:rPr lang="no-NO" sz="1800">
                <a:solidFill>
                  <a:srgbClr val="000000"/>
                </a:solidFill>
              </a:rPr>
              <a:t> Eskalerings- og modereringsmodellen</a:t>
            </a:r>
          </a:p>
        </p:txBody>
      </p:sp>
      <p:pic>
        <p:nvPicPr>
          <p:cNvPr id="329" name="Shape 3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7945" y="1585649"/>
            <a:ext cx="6848107" cy="36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20.2</a:t>
            </a:r>
            <a:r>
              <a:rPr lang="no-NO" sz="1800">
                <a:solidFill>
                  <a:srgbClr val="000000"/>
                </a:solidFill>
              </a:rPr>
              <a:t> Konflikttrappen som viser utviklingen av intensitet i konflikter</a:t>
            </a:r>
          </a:p>
        </p:txBody>
      </p:sp>
      <p:pic>
        <p:nvPicPr>
          <p:cNvPr id="335" name="Shape 3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781" y="1585649"/>
            <a:ext cx="6002436" cy="36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Shape 341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21.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HRM i et livsfaseperspektiv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2" name="Shape 34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Shape 3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Shape 344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345" name="Shape 345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346" name="Shape 3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21.1</a:t>
            </a:r>
            <a:r>
              <a:rPr lang="no-NO" sz="1800">
                <a:solidFill>
                  <a:srgbClr val="000000"/>
                </a:solidFill>
              </a:rPr>
              <a:t> Funksjoner av HRM-knipper med hensyn til ansettbarhet</a:t>
            </a:r>
          </a:p>
        </p:txBody>
      </p:sp>
      <p:pic>
        <p:nvPicPr>
          <p:cNvPr id="352" name="Shape 3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6892" y="1585649"/>
            <a:ext cx="6330214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appelenDamm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