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slideLayouts/slideLayout4.xml" ContentType="application/vnd.openxmlformats-officedocument.presentationml.slideLayout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0" r:id="rId1"/>
    <p:sldMasterId id="2147483682" r:id="rId2"/>
    <p:sldMasterId id="2147483684" r:id="rId3"/>
    <p:sldMasterId id="2147483686" r:id="rId4"/>
  </p:sldMasterIdLst>
  <p:sldIdLst>
    <p:sldId id="334" r:id="rId5"/>
    <p:sldId id="256" r:id="rId6"/>
    <p:sldId id="335" r:id="rId7"/>
    <p:sldId id="336" r:id="rId8"/>
    <p:sldId id="337" r:id="rId9"/>
    <p:sldId id="338" r:id="rId10"/>
    <p:sldId id="339" r:id="rId11"/>
    <p:sldId id="340" r:id="rId12"/>
    <p:sldId id="341" r:id="rId13"/>
    <p:sldId id="342" r:id="rId14"/>
    <p:sldId id="343" r:id="rId15"/>
    <p:sldId id="344" r:id="rId16"/>
    <p:sldId id="345" r:id="rId17"/>
    <p:sldId id="346" r:id="rId18"/>
    <p:sldId id="347" r:id="rId19"/>
    <p:sldId id="348" r:id="rId20"/>
    <p:sldId id="349" r:id="rId21"/>
    <p:sldId id="350" r:id="rId22"/>
    <p:sldId id="351" r:id="rId23"/>
    <p:sldId id="352" r:id="rId24"/>
    <p:sldId id="353" r:id="rId25"/>
    <p:sldId id="354" r:id="rId26"/>
    <p:sldId id="355" r:id="rId27"/>
    <p:sldId id="356" r:id="rId28"/>
    <p:sldId id="357" r:id="rId29"/>
    <p:sldId id="358" r:id="rId30"/>
    <p:sldId id="359" r:id="rId31"/>
    <p:sldId id="360" r:id="rId32"/>
    <p:sldId id="361" r:id="rId33"/>
    <p:sldId id="362" r:id="rId34"/>
    <p:sldId id="363" r:id="rId35"/>
    <p:sldId id="364" r:id="rId36"/>
    <p:sldId id="365" r:id="rId37"/>
    <p:sldId id="366" r:id="rId38"/>
    <p:sldId id="367" r:id="rId39"/>
    <p:sldId id="368" r:id="rId40"/>
    <p:sldId id="369" r:id="rId41"/>
    <p:sldId id="370" r:id="rId42"/>
    <p:sldId id="371" r:id="rId43"/>
    <p:sldId id="372" r:id="rId44"/>
    <p:sldId id="373" r:id="rId45"/>
    <p:sldId id="374" r:id="rId46"/>
    <p:sldId id="375" r:id="rId47"/>
    <p:sldId id="376" r:id="rId48"/>
    <p:sldId id="377" r:id="rId49"/>
    <p:sldId id="378" r:id="rId50"/>
    <p:sldId id="379" r:id="rId51"/>
    <p:sldId id="380" r:id="rId52"/>
    <p:sldId id="381" r:id="rId5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D91C3"/>
    <a:srgbClr val="D3B037"/>
    <a:srgbClr val="A84F58"/>
    <a:srgbClr val="64849E"/>
    <a:srgbClr val="CF863E"/>
    <a:srgbClr val="92918F"/>
    <a:srgbClr val="B24C3F"/>
    <a:srgbClr val="577DB7"/>
    <a:srgbClr val="D5893D"/>
    <a:srgbClr val="722F5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25" autoAdjust="0"/>
    <p:restoredTop sz="94660" autoAdjust="0"/>
  </p:normalViewPr>
  <p:slideViewPr>
    <p:cSldViewPr snapToGrid="0">
      <p:cViewPr varScale="1">
        <p:scale>
          <a:sx n="130" d="100"/>
          <a:sy n="130" d="100"/>
        </p:scale>
        <p:origin x="936" y="12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slide" Target="slides/slide46.xml"/><Relationship Id="rId55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slide" Target="slides/slide37.xml"/><Relationship Id="rId54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slide" Target="slides/slide49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theme" Target="theme/theme1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3" Type="http://schemas.openxmlformats.org/officeDocument/2006/relationships/slideMaster" Target="slideMasters/slideMaster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E0266E34-0B9E-4A16-86AC-81E3A96A70A7}"/>
              </a:ext>
            </a:extLst>
          </p:cNvPr>
          <p:cNvSpPr/>
          <p:nvPr userDrawn="1"/>
        </p:nvSpPr>
        <p:spPr>
          <a:xfrm>
            <a:off x="0" y="6336704"/>
            <a:ext cx="9144000" cy="548680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8" name="Bilde 7">
            <a:extLst>
              <a:ext uri="{FF2B5EF4-FFF2-40B4-BE49-F238E27FC236}">
                <a16:creationId xmlns:a16="http://schemas.microsoft.com/office/drawing/2014/main" id="{A5379DF1-8BDE-4317-8665-F4174A63165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0032" y="6525344"/>
            <a:ext cx="4106380" cy="258701"/>
          </a:xfrm>
          <a:prstGeom prst="rect">
            <a:avLst/>
          </a:prstGeom>
        </p:spPr>
      </p:pic>
      <p:sp>
        <p:nvSpPr>
          <p:cNvPr id="9" name="Rektangel 8">
            <a:extLst>
              <a:ext uri="{FF2B5EF4-FFF2-40B4-BE49-F238E27FC236}">
                <a16:creationId xmlns:a16="http://schemas.microsoft.com/office/drawing/2014/main" id="{F9F33B9B-4EA7-4726-A5D4-559C6C9112B1}"/>
              </a:ext>
            </a:extLst>
          </p:cNvPr>
          <p:cNvSpPr/>
          <p:nvPr userDrawn="1"/>
        </p:nvSpPr>
        <p:spPr>
          <a:xfrm>
            <a:off x="0" y="0"/>
            <a:ext cx="9144000" cy="548680"/>
          </a:xfrm>
          <a:prstGeom prst="rect">
            <a:avLst/>
          </a:prstGeom>
          <a:solidFill>
            <a:srgbClr val="64849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0" name="Rektangel 9">
            <a:extLst>
              <a:ext uri="{FF2B5EF4-FFF2-40B4-BE49-F238E27FC236}">
                <a16:creationId xmlns:a16="http://schemas.microsoft.com/office/drawing/2014/main" id="{C1D691C7-DD85-4A43-86D8-0B274E20D11B}"/>
              </a:ext>
            </a:extLst>
          </p:cNvPr>
          <p:cNvSpPr/>
          <p:nvPr userDrawn="1"/>
        </p:nvSpPr>
        <p:spPr>
          <a:xfrm>
            <a:off x="256032" y="65452"/>
            <a:ext cx="871038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sz="2000" b="1" i="0" baseline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REGNSKAPSTEORI:</a:t>
            </a:r>
            <a:r>
              <a:rPr lang="nb-NO" sz="2000" b="0" i="0" baseline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b-NO" sz="2000" b="0" i="0" u="none" strike="noStrike" kern="1200" baseline="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REGNSKAPETS TEORETISKE FUNDAMENT</a:t>
            </a:r>
            <a:endParaRPr lang="nb-NO" sz="2000" b="0" i="0" baseline="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369643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E0266E34-0B9E-4A16-86AC-81E3A96A70A7}"/>
              </a:ext>
            </a:extLst>
          </p:cNvPr>
          <p:cNvSpPr/>
          <p:nvPr userDrawn="1"/>
        </p:nvSpPr>
        <p:spPr>
          <a:xfrm>
            <a:off x="0" y="6336704"/>
            <a:ext cx="9144000" cy="548680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8" name="Bilde 7">
            <a:extLst>
              <a:ext uri="{FF2B5EF4-FFF2-40B4-BE49-F238E27FC236}">
                <a16:creationId xmlns:a16="http://schemas.microsoft.com/office/drawing/2014/main" id="{A5379DF1-8BDE-4317-8665-F4174A63165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0032" y="6525344"/>
            <a:ext cx="4106380" cy="258701"/>
          </a:xfrm>
          <a:prstGeom prst="rect">
            <a:avLst/>
          </a:prstGeom>
        </p:spPr>
      </p:pic>
      <p:sp>
        <p:nvSpPr>
          <p:cNvPr id="9" name="Rektangel 8">
            <a:extLst>
              <a:ext uri="{FF2B5EF4-FFF2-40B4-BE49-F238E27FC236}">
                <a16:creationId xmlns:a16="http://schemas.microsoft.com/office/drawing/2014/main" id="{F9F33B9B-4EA7-4726-A5D4-559C6C9112B1}"/>
              </a:ext>
            </a:extLst>
          </p:cNvPr>
          <p:cNvSpPr/>
          <p:nvPr userDrawn="1"/>
        </p:nvSpPr>
        <p:spPr>
          <a:xfrm>
            <a:off x="0" y="0"/>
            <a:ext cx="9144000" cy="548680"/>
          </a:xfrm>
          <a:prstGeom prst="rect">
            <a:avLst/>
          </a:prstGeom>
          <a:solidFill>
            <a:srgbClr val="A84F5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0" name="Rektangel 9">
            <a:extLst>
              <a:ext uri="{FF2B5EF4-FFF2-40B4-BE49-F238E27FC236}">
                <a16:creationId xmlns:a16="http://schemas.microsoft.com/office/drawing/2014/main" id="{C1D691C7-DD85-4A43-86D8-0B274E20D11B}"/>
              </a:ext>
            </a:extLst>
          </p:cNvPr>
          <p:cNvSpPr/>
          <p:nvPr userDrawn="1"/>
        </p:nvSpPr>
        <p:spPr>
          <a:xfrm>
            <a:off x="270662" y="72767"/>
            <a:ext cx="869575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sz="2000" b="1" i="0" baseline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REGNSKAPSTEORI: </a:t>
            </a:r>
            <a:r>
              <a:rPr lang="nb-NO" sz="2000" b="0" i="0" u="none" strike="noStrike" kern="1200" baseline="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GRUNNLAG FOR REGNSKAPSSTANDARDENE</a:t>
            </a:r>
            <a:endParaRPr lang="nb-NO" sz="2000" b="0" i="0" baseline="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04102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E0266E34-0B9E-4A16-86AC-81E3A96A70A7}"/>
              </a:ext>
            </a:extLst>
          </p:cNvPr>
          <p:cNvSpPr/>
          <p:nvPr userDrawn="1"/>
        </p:nvSpPr>
        <p:spPr>
          <a:xfrm>
            <a:off x="0" y="6336704"/>
            <a:ext cx="9144000" cy="548680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22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Whitney-Medium" panose="02000603040000020004" pitchFamily="2" charset="0"/>
              <a:ea typeface="+mn-ea"/>
              <a:cs typeface="+mn-cs"/>
            </a:endParaRPr>
          </a:p>
        </p:txBody>
      </p:sp>
      <p:pic>
        <p:nvPicPr>
          <p:cNvPr id="8" name="Bilde 7">
            <a:extLst>
              <a:ext uri="{FF2B5EF4-FFF2-40B4-BE49-F238E27FC236}">
                <a16:creationId xmlns:a16="http://schemas.microsoft.com/office/drawing/2014/main" id="{A5379DF1-8BDE-4317-8665-F4174A63165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0032" y="6525344"/>
            <a:ext cx="4106380" cy="258701"/>
          </a:xfrm>
          <a:prstGeom prst="rect">
            <a:avLst/>
          </a:prstGeom>
        </p:spPr>
      </p:pic>
      <p:sp>
        <p:nvSpPr>
          <p:cNvPr id="9" name="Rektangel 8">
            <a:extLst>
              <a:ext uri="{FF2B5EF4-FFF2-40B4-BE49-F238E27FC236}">
                <a16:creationId xmlns:a16="http://schemas.microsoft.com/office/drawing/2014/main" id="{F9F33B9B-4EA7-4726-A5D4-559C6C9112B1}"/>
              </a:ext>
            </a:extLst>
          </p:cNvPr>
          <p:cNvSpPr/>
          <p:nvPr userDrawn="1"/>
        </p:nvSpPr>
        <p:spPr>
          <a:xfrm>
            <a:off x="0" y="0"/>
            <a:ext cx="9144000" cy="548680"/>
          </a:xfrm>
          <a:prstGeom prst="rect">
            <a:avLst/>
          </a:prstGeom>
          <a:solidFill>
            <a:srgbClr val="D3B03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0" name="Rektangel 9">
            <a:extLst>
              <a:ext uri="{FF2B5EF4-FFF2-40B4-BE49-F238E27FC236}">
                <a16:creationId xmlns:a16="http://schemas.microsoft.com/office/drawing/2014/main" id="{C1D691C7-DD85-4A43-86D8-0B274E20D11B}"/>
              </a:ext>
            </a:extLst>
          </p:cNvPr>
          <p:cNvSpPr/>
          <p:nvPr userDrawn="1"/>
        </p:nvSpPr>
        <p:spPr>
          <a:xfrm>
            <a:off x="263347" y="72767"/>
            <a:ext cx="870306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sz="2000" b="1" i="0" baseline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REGNSKAPSTEORI: </a:t>
            </a:r>
            <a:r>
              <a:rPr lang="nb-NO" sz="2000" b="0" i="0" u="none" strike="noStrike" kern="1200" baseline="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INNREGNING, MÅLING OG PRESENTASJON</a:t>
            </a:r>
            <a:endParaRPr lang="nb-NO" sz="2000" b="0" i="0" baseline="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49928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E0266E34-0B9E-4A16-86AC-81E3A96A70A7}"/>
              </a:ext>
            </a:extLst>
          </p:cNvPr>
          <p:cNvSpPr/>
          <p:nvPr userDrawn="1"/>
        </p:nvSpPr>
        <p:spPr>
          <a:xfrm>
            <a:off x="0" y="6336704"/>
            <a:ext cx="9144000" cy="548680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8" name="Bilde 7">
            <a:extLst>
              <a:ext uri="{FF2B5EF4-FFF2-40B4-BE49-F238E27FC236}">
                <a16:creationId xmlns:a16="http://schemas.microsoft.com/office/drawing/2014/main" id="{A5379DF1-8BDE-4317-8665-F4174A63165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0032" y="6525344"/>
            <a:ext cx="4106380" cy="258701"/>
          </a:xfrm>
          <a:prstGeom prst="rect">
            <a:avLst/>
          </a:prstGeom>
        </p:spPr>
      </p:pic>
      <p:sp>
        <p:nvSpPr>
          <p:cNvPr id="9" name="Rektangel 8">
            <a:extLst>
              <a:ext uri="{FF2B5EF4-FFF2-40B4-BE49-F238E27FC236}">
                <a16:creationId xmlns:a16="http://schemas.microsoft.com/office/drawing/2014/main" id="{F9F33B9B-4EA7-4726-A5D4-559C6C9112B1}"/>
              </a:ext>
            </a:extLst>
          </p:cNvPr>
          <p:cNvSpPr/>
          <p:nvPr userDrawn="1"/>
        </p:nvSpPr>
        <p:spPr>
          <a:xfrm>
            <a:off x="0" y="0"/>
            <a:ext cx="9144000" cy="548680"/>
          </a:xfrm>
          <a:prstGeom prst="rect">
            <a:avLst/>
          </a:prstGeom>
          <a:solidFill>
            <a:srgbClr val="7D91C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0" name="Rektangel 9">
            <a:extLst>
              <a:ext uri="{FF2B5EF4-FFF2-40B4-BE49-F238E27FC236}">
                <a16:creationId xmlns:a16="http://schemas.microsoft.com/office/drawing/2014/main" id="{C1D691C7-DD85-4A43-86D8-0B274E20D11B}"/>
              </a:ext>
            </a:extLst>
          </p:cNvPr>
          <p:cNvSpPr/>
          <p:nvPr userDrawn="1"/>
        </p:nvSpPr>
        <p:spPr>
          <a:xfrm>
            <a:off x="263347" y="72767"/>
            <a:ext cx="888065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sz="2000" b="1" i="0" baseline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REGNSKAPSTEORI: </a:t>
            </a:r>
            <a:r>
              <a:rPr lang="nb-NO" sz="2000" b="0" i="0" u="none" strike="noStrike" kern="1200" baseline="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REGNSKAPSELEMENTER OG UTVALGTE TEMAER</a:t>
            </a:r>
            <a:endParaRPr lang="nb-NO" sz="2000" b="0" i="0" baseline="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372240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_rels/slideMaster4.xml.rels><?xml version="1.0" encoding="UTF-8" standalone="yes"?>
<Relationships xmlns="http://schemas.openxmlformats.org/package/2006/relationships"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705841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641594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324503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934832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4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4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4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4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4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g"/><Relationship Id="rId1" Type="http://schemas.openxmlformats.org/officeDocument/2006/relationships/slideLayout" Target="../slideLayouts/slideLayout4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g"/><Relationship Id="rId1" Type="http://schemas.openxmlformats.org/officeDocument/2006/relationships/slideLayout" Target="../slideLayouts/slideLayout4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g"/><Relationship Id="rId1" Type="http://schemas.openxmlformats.org/officeDocument/2006/relationships/slideLayout" Target="../slideLayouts/slideLayout4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g"/><Relationship Id="rId1" Type="http://schemas.openxmlformats.org/officeDocument/2006/relationships/slideLayout" Target="../slideLayouts/slideLayout4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g"/><Relationship Id="rId1" Type="http://schemas.openxmlformats.org/officeDocument/2006/relationships/slideLayout" Target="../slideLayouts/slideLayout4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e 3" descr="Et bilde som inneholder fugl, blomst&#10;&#10;Automatisk generert beskrivelse">
            <a:extLst>
              <a:ext uri="{FF2B5EF4-FFF2-40B4-BE49-F238E27FC236}">
                <a16:creationId xmlns:a16="http://schemas.microsoft.com/office/drawing/2014/main" id="{B924F758-5BC9-4EE7-BB0B-4FBF586AC8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6637" y="328924"/>
            <a:ext cx="5050726" cy="3656613"/>
          </a:xfrm>
          <a:prstGeom prst="rect">
            <a:avLst/>
          </a:prstGeom>
        </p:spPr>
      </p:pic>
      <p:pic>
        <p:nvPicPr>
          <p:cNvPr id="6" name="Bilde 5" descr="Et bilde som inneholder tegning&#10;&#10;Automatisk generert beskrivelse">
            <a:extLst>
              <a:ext uri="{FF2B5EF4-FFF2-40B4-BE49-F238E27FC236}">
                <a16:creationId xmlns:a16="http://schemas.microsoft.com/office/drawing/2014/main" id="{D385B726-0E75-489A-B32E-B4B6762ED1B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7500" y="6034662"/>
            <a:ext cx="3429000" cy="4944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81291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ktangel 5">
            <a:extLst>
              <a:ext uri="{FF2B5EF4-FFF2-40B4-BE49-F238E27FC236}">
                <a16:creationId xmlns:a16="http://schemas.microsoft.com/office/drawing/2014/main" id="{C44FD188-ABCF-474C-82A5-96D90A39FD62}"/>
              </a:ext>
            </a:extLst>
          </p:cNvPr>
          <p:cNvSpPr/>
          <p:nvPr/>
        </p:nvSpPr>
        <p:spPr>
          <a:xfrm>
            <a:off x="2286000" y="5716870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nb-NO" b="1" dirty="0">
                <a:solidFill>
                  <a:srgbClr val="211D1E"/>
                </a:solidFill>
                <a:latin typeface="Whitney Bold"/>
              </a:rPr>
              <a:t>Figur 1.1   </a:t>
            </a:r>
            <a:r>
              <a:rPr lang="nb-NO" b="1" dirty="0">
                <a:solidFill>
                  <a:srgbClr val="211D1E"/>
                </a:solidFill>
                <a:latin typeface="Whitney-Book" panose="02000603040000020003" pitchFamily="2" charset="0"/>
              </a:rPr>
              <a:t>Foretakets  interessenter</a:t>
            </a:r>
            <a:endParaRPr lang="nb-NO" dirty="0">
              <a:latin typeface="Whitney-Book" panose="02000603040000020003" pitchFamily="2" charset="0"/>
            </a:endParaRPr>
          </a:p>
        </p:txBody>
      </p:sp>
      <p:pic>
        <p:nvPicPr>
          <p:cNvPr id="3" name="Bilde 2" descr="Et bilde som inneholder toalettmappe&#10;&#10;Automatisk generert beskrivelse">
            <a:extLst>
              <a:ext uri="{FF2B5EF4-FFF2-40B4-BE49-F238E27FC236}">
                <a16:creationId xmlns:a16="http://schemas.microsoft.com/office/drawing/2014/main" id="{79431991-E9FA-4313-A703-4C44F46637F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576" y="1264730"/>
            <a:ext cx="7130845" cy="3400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37328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ktangel 5">
            <a:extLst>
              <a:ext uri="{FF2B5EF4-FFF2-40B4-BE49-F238E27FC236}">
                <a16:creationId xmlns:a16="http://schemas.microsoft.com/office/drawing/2014/main" id="{C44FD188-ABCF-474C-82A5-96D90A39FD62}"/>
              </a:ext>
            </a:extLst>
          </p:cNvPr>
          <p:cNvSpPr/>
          <p:nvPr/>
        </p:nvSpPr>
        <p:spPr>
          <a:xfrm>
            <a:off x="1143000" y="5716870"/>
            <a:ext cx="6858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b="1" dirty="0">
                <a:solidFill>
                  <a:srgbClr val="211D1E"/>
                </a:solidFill>
                <a:latin typeface="Whitney-Bold" panose="02000803040000020004" pitchFamily="2" charset="0"/>
              </a:rPr>
              <a:t>Figur 1.2  </a:t>
            </a:r>
            <a:r>
              <a:rPr lang="nb-NO" b="1" dirty="0">
                <a:solidFill>
                  <a:srgbClr val="211D1E"/>
                </a:solidFill>
                <a:latin typeface="Whitney-Book" panose="02000603040000020003" pitchFamily="2" charset="0"/>
              </a:rPr>
              <a:t>Regnskapsprosessen og kilder til regnskapsmessig støy</a:t>
            </a:r>
            <a:endParaRPr lang="nb-NO" dirty="0">
              <a:latin typeface="Whitney-Book" panose="02000603040000020003" pitchFamily="2" charset="0"/>
            </a:endParaRPr>
          </a:p>
        </p:txBody>
      </p:sp>
      <p:pic>
        <p:nvPicPr>
          <p:cNvPr id="4" name="Bilde 3" descr="Et bilde som inneholder tekst&#10;&#10;Automatisk generert beskrivelse">
            <a:extLst>
              <a:ext uri="{FF2B5EF4-FFF2-40B4-BE49-F238E27FC236}">
                <a16:creationId xmlns:a16="http://schemas.microsoft.com/office/drawing/2014/main" id="{75D1C960-DCC9-4439-AF32-879D8A0EAD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2383" y="899651"/>
            <a:ext cx="7699234" cy="45206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99514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ktangel 5">
            <a:extLst>
              <a:ext uri="{FF2B5EF4-FFF2-40B4-BE49-F238E27FC236}">
                <a16:creationId xmlns:a16="http://schemas.microsoft.com/office/drawing/2014/main" id="{C44FD188-ABCF-474C-82A5-96D90A39FD62}"/>
              </a:ext>
            </a:extLst>
          </p:cNvPr>
          <p:cNvSpPr/>
          <p:nvPr/>
        </p:nvSpPr>
        <p:spPr>
          <a:xfrm>
            <a:off x="1143000" y="5716870"/>
            <a:ext cx="6858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b="1" dirty="0">
                <a:solidFill>
                  <a:srgbClr val="211D1E"/>
                </a:solidFill>
                <a:latin typeface="Whitney-Bold" panose="02000803040000020004" pitchFamily="2" charset="0"/>
              </a:rPr>
              <a:t>Figur 1.3  </a:t>
            </a:r>
            <a:r>
              <a:rPr lang="nb-NO" b="1" dirty="0">
                <a:solidFill>
                  <a:srgbClr val="211D1E"/>
                </a:solidFill>
                <a:latin typeface="Whitney-Book" panose="02000603040000020003" pitchFamily="2" charset="0"/>
              </a:rPr>
              <a:t>Transaksjoner og andre hendelser</a:t>
            </a:r>
            <a:endParaRPr lang="nb-NO" dirty="0">
              <a:latin typeface="Whitney-Book" panose="02000603040000020003" pitchFamily="2" charset="0"/>
            </a:endParaRPr>
          </a:p>
        </p:txBody>
      </p:sp>
      <p:pic>
        <p:nvPicPr>
          <p:cNvPr id="3" name="Bilde 2" descr="Et bilde som inneholder skjermbilde&#10;&#10;Automatisk generert beskrivelse">
            <a:extLst>
              <a:ext uri="{FF2B5EF4-FFF2-40B4-BE49-F238E27FC236}">
                <a16:creationId xmlns:a16="http://schemas.microsoft.com/office/drawing/2014/main" id="{F47A8365-2D59-4730-883A-B1F9CC64ECB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7659" y="651029"/>
            <a:ext cx="4388681" cy="50658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00455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ktangel 5">
            <a:extLst>
              <a:ext uri="{FF2B5EF4-FFF2-40B4-BE49-F238E27FC236}">
                <a16:creationId xmlns:a16="http://schemas.microsoft.com/office/drawing/2014/main" id="{C44FD188-ABCF-474C-82A5-96D90A39FD62}"/>
              </a:ext>
            </a:extLst>
          </p:cNvPr>
          <p:cNvSpPr/>
          <p:nvPr/>
        </p:nvSpPr>
        <p:spPr>
          <a:xfrm>
            <a:off x="1143000" y="5716870"/>
            <a:ext cx="6858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b="1" dirty="0">
                <a:solidFill>
                  <a:srgbClr val="211D1E"/>
                </a:solidFill>
                <a:latin typeface="Whitney-Bold" panose="02000803040000020004" pitchFamily="2" charset="0"/>
              </a:rPr>
              <a:t>Figur 1.4  </a:t>
            </a:r>
            <a:r>
              <a:rPr lang="nb-NO" b="1" dirty="0">
                <a:solidFill>
                  <a:srgbClr val="211D1E"/>
                </a:solidFill>
                <a:latin typeface="Whitney-Book" panose="02000603040000020003" pitchFamily="2" charset="0"/>
              </a:rPr>
              <a:t>Illustrasjon av ulike beslutninger</a:t>
            </a:r>
            <a:endParaRPr lang="nb-NO" dirty="0">
              <a:latin typeface="Whitney-Book" panose="02000603040000020003" pitchFamily="2" charset="0"/>
            </a:endParaRPr>
          </a:p>
        </p:txBody>
      </p:sp>
      <p:pic>
        <p:nvPicPr>
          <p:cNvPr id="4" name="Bilde 3" descr="Et bilde som inneholder skjermbilde&#10;&#10;Automatisk generert beskrivelse">
            <a:extLst>
              <a:ext uri="{FF2B5EF4-FFF2-40B4-BE49-F238E27FC236}">
                <a16:creationId xmlns:a16="http://schemas.microsoft.com/office/drawing/2014/main" id="{5C64C3AD-0A86-4A41-9470-0ECCF3E8B8D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732" y="1633389"/>
            <a:ext cx="7676535" cy="29447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82396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ktangel 5">
            <a:extLst>
              <a:ext uri="{FF2B5EF4-FFF2-40B4-BE49-F238E27FC236}">
                <a16:creationId xmlns:a16="http://schemas.microsoft.com/office/drawing/2014/main" id="{C44FD188-ABCF-474C-82A5-96D90A39FD62}"/>
              </a:ext>
            </a:extLst>
          </p:cNvPr>
          <p:cNvSpPr/>
          <p:nvPr/>
        </p:nvSpPr>
        <p:spPr>
          <a:xfrm>
            <a:off x="1143000" y="5716870"/>
            <a:ext cx="6858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b="1" dirty="0">
                <a:solidFill>
                  <a:srgbClr val="211D1E"/>
                </a:solidFill>
                <a:latin typeface="Whitney-Bold" panose="02000803040000020004" pitchFamily="2" charset="0"/>
              </a:rPr>
              <a:t>Figur 1.5  </a:t>
            </a:r>
            <a:r>
              <a:rPr lang="nb-NO" b="1" dirty="0">
                <a:solidFill>
                  <a:srgbClr val="211D1E"/>
                </a:solidFill>
                <a:latin typeface="Whitney-Book" panose="02000603040000020003" pitchFamily="2" charset="0"/>
              </a:rPr>
              <a:t>Oversikt over  regnskapsreguleringen</a:t>
            </a:r>
            <a:endParaRPr lang="nb-NO" dirty="0">
              <a:latin typeface="Whitney-Book" panose="02000603040000020003" pitchFamily="2" charset="0"/>
            </a:endParaRPr>
          </a:p>
        </p:txBody>
      </p:sp>
      <p:pic>
        <p:nvPicPr>
          <p:cNvPr id="3" name="Bilde 2" descr="Et bilde som inneholder tekst, kart&#10;&#10;Automatisk generert beskrivelse">
            <a:extLst>
              <a:ext uri="{FF2B5EF4-FFF2-40B4-BE49-F238E27FC236}">
                <a16:creationId xmlns:a16="http://schemas.microsoft.com/office/drawing/2014/main" id="{521B0849-B899-4FC7-9720-B32B4D3AE27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716" y="771798"/>
            <a:ext cx="7508568" cy="48269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97342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ktangel 5">
            <a:extLst>
              <a:ext uri="{FF2B5EF4-FFF2-40B4-BE49-F238E27FC236}">
                <a16:creationId xmlns:a16="http://schemas.microsoft.com/office/drawing/2014/main" id="{C44FD188-ABCF-474C-82A5-96D90A39FD62}"/>
              </a:ext>
            </a:extLst>
          </p:cNvPr>
          <p:cNvSpPr/>
          <p:nvPr/>
        </p:nvSpPr>
        <p:spPr>
          <a:xfrm>
            <a:off x="1312606" y="5324168"/>
            <a:ext cx="485222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b="1" dirty="0">
                <a:solidFill>
                  <a:srgbClr val="211D1E"/>
                </a:solidFill>
                <a:latin typeface="Whitney-Bold" panose="02000803040000020004" pitchFamily="2" charset="0"/>
              </a:rPr>
              <a:t>Bilde 1.2  </a:t>
            </a:r>
            <a:r>
              <a:rPr lang="nb-NO" dirty="0"/>
              <a:t>Leirtavle fra gamle Mesopotamia (dagens Irak). Foto: British Museum.</a:t>
            </a:r>
            <a:endParaRPr lang="nb-NO" dirty="0">
              <a:latin typeface="Whitney-Book" panose="02000603040000020003" pitchFamily="2" charset="0"/>
            </a:endParaRPr>
          </a:p>
        </p:txBody>
      </p:sp>
      <p:pic>
        <p:nvPicPr>
          <p:cNvPr id="4" name="Bilde 3" descr="Et bilde som inneholder stein, murstein&#10;&#10;Automatisk generert beskrivelse">
            <a:extLst>
              <a:ext uri="{FF2B5EF4-FFF2-40B4-BE49-F238E27FC236}">
                <a16:creationId xmlns:a16="http://schemas.microsoft.com/office/drawing/2014/main" id="{EB83BB22-D36B-4261-8301-7CAF6BA50E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1674" y="628408"/>
            <a:ext cx="6400652" cy="4630825"/>
          </a:xfrm>
          <a:prstGeom prst="rect">
            <a:avLst/>
          </a:prstGeom>
        </p:spPr>
      </p:pic>
      <p:sp>
        <p:nvSpPr>
          <p:cNvPr id="7" name="Rektangel 6">
            <a:extLst>
              <a:ext uri="{FF2B5EF4-FFF2-40B4-BE49-F238E27FC236}">
                <a16:creationId xmlns:a16="http://schemas.microsoft.com/office/drawing/2014/main" id="{5BBC2B0F-57E1-444D-9723-01D654C467E4}"/>
              </a:ext>
            </a:extLst>
          </p:cNvPr>
          <p:cNvSpPr/>
          <p:nvPr/>
        </p:nvSpPr>
        <p:spPr>
          <a:xfrm>
            <a:off x="6282813" y="4438676"/>
            <a:ext cx="2691582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b="1" dirty="0">
                <a:solidFill>
                  <a:srgbClr val="211D1E"/>
                </a:solidFill>
                <a:latin typeface="Whitney-Bold" panose="02000803040000020004" pitchFamily="2" charset="0"/>
              </a:rPr>
              <a:t>Bilde 1.1  </a:t>
            </a:r>
            <a:r>
              <a:rPr lang="nb-NO" dirty="0"/>
              <a:t>Kopi av piktografisk tavle fra 3300–3100 f.Kr. Originalen befinner seg i </a:t>
            </a:r>
            <a:r>
              <a:rPr lang="nb-NO" dirty="0" err="1"/>
              <a:t>Deir</a:t>
            </a:r>
            <a:r>
              <a:rPr lang="nb-NO" dirty="0"/>
              <a:t>-</a:t>
            </a:r>
            <a:r>
              <a:rPr lang="nb-NO" dirty="0" err="1"/>
              <a:t>ez</a:t>
            </a:r>
            <a:r>
              <a:rPr lang="nb-NO" dirty="0"/>
              <a:t>-</a:t>
            </a:r>
            <a:r>
              <a:rPr lang="nb-NO" dirty="0" err="1"/>
              <a:t>Zor</a:t>
            </a:r>
            <a:r>
              <a:rPr lang="nb-NO" dirty="0"/>
              <a:t>-museet i Syria. Foto: Kjell Magne Baksaas.</a:t>
            </a:r>
            <a:endParaRPr lang="nb-NO" dirty="0">
              <a:latin typeface="Whitney-Book" panose="02000603040000020003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9106989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ktangel 5">
            <a:extLst>
              <a:ext uri="{FF2B5EF4-FFF2-40B4-BE49-F238E27FC236}">
                <a16:creationId xmlns:a16="http://schemas.microsoft.com/office/drawing/2014/main" id="{C44FD188-ABCF-474C-82A5-96D90A39FD62}"/>
              </a:ext>
            </a:extLst>
          </p:cNvPr>
          <p:cNvSpPr/>
          <p:nvPr/>
        </p:nvSpPr>
        <p:spPr>
          <a:xfrm>
            <a:off x="424016" y="5634471"/>
            <a:ext cx="829596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b="1" dirty="0">
                <a:solidFill>
                  <a:srgbClr val="211D1E"/>
                </a:solidFill>
                <a:latin typeface="Whitney-Bold" panose="02000803040000020004" pitchFamily="2" charset="0"/>
              </a:rPr>
              <a:t>Bilde 1.3  </a:t>
            </a:r>
            <a:r>
              <a:rPr lang="fr-FR" dirty="0"/>
              <a:t>Luca Pacioli (1446/7–1517) malt av Jacopo de’ Barbari i 1495.</a:t>
            </a:r>
          </a:p>
          <a:p>
            <a:pPr algn="ctr"/>
            <a:r>
              <a:rPr lang="fr-FR" dirty="0"/>
              <a:t>Foto: Leemage/Universal Images Group / Getty Images. </a:t>
            </a:r>
            <a:endParaRPr lang="nb-NO" dirty="0">
              <a:latin typeface="Whitney-Book" panose="02000603040000020003" pitchFamily="2" charset="0"/>
            </a:endParaRPr>
          </a:p>
        </p:txBody>
      </p:sp>
      <p:pic>
        <p:nvPicPr>
          <p:cNvPr id="3" name="Bilde 2" descr="Et bilde som inneholder person, mann, racket, holder&#10;&#10;Automatisk generert beskrivelse">
            <a:extLst>
              <a:ext uri="{FF2B5EF4-FFF2-40B4-BE49-F238E27FC236}">
                <a16:creationId xmlns:a16="http://schemas.microsoft.com/office/drawing/2014/main" id="{1DDF67C7-94CA-47CE-9AC3-4B30353AF51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8077" y="767603"/>
            <a:ext cx="5987846" cy="47944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687340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ktangel 5">
            <a:extLst>
              <a:ext uri="{FF2B5EF4-FFF2-40B4-BE49-F238E27FC236}">
                <a16:creationId xmlns:a16="http://schemas.microsoft.com/office/drawing/2014/main" id="{C44FD188-ABCF-474C-82A5-96D90A39FD62}"/>
              </a:ext>
            </a:extLst>
          </p:cNvPr>
          <p:cNvSpPr/>
          <p:nvPr/>
        </p:nvSpPr>
        <p:spPr>
          <a:xfrm>
            <a:off x="1143000" y="5716870"/>
            <a:ext cx="6858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b="1" dirty="0">
                <a:solidFill>
                  <a:srgbClr val="211D1E"/>
                </a:solidFill>
                <a:latin typeface="Whitney-Bold" panose="02000803040000020004" pitchFamily="2" charset="0"/>
              </a:rPr>
              <a:t>Figur 2.1  </a:t>
            </a:r>
            <a:r>
              <a:rPr lang="nb-NO" dirty="0"/>
              <a:t>Balanseorientert </a:t>
            </a:r>
            <a:r>
              <a:rPr lang="nb-NO" dirty="0" err="1"/>
              <a:t>innregning</a:t>
            </a:r>
            <a:r>
              <a:rPr lang="nb-NO" dirty="0"/>
              <a:t> </a:t>
            </a:r>
            <a:endParaRPr lang="nb-NO" dirty="0">
              <a:latin typeface="Whitney-Book" panose="02000603040000020003" pitchFamily="2" charset="0"/>
            </a:endParaRPr>
          </a:p>
        </p:txBody>
      </p:sp>
      <p:pic>
        <p:nvPicPr>
          <p:cNvPr id="4" name="Bilde 3" descr="Et bilde som inneholder skjermbilde&#10;&#10;Automatisk generert beskrivelse">
            <a:extLst>
              <a:ext uri="{FF2B5EF4-FFF2-40B4-BE49-F238E27FC236}">
                <a16:creationId xmlns:a16="http://schemas.microsoft.com/office/drawing/2014/main" id="{65AE835D-21BB-4872-A2BA-B7A3E8B6A2D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684" y="1663142"/>
            <a:ext cx="7934632" cy="25659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063517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ktangel 5">
            <a:extLst>
              <a:ext uri="{FF2B5EF4-FFF2-40B4-BE49-F238E27FC236}">
                <a16:creationId xmlns:a16="http://schemas.microsoft.com/office/drawing/2014/main" id="{C44FD188-ABCF-474C-82A5-96D90A39FD62}"/>
              </a:ext>
            </a:extLst>
          </p:cNvPr>
          <p:cNvSpPr/>
          <p:nvPr/>
        </p:nvSpPr>
        <p:spPr>
          <a:xfrm>
            <a:off x="1143000" y="5716870"/>
            <a:ext cx="6858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b="1" dirty="0">
                <a:solidFill>
                  <a:srgbClr val="211D1E"/>
                </a:solidFill>
                <a:latin typeface="Whitney-Bold" panose="02000803040000020004" pitchFamily="2" charset="0"/>
              </a:rPr>
              <a:t>Figur 2.2  </a:t>
            </a:r>
            <a:r>
              <a:rPr lang="nb-NO" dirty="0"/>
              <a:t>Resultatorientert </a:t>
            </a:r>
            <a:r>
              <a:rPr lang="nb-NO" dirty="0" err="1"/>
              <a:t>innregning</a:t>
            </a:r>
            <a:r>
              <a:rPr lang="nb-NO" dirty="0"/>
              <a:t> </a:t>
            </a:r>
            <a:endParaRPr lang="nb-NO" dirty="0">
              <a:latin typeface="Whitney-Book" panose="02000603040000020003" pitchFamily="2" charset="0"/>
            </a:endParaRPr>
          </a:p>
        </p:txBody>
      </p:sp>
      <p:pic>
        <p:nvPicPr>
          <p:cNvPr id="3" name="Bilde 2" descr="Et bilde som inneholder skjermbilde&#10;&#10;Automatisk generert beskrivelse">
            <a:extLst>
              <a:ext uri="{FF2B5EF4-FFF2-40B4-BE49-F238E27FC236}">
                <a16:creationId xmlns:a16="http://schemas.microsoft.com/office/drawing/2014/main" id="{6F651A97-D9F6-45C5-ACA9-5B1E52B7C9E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684" y="1316559"/>
            <a:ext cx="7934632" cy="30878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207966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ktangel 5">
            <a:extLst>
              <a:ext uri="{FF2B5EF4-FFF2-40B4-BE49-F238E27FC236}">
                <a16:creationId xmlns:a16="http://schemas.microsoft.com/office/drawing/2014/main" id="{C44FD188-ABCF-474C-82A5-96D90A39FD62}"/>
              </a:ext>
            </a:extLst>
          </p:cNvPr>
          <p:cNvSpPr/>
          <p:nvPr/>
        </p:nvSpPr>
        <p:spPr>
          <a:xfrm>
            <a:off x="1143000" y="5716870"/>
            <a:ext cx="6858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b="1" dirty="0">
                <a:solidFill>
                  <a:srgbClr val="211D1E"/>
                </a:solidFill>
                <a:latin typeface="Whitney-Bold" panose="02000803040000020004" pitchFamily="2" charset="0"/>
              </a:rPr>
              <a:t>Figur 3.1  </a:t>
            </a:r>
            <a:r>
              <a:rPr lang="nb-NO" dirty="0"/>
              <a:t>Informasjonsmarked og ressursmarked </a:t>
            </a:r>
            <a:endParaRPr lang="nb-NO" dirty="0">
              <a:latin typeface="Whitney-Book" panose="02000603040000020003" pitchFamily="2" charset="0"/>
            </a:endParaRPr>
          </a:p>
        </p:txBody>
      </p:sp>
      <p:pic>
        <p:nvPicPr>
          <p:cNvPr id="4" name="Bilde 3" descr="Et bilde som inneholder paraply&#10;&#10;Automatisk generert beskrivelse">
            <a:extLst>
              <a:ext uri="{FF2B5EF4-FFF2-40B4-BE49-F238E27FC236}">
                <a16:creationId xmlns:a16="http://schemas.microsoft.com/office/drawing/2014/main" id="{344E5992-D380-4D4D-AA07-BFCC556D756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4509" y="641551"/>
            <a:ext cx="7034981" cy="49505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164420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ktangel 5">
            <a:extLst>
              <a:ext uri="{FF2B5EF4-FFF2-40B4-BE49-F238E27FC236}">
                <a16:creationId xmlns:a16="http://schemas.microsoft.com/office/drawing/2014/main" id="{C44FD188-ABCF-474C-82A5-96D90A39FD62}"/>
              </a:ext>
            </a:extLst>
          </p:cNvPr>
          <p:cNvSpPr/>
          <p:nvPr/>
        </p:nvSpPr>
        <p:spPr>
          <a:xfrm>
            <a:off x="833283" y="5716870"/>
            <a:ext cx="747743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b="1" dirty="0">
                <a:solidFill>
                  <a:srgbClr val="211D1E"/>
                </a:solidFill>
                <a:latin typeface="Whitney-Bold" panose="02000803040000020004" pitchFamily="2" charset="0"/>
              </a:rPr>
              <a:t>Figur 3.2  </a:t>
            </a:r>
            <a:r>
              <a:rPr lang="nb-NO" dirty="0"/>
              <a:t>Ressursmarked, informasjonsmarked og informasjonsmellommenn </a:t>
            </a:r>
            <a:endParaRPr lang="nb-NO" dirty="0">
              <a:latin typeface="Whitney-Book" panose="02000603040000020003" pitchFamily="2" charset="0"/>
            </a:endParaRPr>
          </a:p>
        </p:txBody>
      </p:sp>
      <p:pic>
        <p:nvPicPr>
          <p:cNvPr id="3" name="Bilde 2" descr="Et bilde som inneholder paraply&#10;&#10;Automatisk generert beskrivelse">
            <a:extLst>
              <a:ext uri="{FF2B5EF4-FFF2-40B4-BE49-F238E27FC236}">
                <a16:creationId xmlns:a16="http://schemas.microsoft.com/office/drawing/2014/main" id="{B8F0BCD7-B179-4159-87BC-2E9C3D8431C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7103" y="644466"/>
            <a:ext cx="7029793" cy="48788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343105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ktangel 5">
            <a:extLst>
              <a:ext uri="{FF2B5EF4-FFF2-40B4-BE49-F238E27FC236}">
                <a16:creationId xmlns:a16="http://schemas.microsoft.com/office/drawing/2014/main" id="{C44FD188-ABCF-474C-82A5-96D90A39FD62}"/>
              </a:ext>
            </a:extLst>
          </p:cNvPr>
          <p:cNvSpPr/>
          <p:nvPr/>
        </p:nvSpPr>
        <p:spPr>
          <a:xfrm>
            <a:off x="833283" y="5716870"/>
            <a:ext cx="747743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b="1" dirty="0">
                <a:solidFill>
                  <a:srgbClr val="211D1E"/>
                </a:solidFill>
                <a:latin typeface="Whitney-Bold" panose="02000803040000020004" pitchFamily="2" charset="0"/>
              </a:rPr>
              <a:t>Figur 3.3  </a:t>
            </a:r>
            <a:r>
              <a:rPr lang="nb-NO" dirty="0"/>
              <a:t>Asymmetrisk informasjon </a:t>
            </a:r>
            <a:endParaRPr lang="nb-NO" dirty="0">
              <a:latin typeface="Whitney-Book" panose="02000603040000020003" pitchFamily="2" charset="0"/>
            </a:endParaRPr>
          </a:p>
        </p:txBody>
      </p:sp>
      <p:pic>
        <p:nvPicPr>
          <p:cNvPr id="4" name="Bilde 3" descr="Et bilde som inneholder tekst, kart&#10;&#10;Automatisk generert beskrivelse">
            <a:extLst>
              <a:ext uri="{FF2B5EF4-FFF2-40B4-BE49-F238E27FC236}">
                <a16:creationId xmlns:a16="http://schemas.microsoft.com/office/drawing/2014/main" id="{42A0AED5-ADF1-4C04-99CA-F8F5078BED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7006" y="771798"/>
            <a:ext cx="7169985" cy="4660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276490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ktangel 5">
            <a:extLst>
              <a:ext uri="{FF2B5EF4-FFF2-40B4-BE49-F238E27FC236}">
                <a16:creationId xmlns:a16="http://schemas.microsoft.com/office/drawing/2014/main" id="{C44FD188-ABCF-474C-82A5-96D90A39FD62}"/>
              </a:ext>
            </a:extLst>
          </p:cNvPr>
          <p:cNvSpPr/>
          <p:nvPr/>
        </p:nvSpPr>
        <p:spPr>
          <a:xfrm>
            <a:off x="833283" y="5716870"/>
            <a:ext cx="747743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b="1" dirty="0">
                <a:solidFill>
                  <a:srgbClr val="211D1E"/>
                </a:solidFill>
                <a:latin typeface="Whitney-Bold" panose="02000803040000020004" pitchFamily="2" charset="0"/>
              </a:rPr>
              <a:t>Figur 3.4  </a:t>
            </a:r>
            <a:r>
              <a:rPr lang="nb-NO" dirty="0"/>
              <a:t>Revisjonens påvirkning på informasjonsmarkedet </a:t>
            </a:r>
            <a:endParaRPr lang="nb-NO" dirty="0">
              <a:latin typeface="Whitney-Book" panose="02000603040000020003" pitchFamily="2" charset="0"/>
            </a:endParaRPr>
          </a:p>
        </p:txBody>
      </p:sp>
      <p:pic>
        <p:nvPicPr>
          <p:cNvPr id="3" name="Bilde 2" descr="Et bilde som inneholder paraply&#10;&#10;Automatisk generert beskrivelse">
            <a:extLst>
              <a:ext uri="{FF2B5EF4-FFF2-40B4-BE49-F238E27FC236}">
                <a16:creationId xmlns:a16="http://schemas.microsoft.com/office/drawing/2014/main" id="{CF037BE4-F379-4161-A119-25897840A01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2435" y="677000"/>
            <a:ext cx="7079129" cy="49347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561984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ktangel 5">
            <a:extLst>
              <a:ext uri="{FF2B5EF4-FFF2-40B4-BE49-F238E27FC236}">
                <a16:creationId xmlns:a16="http://schemas.microsoft.com/office/drawing/2014/main" id="{C44FD188-ABCF-474C-82A5-96D90A39FD62}"/>
              </a:ext>
            </a:extLst>
          </p:cNvPr>
          <p:cNvSpPr/>
          <p:nvPr/>
        </p:nvSpPr>
        <p:spPr>
          <a:xfrm>
            <a:off x="600995" y="5716870"/>
            <a:ext cx="794200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b="1" dirty="0">
                <a:solidFill>
                  <a:srgbClr val="211D1E"/>
                </a:solidFill>
                <a:latin typeface="Whitney-Bold" panose="02000803040000020004" pitchFamily="2" charset="0"/>
              </a:rPr>
              <a:t>Figur 3.5  </a:t>
            </a:r>
            <a:r>
              <a:rPr lang="nb-NO" dirty="0"/>
              <a:t>Omfang av regulering og arbeidsdeling mellom lov og regnskapsstandard </a:t>
            </a:r>
            <a:endParaRPr lang="nb-NO" dirty="0">
              <a:latin typeface="Whitney-Book" panose="02000603040000020003" pitchFamily="2" charset="0"/>
            </a:endParaRPr>
          </a:p>
        </p:txBody>
      </p:sp>
      <p:pic>
        <p:nvPicPr>
          <p:cNvPr id="4" name="Bilde 3" descr="Et bilde som inneholder tekst&#10;&#10;Automatisk generert beskrivelse">
            <a:extLst>
              <a:ext uri="{FF2B5EF4-FFF2-40B4-BE49-F238E27FC236}">
                <a16:creationId xmlns:a16="http://schemas.microsoft.com/office/drawing/2014/main" id="{1C856299-5E0A-4E29-BD45-A52C1CB9BBC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0373" y="646436"/>
            <a:ext cx="6843252" cy="4966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569512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ktangel 5">
            <a:extLst>
              <a:ext uri="{FF2B5EF4-FFF2-40B4-BE49-F238E27FC236}">
                <a16:creationId xmlns:a16="http://schemas.microsoft.com/office/drawing/2014/main" id="{C44FD188-ABCF-474C-82A5-96D90A39FD62}"/>
              </a:ext>
            </a:extLst>
          </p:cNvPr>
          <p:cNvSpPr/>
          <p:nvPr/>
        </p:nvSpPr>
        <p:spPr>
          <a:xfrm>
            <a:off x="600995" y="5716870"/>
            <a:ext cx="794200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b="1" dirty="0">
                <a:solidFill>
                  <a:srgbClr val="211D1E"/>
                </a:solidFill>
                <a:latin typeface="Whitney-Bold" panose="02000803040000020004" pitchFamily="2" charset="0"/>
              </a:rPr>
              <a:t>Figur 4.1  </a:t>
            </a:r>
            <a:r>
              <a:rPr lang="nb-NO" dirty="0"/>
              <a:t>Gjeldende regnskapsregulering i Norge </a:t>
            </a:r>
            <a:endParaRPr lang="nb-NO" dirty="0">
              <a:latin typeface="Whitney-Book" panose="02000603040000020003" pitchFamily="2" charset="0"/>
            </a:endParaRPr>
          </a:p>
        </p:txBody>
      </p:sp>
      <p:pic>
        <p:nvPicPr>
          <p:cNvPr id="3" name="Bilde 2" descr="Et bilde som inneholder skjermbilde&#10;&#10;Automatisk generert beskrivelse">
            <a:extLst>
              <a:ext uri="{FF2B5EF4-FFF2-40B4-BE49-F238E27FC236}">
                <a16:creationId xmlns:a16="http://schemas.microsoft.com/office/drawing/2014/main" id="{06AABF58-52E2-43CF-BBD3-2FFC5D1F55F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3338" y="771798"/>
            <a:ext cx="7337323" cy="46503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097881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ktangel 5">
            <a:extLst>
              <a:ext uri="{FF2B5EF4-FFF2-40B4-BE49-F238E27FC236}">
                <a16:creationId xmlns:a16="http://schemas.microsoft.com/office/drawing/2014/main" id="{C44FD188-ABCF-474C-82A5-96D90A39FD62}"/>
              </a:ext>
            </a:extLst>
          </p:cNvPr>
          <p:cNvSpPr/>
          <p:nvPr/>
        </p:nvSpPr>
        <p:spPr>
          <a:xfrm>
            <a:off x="600995" y="5716870"/>
            <a:ext cx="794200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b="1" dirty="0">
                <a:solidFill>
                  <a:srgbClr val="211D1E"/>
                </a:solidFill>
                <a:latin typeface="Whitney-Bold" panose="02000803040000020004" pitchFamily="2" charset="0"/>
              </a:rPr>
              <a:t>Figur 4.2  </a:t>
            </a:r>
            <a:r>
              <a:rPr lang="nb-NO" dirty="0"/>
              <a:t>Oversikt over ulike typer foretak og deres regnskapsregler </a:t>
            </a:r>
            <a:endParaRPr lang="nb-NO" dirty="0">
              <a:latin typeface="Whitney-Book" panose="02000603040000020003" pitchFamily="2" charset="0"/>
            </a:endParaRPr>
          </a:p>
        </p:txBody>
      </p:sp>
      <p:pic>
        <p:nvPicPr>
          <p:cNvPr id="4" name="Bilde 3" descr="Et bilde som inneholder tekst, kart&#10;&#10;Automatisk generert beskrivelse">
            <a:extLst>
              <a:ext uri="{FF2B5EF4-FFF2-40B4-BE49-F238E27FC236}">
                <a16:creationId xmlns:a16="http://schemas.microsoft.com/office/drawing/2014/main" id="{4863C8BB-8424-44FA-8740-3E004325AD6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4171" y="647260"/>
            <a:ext cx="6555658" cy="4971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332353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ktangel 5">
            <a:extLst>
              <a:ext uri="{FF2B5EF4-FFF2-40B4-BE49-F238E27FC236}">
                <a16:creationId xmlns:a16="http://schemas.microsoft.com/office/drawing/2014/main" id="{C44FD188-ABCF-474C-82A5-96D90A39FD62}"/>
              </a:ext>
            </a:extLst>
          </p:cNvPr>
          <p:cNvSpPr/>
          <p:nvPr/>
        </p:nvSpPr>
        <p:spPr>
          <a:xfrm>
            <a:off x="600995" y="5716870"/>
            <a:ext cx="794200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b="1" dirty="0">
                <a:solidFill>
                  <a:srgbClr val="211D1E"/>
                </a:solidFill>
                <a:latin typeface="Whitney-Bold" panose="02000803040000020004" pitchFamily="2" charset="0"/>
              </a:rPr>
              <a:t>Figur 4.3  </a:t>
            </a:r>
            <a:r>
              <a:rPr lang="nb-NO" dirty="0"/>
              <a:t>Oversikt over strukturen i regnskapsspråket IFRS </a:t>
            </a:r>
            <a:endParaRPr lang="nb-NO" dirty="0">
              <a:latin typeface="Whitney-Book" panose="02000603040000020003" pitchFamily="2" charset="0"/>
            </a:endParaRPr>
          </a:p>
        </p:txBody>
      </p:sp>
      <p:pic>
        <p:nvPicPr>
          <p:cNvPr id="3" name="Bilde 2" descr="Et bilde som inneholder tekst&#10;&#10;Automatisk generert beskrivelse">
            <a:extLst>
              <a:ext uri="{FF2B5EF4-FFF2-40B4-BE49-F238E27FC236}">
                <a16:creationId xmlns:a16="http://schemas.microsoft.com/office/drawing/2014/main" id="{D992B80B-5315-4CB2-BD5B-D1D250DD0C6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6291" y="696729"/>
            <a:ext cx="6511413" cy="47664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842587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ktangel 5">
            <a:extLst>
              <a:ext uri="{FF2B5EF4-FFF2-40B4-BE49-F238E27FC236}">
                <a16:creationId xmlns:a16="http://schemas.microsoft.com/office/drawing/2014/main" id="{C44FD188-ABCF-474C-82A5-96D90A39FD62}"/>
              </a:ext>
            </a:extLst>
          </p:cNvPr>
          <p:cNvSpPr/>
          <p:nvPr/>
        </p:nvSpPr>
        <p:spPr>
          <a:xfrm>
            <a:off x="600995" y="5716870"/>
            <a:ext cx="794200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b="1" dirty="0">
                <a:solidFill>
                  <a:srgbClr val="211D1E"/>
                </a:solidFill>
                <a:latin typeface="Whitney-Bold" panose="02000803040000020004" pitchFamily="2" charset="0"/>
              </a:rPr>
              <a:t>Figur 4.4  </a:t>
            </a:r>
            <a:r>
              <a:rPr lang="nb-NO" dirty="0"/>
              <a:t>Behandlingsgangen for nye standarder </a:t>
            </a:r>
            <a:endParaRPr lang="nb-NO" dirty="0">
              <a:latin typeface="Whitney-Book" panose="02000603040000020003" pitchFamily="2" charset="0"/>
            </a:endParaRPr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81A1A927-1716-473C-BF70-AF8D9A1CE14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542" y="2028850"/>
            <a:ext cx="7624916" cy="19652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663325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ktangel 5">
            <a:extLst>
              <a:ext uri="{FF2B5EF4-FFF2-40B4-BE49-F238E27FC236}">
                <a16:creationId xmlns:a16="http://schemas.microsoft.com/office/drawing/2014/main" id="{C44FD188-ABCF-474C-82A5-96D90A39FD62}"/>
              </a:ext>
            </a:extLst>
          </p:cNvPr>
          <p:cNvSpPr/>
          <p:nvPr/>
        </p:nvSpPr>
        <p:spPr>
          <a:xfrm>
            <a:off x="600995" y="5716870"/>
            <a:ext cx="794200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b="1" dirty="0">
                <a:solidFill>
                  <a:srgbClr val="211D1E"/>
                </a:solidFill>
                <a:latin typeface="Whitney-Bold" panose="02000803040000020004" pitchFamily="2" charset="0"/>
              </a:rPr>
              <a:t>Figur 4.5  </a:t>
            </a:r>
            <a:r>
              <a:rPr lang="nb-NO" dirty="0"/>
              <a:t>Gjennomsnittlig antall sider i britiske børsnoterte foretak </a:t>
            </a:r>
            <a:endParaRPr lang="nb-NO" dirty="0">
              <a:latin typeface="Whitney-Book" panose="02000603040000020003" pitchFamily="2" charset="0"/>
            </a:endParaRPr>
          </a:p>
        </p:txBody>
      </p:sp>
      <p:pic>
        <p:nvPicPr>
          <p:cNvPr id="3" name="Bilde 2" descr="Et bilde som inneholder bygning&#10;&#10;Automatisk generert beskrivelse">
            <a:extLst>
              <a:ext uri="{FF2B5EF4-FFF2-40B4-BE49-F238E27FC236}">
                <a16:creationId xmlns:a16="http://schemas.microsoft.com/office/drawing/2014/main" id="{B3F2E9FD-CF23-4E52-AAFE-AF52B9E57D6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4816" y="690682"/>
            <a:ext cx="7474368" cy="4773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401258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ktangel 5">
            <a:extLst>
              <a:ext uri="{FF2B5EF4-FFF2-40B4-BE49-F238E27FC236}">
                <a16:creationId xmlns:a16="http://schemas.microsoft.com/office/drawing/2014/main" id="{C44FD188-ABCF-474C-82A5-96D90A39FD62}"/>
              </a:ext>
            </a:extLst>
          </p:cNvPr>
          <p:cNvSpPr/>
          <p:nvPr/>
        </p:nvSpPr>
        <p:spPr>
          <a:xfrm>
            <a:off x="600995" y="5716870"/>
            <a:ext cx="794200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b="1" dirty="0">
                <a:solidFill>
                  <a:srgbClr val="211D1E"/>
                </a:solidFill>
                <a:latin typeface="Whitney-Bold" panose="02000803040000020004" pitchFamily="2" charset="0"/>
              </a:rPr>
              <a:t>Figur 4.6  </a:t>
            </a:r>
            <a:r>
              <a:rPr lang="nb-NO" dirty="0"/>
              <a:t>Hovedoversikt over godkjenningsprosessen i EU </a:t>
            </a:r>
            <a:endParaRPr lang="nb-NO" dirty="0">
              <a:latin typeface="Whitney-Book" panose="02000603040000020003" pitchFamily="2" charset="0"/>
            </a:endParaRPr>
          </a:p>
        </p:txBody>
      </p:sp>
      <p:pic>
        <p:nvPicPr>
          <p:cNvPr id="4" name="Bilde 3" descr="Et bilde som inneholder klokke&#10;&#10;Automatisk generert beskrivelse">
            <a:extLst>
              <a:ext uri="{FF2B5EF4-FFF2-40B4-BE49-F238E27FC236}">
                <a16:creationId xmlns:a16="http://schemas.microsoft.com/office/drawing/2014/main" id="{E415F5DD-5329-4B3A-93EE-F1BD6B95CA1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471" y="1395698"/>
            <a:ext cx="7863057" cy="30435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288727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ktangel 5">
            <a:extLst>
              <a:ext uri="{FF2B5EF4-FFF2-40B4-BE49-F238E27FC236}">
                <a16:creationId xmlns:a16="http://schemas.microsoft.com/office/drawing/2014/main" id="{C44FD188-ABCF-474C-82A5-96D90A39FD62}"/>
              </a:ext>
            </a:extLst>
          </p:cNvPr>
          <p:cNvSpPr/>
          <p:nvPr/>
        </p:nvSpPr>
        <p:spPr>
          <a:xfrm>
            <a:off x="600995" y="5716870"/>
            <a:ext cx="794200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b="1" dirty="0">
                <a:solidFill>
                  <a:srgbClr val="211D1E"/>
                </a:solidFill>
                <a:latin typeface="Whitney-Bold" panose="02000803040000020004" pitchFamily="2" charset="0"/>
              </a:rPr>
              <a:t>Figur 5.1  </a:t>
            </a:r>
            <a:r>
              <a:rPr lang="nb-NO" dirty="0"/>
              <a:t>Rammeverk og regnskapsstandard </a:t>
            </a:r>
            <a:endParaRPr lang="nb-NO" dirty="0">
              <a:latin typeface="Whitney-Book" panose="02000603040000020003" pitchFamily="2" charset="0"/>
            </a:endParaRPr>
          </a:p>
        </p:txBody>
      </p:sp>
      <p:pic>
        <p:nvPicPr>
          <p:cNvPr id="3" name="Bilde 2" descr="Et bilde som inneholder tekst, kart&#10;&#10;Automatisk generert beskrivelse">
            <a:extLst>
              <a:ext uri="{FF2B5EF4-FFF2-40B4-BE49-F238E27FC236}">
                <a16:creationId xmlns:a16="http://schemas.microsoft.com/office/drawing/2014/main" id="{BE0F6C87-887F-4800-919A-4CDED6C948D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491" y="971811"/>
            <a:ext cx="7883013" cy="41647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660892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ktangel 5">
            <a:extLst>
              <a:ext uri="{FF2B5EF4-FFF2-40B4-BE49-F238E27FC236}">
                <a16:creationId xmlns:a16="http://schemas.microsoft.com/office/drawing/2014/main" id="{C44FD188-ABCF-474C-82A5-96D90A39FD62}"/>
              </a:ext>
            </a:extLst>
          </p:cNvPr>
          <p:cNvSpPr/>
          <p:nvPr/>
        </p:nvSpPr>
        <p:spPr>
          <a:xfrm>
            <a:off x="600995" y="5716870"/>
            <a:ext cx="794200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b="1" dirty="0">
                <a:solidFill>
                  <a:srgbClr val="211D1E"/>
                </a:solidFill>
                <a:latin typeface="Whitney-Bold" panose="02000803040000020004" pitchFamily="2" charset="0"/>
              </a:rPr>
              <a:t>Figur 5.2  </a:t>
            </a:r>
            <a:r>
              <a:rPr lang="nb-NO" dirty="0"/>
              <a:t>Normative og deskriptive rammeverk </a:t>
            </a:r>
            <a:endParaRPr lang="nb-NO" dirty="0">
              <a:latin typeface="Whitney-Book" panose="02000603040000020003" pitchFamily="2" charset="0"/>
            </a:endParaRPr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B119FBF1-09F9-4E1A-90D3-BF303AACA6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491" y="1058872"/>
            <a:ext cx="7883013" cy="41330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766890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ktangel 5">
            <a:extLst>
              <a:ext uri="{FF2B5EF4-FFF2-40B4-BE49-F238E27FC236}">
                <a16:creationId xmlns:a16="http://schemas.microsoft.com/office/drawing/2014/main" id="{C44FD188-ABCF-474C-82A5-96D90A39FD62}"/>
              </a:ext>
            </a:extLst>
          </p:cNvPr>
          <p:cNvSpPr/>
          <p:nvPr/>
        </p:nvSpPr>
        <p:spPr>
          <a:xfrm>
            <a:off x="600995" y="5716870"/>
            <a:ext cx="794200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b="1" dirty="0">
                <a:solidFill>
                  <a:srgbClr val="211D1E"/>
                </a:solidFill>
                <a:latin typeface="Whitney-Bold" panose="02000803040000020004" pitchFamily="2" charset="0"/>
              </a:rPr>
              <a:t>Figur 5.3  </a:t>
            </a:r>
            <a:r>
              <a:rPr lang="nb-NO" dirty="0"/>
              <a:t>Illustrasjon av regelbasert og prinsippbasert regulering </a:t>
            </a:r>
            <a:endParaRPr lang="nb-NO" dirty="0">
              <a:latin typeface="Whitney-Book" panose="02000603040000020003" pitchFamily="2" charset="0"/>
            </a:endParaRPr>
          </a:p>
        </p:txBody>
      </p:sp>
      <p:pic>
        <p:nvPicPr>
          <p:cNvPr id="3" name="Bilde 2" descr="Et bilde som inneholder skjermbilde&#10;&#10;Automatisk generert beskrivelse">
            <a:extLst>
              <a:ext uri="{FF2B5EF4-FFF2-40B4-BE49-F238E27FC236}">
                <a16:creationId xmlns:a16="http://schemas.microsoft.com/office/drawing/2014/main" id="{B5F87F9F-2B93-4B60-9DA9-33DA48DD169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871" y="907025"/>
            <a:ext cx="7988253" cy="40004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18574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ktangel 5">
            <a:extLst>
              <a:ext uri="{FF2B5EF4-FFF2-40B4-BE49-F238E27FC236}">
                <a16:creationId xmlns:a16="http://schemas.microsoft.com/office/drawing/2014/main" id="{C44FD188-ABCF-474C-82A5-96D90A39FD62}"/>
              </a:ext>
            </a:extLst>
          </p:cNvPr>
          <p:cNvSpPr/>
          <p:nvPr/>
        </p:nvSpPr>
        <p:spPr>
          <a:xfrm>
            <a:off x="600995" y="5716870"/>
            <a:ext cx="794200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b="1" dirty="0">
                <a:solidFill>
                  <a:srgbClr val="211D1E"/>
                </a:solidFill>
                <a:latin typeface="Whitney-Bold" panose="02000803040000020004" pitchFamily="2" charset="0"/>
              </a:rPr>
              <a:t>Figur 5.4  </a:t>
            </a:r>
            <a:r>
              <a:rPr lang="nb-NO" dirty="0"/>
              <a:t>Konseptuelle rammeverk til IASB og FASB – overordnet struktur </a:t>
            </a:r>
            <a:endParaRPr lang="nb-NO" dirty="0">
              <a:latin typeface="Whitney-Book" panose="02000603040000020003" pitchFamily="2" charset="0"/>
            </a:endParaRPr>
          </a:p>
        </p:txBody>
      </p:sp>
      <p:pic>
        <p:nvPicPr>
          <p:cNvPr id="4" name="Bilde 3" descr="Et bilde som inneholder skjermbilde&#10;&#10;Automatisk generert beskrivelse">
            <a:extLst>
              <a:ext uri="{FF2B5EF4-FFF2-40B4-BE49-F238E27FC236}">
                <a16:creationId xmlns:a16="http://schemas.microsoft.com/office/drawing/2014/main" id="{A7F0183B-E89A-4513-8A92-4621960A7A9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9207" y="623119"/>
            <a:ext cx="3685586" cy="49960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983129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ktangel 5">
            <a:extLst>
              <a:ext uri="{FF2B5EF4-FFF2-40B4-BE49-F238E27FC236}">
                <a16:creationId xmlns:a16="http://schemas.microsoft.com/office/drawing/2014/main" id="{C44FD188-ABCF-474C-82A5-96D90A39FD62}"/>
              </a:ext>
            </a:extLst>
          </p:cNvPr>
          <p:cNvSpPr/>
          <p:nvPr/>
        </p:nvSpPr>
        <p:spPr>
          <a:xfrm>
            <a:off x="600995" y="5716870"/>
            <a:ext cx="794200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b="1" dirty="0">
                <a:solidFill>
                  <a:srgbClr val="211D1E"/>
                </a:solidFill>
                <a:latin typeface="Whitney-Bold" panose="02000803040000020004" pitchFamily="2" charset="0"/>
              </a:rPr>
              <a:t>Figur 5.5  </a:t>
            </a:r>
            <a:r>
              <a:rPr lang="nb-NO" dirty="0"/>
              <a:t>Kildehierarkiet </a:t>
            </a:r>
            <a:endParaRPr lang="nb-NO" dirty="0">
              <a:latin typeface="Whitney-Book" panose="02000603040000020003" pitchFamily="2" charset="0"/>
            </a:endParaRPr>
          </a:p>
        </p:txBody>
      </p:sp>
      <p:pic>
        <p:nvPicPr>
          <p:cNvPr id="3" name="Bilde 2" descr="Et bilde som inneholder skjermbilde&#10;&#10;Automatisk generert beskrivelse">
            <a:extLst>
              <a:ext uri="{FF2B5EF4-FFF2-40B4-BE49-F238E27FC236}">
                <a16:creationId xmlns:a16="http://schemas.microsoft.com/office/drawing/2014/main" id="{C5E86C58-7181-40D3-A86B-9B4B3F435C3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1271" y="667427"/>
            <a:ext cx="6275438" cy="4892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857580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ktangel 5">
            <a:extLst>
              <a:ext uri="{FF2B5EF4-FFF2-40B4-BE49-F238E27FC236}">
                <a16:creationId xmlns:a16="http://schemas.microsoft.com/office/drawing/2014/main" id="{C44FD188-ABCF-474C-82A5-96D90A39FD62}"/>
              </a:ext>
            </a:extLst>
          </p:cNvPr>
          <p:cNvSpPr/>
          <p:nvPr/>
        </p:nvSpPr>
        <p:spPr>
          <a:xfrm>
            <a:off x="600995" y="5716870"/>
            <a:ext cx="794200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b="1" dirty="0">
                <a:solidFill>
                  <a:srgbClr val="211D1E"/>
                </a:solidFill>
                <a:latin typeface="Whitney-Bold" panose="02000803040000020004" pitchFamily="2" charset="0"/>
              </a:rPr>
              <a:t>Figur 6.1  </a:t>
            </a:r>
            <a:r>
              <a:rPr lang="nb-NO" dirty="0"/>
              <a:t>Potensielle regnskapsbrukere </a:t>
            </a:r>
            <a:endParaRPr lang="nb-NO" dirty="0">
              <a:latin typeface="Whitney-Book" panose="02000603040000020003" pitchFamily="2" charset="0"/>
            </a:endParaRPr>
          </a:p>
        </p:txBody>
      </p:sp>
      <p:pic>
        <p:nvPicPr>
          <p:cNvPr id="4" name="Bilde 3" descr="Et bilde som inneholder skjermbilde&#10;&#10;Automatisk generert beskrivelse">
            <a:extLst>
              <a:ext uri="{FF2B5EF4-FFF2-40B4-BE49-F238E27FC236}">
                <a16:creationId xmlns:a16="http://schemas.microsoft.com/office/drawing/2014/main" id="{34AA3875-E075-498F-BCA4-100F1D534B9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502" y="1312606"/>
            <a:ext cx="7734995" cy="35345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925419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ktangel 5">
            <a:extLst>
              <a:ext uri="{FF2B5EF4-FFF2-40B4-BE49-F238E27FC236}">
                <a16:creationId xmlns:a16="http://schemas.microsoft.com/office/drawing/2014/main" id="{C44FD188-ABCF-474C-82A5-96D90A39FD62}"/>
              </a:ext>
            </a:extLst>
          </p:cNvPr>
          <p:cNvSpPr/>
          <p:nvPr/>
        </p:nvSpPr>
        <p:spPr>
          <a:xfrm>
            <a:off x="600995" y="5716870"/>
            <a:ext cx="794200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b="1" dirty="0">
                <a:solidFill>
                  <a:srgbClr val="211D1E"/>
                </a:solidFill>
                <a:latin typeface="Whitney-Bold" panose="02000803040000020004" pitchFamily="2" charset="0"/>
              </a:rPr>
              <a:t>Figur 6.2  </a:t>
            </a:r>
            <a:r>
              <a:rPr lang="nb-NO" dirty="0"/>
              <a:t>Gruppering av interessenter  </a:t>
            </a:r>
            <a:endParaRPr lang="nb-NO" dirty="0">
              <a:latin typeface="Whitney-Book" panose="02000603040000020003" pitchFamily="2" charset="0"/>
            </a:endParaRPr>
          </a:p>
        </p:txBody>
      </p:sp>
      <p:pic>
        <p:nvPicPr>
          <p:cNvPr id="3" name="Bilde 2" descr="Et bilde som inneholder tekst, kart&#10;&#10;Automatisk generert beskrivelse">
            <a:extLst>
              <a:ext uri="{FF2B5EF4-FFF2-40B4-BE49-F238E27FC236}">
                <a16:creationId xmlns:a16="http://schemas.microsoft.com/office/drawing/2014/main" id="{BE7BF4DD-1E40-4AA1-8EB5-67904133421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6017" y="618290"/>
            <a:ext cx="7051966" cy="49624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578612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ktangel 5">
            <a:extLst>
              <a:ext uri="{FF2B5EF4-FFF2-40B4-BE49-F238E27FC236}">
                <a16:creationId xmlns:a16="http://schemas.microsoft.com/office/drawing/2014/main" id="{C44FD188-ABCF-474C-82A5-96D90A39FD62}"/>
              </a:ext>
            </a:extLst>
          </p:cNvPr>
          <p:cNvSpPr/>
          <p:nvPr/>
        </p:nvSpPr>
        <p:spPr>
          <a:xfrm>
            <a:off x="600995" y="5716870"/>
            <a:ext cx="794200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b="1" dirty="0">
                <a:solidFill>
                  <a:srgbClr val="211D1E"/>
                </a:solidFill>
                <a:latin typeface="Whitney-Bold" panose="02000803040000020004" pitchFamily="2" charset="0"/>
              </a:rPr>
              <a:t>Figur 6.3  </a:t>
            </a:r>
            <a:r>
              <a:rPr lang="nb-NO" dirty="0"/>
              <a:t>Indikasjoner på ulike formål </a:t>
            </a:r>
            <a:endParaRPr lang="nb-NO" dirty="0">
              <a:latin typeface="Whitney-Book" panose="02000603040000020003" pitchFamily="2" charset="0"/>
            </a:endParaRPr>
          </a:p>
        </p:txBody>
      </p:sp>
      <p:pic>
        <p:nvPicPr>
          <p:cNvPr id="4" name="Bilde 3" descr="Et bilde som inneholder skjermbilde&#10;&#10;Automatisk generert beskrivelse">
            <a:extLst>
              <a:ext uri="{FF2B5EF4-FFF2-40B4-BE49-F238E27FC236}">
                <a16:creationId xmlns:a16="http://schemas.microsoft.com/office/drawing/2014/main" id="{B7675A98-8513-4D02-AEF5-76DA23CA301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570" y="1519083"/>
            <a:ext cx="7870859" cy="32725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571368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ktangel 5">
            <a:extLst>
              <a:ext uri="{FF2B5EF4-FFF2-40B4-BE49-F238E27FC236}">
                <a16:creationId xmlns:a16="http://schemas.microsoft.com/office/drawing/2014/main" id="{C44FD188-ABCF-474C-82A5-96D90A39FD62}"/>
              </a:ext>
            </a:extLst>
          </p:cNvPr>
          <p:cNvSpPr/>
          <p:nvPr/>
        </p:nvSpPr>
        <p:spPr>
          <a:xfrm>
            <a:off x="600995" y="5716870"/>
            <a:ext cx="794200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b="1" dirty="0">
                <a:solidFill>
                  <a:srgbClr val="211D1E"/>
                </a:solidFill>
                <a:latin typeface="Whitney-Bold" panose="02000803040000020004" pitchFamily="2" charset="0"/>
              </a:rPr>
              <a:t>Figur 6.4  </a:t>
            </a:r>
            <a:r>
              <a:rPr lang="nb-NO" dirty="0"/>
              <a:t>Oppsummering av ulike formål </a:t>
            </a:r>
            <a:endParaRPr lang="nb-NO" dirty="0">
              <a:latin typeface="Whitney-Book" panose="02000603040000020003" pitchFamily="2" charset="0"/>
            </a:endParaRPr>
          </a:p>
        </p:txBody>
      </p:sp>
      <p:pic>
        <p:nvPicPr>
          <p:cNvPr id="3" name="Bilde 2" descr="Et bilde som inneholder skjermbilde&#10;&#10;Automatisk generert beskrivelse">
            <a:extLst>
              <a:ext uri="{FF2B5EF4-FFF2-40B4-BE49-F238E27FC236}">
                <a16:creationId xmlns:a16="http://schemas.microsoft.com/office/drawing/2014/main" id="{B86993FC-6B25-4912-A290-71250AD8ED1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772" y="658026"/>
            <a:ext cx="7682455" cy="48625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04165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ktangel 5">
            <a:extLst>
              <a:ext uri="{FF2B5EF4-FFF2-40B4-BE49-F238E27FC236}">
                <a16:creationId xmlns:a16="http://schemas.microsoft.com/office/drawing/2014/main" id="{C44FD188-ABCF-474C-82A5-96D90A39FD62}"/>
              </a:ext>
            </a:extLst>
          </p:cNvPr>
          <p:cNvSpPr/>
          <p:nvPr/>
        </p:nvSpPr>
        <p:spPr>
          <a:xfrm>
            <a:off x="600995" y="5716870"/>
            <a:ext cx="794200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b="1" dirty="0">
                <a:solidFill>
                  <a:srgbClr val="211D1E"/>
                </a:solidFill>
                <a:latin typeface="Whitney-Bold" panose="02000803040000020004" pitchFamily="2" charset="0"/>
              </a:rPr>
              <a:t>Figur 7.1  </a:t>
            </a:r>
            <a:r>
              <a:rPr lang="nb-NO" dirty="0"/>
              <a:t>Oversikt over regelverk for IFRS-foretak </a:t>
            </a:r>
            <a:endParaRPr lang="nb-NO" dirty="0">
              <a:latin typeface="Whitney-Book" panose="02000603040000020003" pitchFamily="2" charset="0"/>
            </a:endParaRPr>
          </a:p>
        </p:txBody>
      </p:sp>
      <p:pic>
        <p:nvPicPr>
          <p:cNvPr id="4" name="Bilde 3" descr="Et bilde som inneholder skjermbilde&#10;&#10;Automatisk generert beskrivelse">
            <a:extLst>
              <a:ext uri="{FF2B5EF4-FFF2-40B4-BE49-F238E27FC236}">
                <a16:creationId xmlns:a16="http://schemas.microsoft.com/office/drawing/2014/main" id="{437742F9-4C21-4636-8E94-71A3A015185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798" y="1047135"/>
            <a:ext cx="7968404" cy="39272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667848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ktangel 5">
            <a:extLst>
              <a:ext uri="{FF2B5EF4-FFF2-40B4-BE49-F238E27FC236}">
                <a16:creationId xmlns:a16="http://schemas.microsoft.com/office/drawing/2014/main" id="{C44FD188-ABCF-474C-82A5-96D90A39FD62}"/>
              </a:ext>
            </a:extLst>
          </p:cNvPr>
          <p:cNvSpPr/>
          <p:nvPr/>
        </p:nvSpPr>
        <p:spPr>
          <a:xfrm>
            <a:off x="600995" y="5716870"/>
            <a:ext cx="794200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b="1" dirty="0">
                <a:solidFill>
                  <a:srgbClr val="211D1E"/>
                </a:solidFill>
                <a:latin typeface="Whitney-Bold" panose="02000803040000020004" pitchFamily="2" charset="0"/>
              </a:rPr>
              <a:t>Figur 7.2  </a:t>
            </a:r>
            <a:r>
              <a:rPr lang="nb-NO" dirty="0"/>
              <a:t>Oversikt over regelverk for GRS-foretak </a:t>
            </a:r>
            <a:endParaRPr lang="nb-NO" dirty="0">
              <a:latin typeface="Whitney-Book" panose="02000603040000020003" pitchFamily="2" charset="0"/>
            </a:endParaRPr>
          </a:p>
        </p:txBody>
      </p:sp>
      <p:pic>
        <p:nvPicPr>
          <p:cNvPr id="3" name="Bilde 2" descr="Et bilde som inneholder skjermbilde&#10;&#10;Automatisk generert beskrivelse">
            <a:extLst>
              <a:ext uri="{FF2B5EF4-FFF2-40B4-BE49-F238E27FC236}">
                <a16:creationId xmlns:a16="http://schemas.microsoft.com/office/drawing/2014/main" id="{10639593-91B6-4728-8386-8D67AB52736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560" y="1039762"/>
            <a:ext cx="8230880" cy="38767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763513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ktangel 5">
            <a:extLst>
              <a:ext uri="{FF2B5EF4-FFF2-40B4-BE49-F238E27FC236}">
                <a16:creationId xmlns:a16="http://schemas.microsoft.com/office/drawing/2014/main" id="{C44FD188-ABCF-474C-82A5-96D90A39FD62}"/>
              </a:ext>
            </a:extLst>
          </p:cNvPr>
          <p:cNvSpPr/>
          <p:nvPr/>
        </p:nvSpPr>
        <p:spPr>
          <a:xfrm>
            <a:off x="600995" y="5716870"/>
            <a:ext cx="794200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b="1" dirty="0">
                <a:solidFill>
                  <a:srgbClr val="211D1E"/>
                </a:solidFill>
                <a:latin typeface="Whitney-Bold" panose="02000803040000020004" pitchFamily="2" charset="0"/>
              </a:rPr>
              <a:t>Figur 10.1  </a:t>
            </a:r>
            <a:r>
              <a:rPr lang="nb-NO" dirty="0"/>
              <a:t>Oversikt ulike målegrunnlag </a:t>
            </a:r>
            <a:endParaRPr lang="nb-NO" dirty="0">
              <a:latin typeface="Whitney-Book" panose="02000603040000020003" pitchFamily="2" charset="0"/>
            </a:endParaRPr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C2433D90-6935-41C4-95C1-86EE505821B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222" y="1437345"/>
            <a:ext cx="8385556" cy="2810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882672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ktangel 5">
            <a:extLst>
              <a:ext uri="{FF2B5EF4-FFF2-40B4-BE49-F238E27FC236}">
                <a16:creationId xmlns:a16="http://schemas.microsoft.com/office/drawing/2014/main" id="{C44FD188-ABCF-474C-82A5-96D90A39FD62}"/>
              </a:ext>
            </a:extLst>
          </p:cNvPr>
          <p:cNvSpPr/>
          <p:nvPr/>
        </p:nvSpPr>
        <p:spPr>
          <a:xfrm>
            <a:off x="600995" y="5716870"/>
            <a:ext cx="794200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b="1" dirty="0">
                <a:solidFill>
                  <a:srgbClr val="211D1E"/>
                </a:solidFill>
                <a:latin typeface="Whitney-Bold" panose="02000803040000020004" pitchFamily="2" charset="0"/>
              </a:rPr>
              <a:t>Figur 10.2  </a:t>
            </a:r>
            <a:r>
              <a:rPr lang="nb-NO" dirty="0"/>
              <a:t>Ulike målegrunnlag sett opp mot hva som styrer bruken av dem </a:t>
            </a:r>
            <a:endParaRPr lang="nb-NO" dirty="0">
              <a:latin typeface="Whitney-Book" panose="02000603040000020003" pitchFamily="2" charset="0"/>
            </a:endParaRPr>
          </a:p>
        </p:txBody>
      </p:sp>
      <p:pic>
        <p:nvPicPr>
          <p:cNvPr id="3" name="Bilde 2" descr="Et bilde som inneholder tekst, kart&#10;&#10;Automatisk generert beskrivelse">
            <a:extLst>
              <a:ext uri="{FF2B5EF4-FFF2-40B4-BE49-F238E27FC236}">
                <a16:creationId xmlns:a16="http://schemas.microsoft.com/office/drawing/2014/main" id="{E2BC5BAE-FED1-40A9-9DCC-89863B3F035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8296" y="638141"/>
            <a:ext cx="5427407" cy="50033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122134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ktangel 5">
            <a:extLst>
              <a:ext uri="{FF2B5EF4-FFF2-40B4-BE49-F238E27FC236}">
                <a16:creationId xmlns:a16="http://schemas.microsoft.com/office/drawing/2014/main" id="{C44FD188-ABCF-474C-82A5-96D90A39FD62}"/>
              </a:ext>
            </a:extLst>
          </p:cNvPr>
          <p:cNvSpPr/>
          <p:nvPr/>
        </p:nvSpPr>
        <p:spPr>
          <a:xfrm>
            <a:off x="600995" y="5539889"/>
            <a:ext cx="794200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b="1" dirty="0">
                <a:solidFill>
                  <a:srgbClr val="211D1E"/>
                </a:solidFill>
                <a:latin typeface="Whitney-Bold" panose="02000803040000020004" pitchFamily="2" charset="0"/>
              </a:rPr>
              <a:t>Figur 10.3  </a:t>
            </a:r>
            <a:r>
              <a:rPr lang="nb-NO" dirty="0"/>
              <a:t>Ulike modeller for historisk kost og virkelig verdi som faktisk brukes i gjeldende regulering</a:t>
            </a:r>
            <a:endParaRPr lang="nb-NO" dirty="0">
              <a:latin typeface="Whitney-Book" panose="02000603040000020003" pitchFamily="2" charset="0"/>
            </a:endParaRPr>
          </a:p>
        </p:txBody>
      </p:sp>
      <p:pic>
        <p:nvPicPr>
          <p:cNvPr id="4" name="Bilde 3" descr="Et bilde som inneholder skjermbilde&#10;&#10;Automatisk generert beskrivelse">
            <a:extLst>
              <a:ext uri="{FF2B5EF4-FFF2-40B4-BE49-F238E27FC236}">
                <a16:creationId xmlns:a16="http://schemas.microsoft.com/office/drawing/2014/main" id="{CF9C671A-B672-4F98-A876-FC039033F21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261" y="1366246"/>
            <a:ext cx="8207477" cy="32750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763548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ktangel 5">
            <a:extLst>
              <a:ext uri="{FF2B5EF4-FFF2-40B4-BE49-F238E27FC236}">
                <a16:creationId xmlns:a16="http://schemas.microsoft.com/office/drawing/2014/main" id="{C44FD188-ABCF-474C-82A5-96D90A39FD62}"/>
              </a:ext>
            </a:extLst>
          </p:cNvPr>
          <p:cNvSpPr/>
          <p:nvPr/>
        </p:nvSpPr>
        <p:spPr>
          <a:xfrm>
            <a:off x="600995" y="5716870"/>
            <a:ext cx="794200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b="1" dirty="0">
                <a:solidFill>
                  <a:srgbClr val="211D1E"/>
                </a:solidFill>
                <a:latin typeface="Whitney-Bold" panose="02000803040000020004" pitchFamily="2" charset="0"/>
              </a:rPr>
              <a:t>Figur 11.1  </a:t>
            </a:r>
            <a:r>
              <a:rPr lang="nb-NO" dirty="0"/>
              <a:t>Vare- og kontantstrømmer </a:t>
            </a:r>
            <a:endParaRPr lang="nb-NO" dirty="0">
              <a:latin typeface="Whitney-Book" panose="02000603040000020003" pitchFamily="2" charset="0"/>
            </a:endParaRPr>
          </a:p>
        </p:txBody>
      </p:sp>
      <p:pic>
        <p:nvPicPr>
          <p:cNvPr id="4" name="Bilde 3" descr="Et bilde som inneholder skjermbilde&#10;&#10;Automatisk generert beskrivelse">
            <a:extLst>
              <a:ext uri="{FF2B5EF4-FFF2-40B4-BE49-F238E27FC236}">
                <a16:creationId xmlns:a16="http://schemas.microsoft.com/office/drawing/2014/main" id="{AD73709D-1278-4116-8EB2-498F70E573B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388" y="1188946"/>
            <a:ext cx="8281219" cy="34864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214458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ktangel 5">
            <a:extLst>
              <a:ext uri="{FF2B5EF4-FFF2-40B4-BE49-F238E27FC236}">
                <a16:creationId xmlns:a16="http://schemas.microsoft.com/office/drawing/2014/main" id="{C44FD188-ABCF-474C-82A5-96D90A39FD62}"/>
              </a:ext>
            </a:extLst>
          </p:cNvPr>
          <p:cNvSpPr/>
          <p:nvPr/>
        </p:nvSpPr>
        <p:spPr>
          <a:xfrm>
            <a:off x="600995" y="5716870"/>
            <a:ext cx="794200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b="1" dirty="0">
                <a:solidFill>
                  <a:srgbClr val="211D1E"/>
                </a:solidFill>
                <a:latin typeface="Whitney-Bold" panose="02000803040000020004" pitchFamily="2" charset="0"/>
              </a:rPr>
              <a:t>Figur 11.2  </a:t>
            </a:r>
            <a:r>
              <a:rPr lang="nb-NO" dirty="0"/>
              <a:t>Ulike funksjoner </a:t>
            </a:r>
            <a:endParaRPr lang="nb-NO" dirty="0">
              <a:latin typeface="Whitney-Book" panose="02000603040000020003" pitchFamily="2" charset="0"/>
            </a:endParaRPr>
          </a:p>
        </p:txBody>
      </p:sp>
      <p:pic>
        <p:nvPicPr>
          <p:cNvPr id="3" name="Bilde 2" descr="Et bilde som inneholder skjermbilde&#10;&#10;Automatisk generert beskrivelse">
            <a:extLst>
              <a:ext uri="{FF2B5EF4-FFF2-40B4-BE49-F238E27FC236}">
                <a16:creationId xmlns:a16="http://schemas.microsoft.com/office/drawing/2014/main" id="{91E78D8F-CC0A-467D-A6E3-7F554AE2CC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389" y="1217911"/>
            <a:ext cx="8281218" cy="40199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471977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ktangel 5">
            <a:extLst>
              <a:ext uri="{FF2B5EF4-FFF2-40B4-BE49-F238E27FC236}">
                <a16:creationId xmlns:a16="http://schemas.microsoft.com/office/drawing/2014/main" id="{C44FD188-ABCF-474C-82A5-96D90A39FD62}"/>
              </a:ext>
            </a:extLst>
          </p:cNvPr>
          <p:cNvSpPr/>
          <p:nvPr/>
        </p:nvSpPr>
        <p:spPr>
          <a:xfrm>
            <a:off x="600995" y="5716870"/>
            <a:ext cx="794200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b="1" dirty="0">
                <a:solidFill>
                  <a:srgbClr val="211D1E"/>
                </a:solidFill>
                <a:latin typeface="Whitney-Bold" panose="02000803040000020004" pitchFamily="2" charset="0"/>
              </a:rPr>
              <a:t>Figur 11.3  </a:t>
            </a:r>
            <a:r>
              <a:rPr lang="nb-NO" dirty="0"/>
              <a:t>Illustrasjon av kontantstrømoppstillingen </a:t>
            </a:r>
            <a:endParaRPr lang="nb-NO" dirty="0">
              <a:latin typeface="Whitney-Book" panose="02000603040000020003" pitchFamily="2" charset="0"/>
            </a:endParaRPr>
          </a:p>
        </p:txBody>
      </p:sp>
      <p:pic>
        <p:nvPicPr>
          <p:cNvPr id="4" name="Bilde 3" descr="Et bilde som inneholder tekst, kart&#10;&#10;Automatisk generert beskrivelse">
            <a:extLst>
              <a:ext uri="{FF2B5EF4-FFF2-40B4-BE49-F238E27FC236}">
                <a16:creationId xmlns:a16="http://schemas.microsoft.com/office/drawing/2014/main" id="{4AB988A7-80F7-41AC-A3AD-2A1A9B3A916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5285" y="627316"/>
            <a:ext cx="6213429" cy="49549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258568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ktangel 5">
            <a:extLst>
              <a:ext uri="{FF2B5EF4-FFF2-40B4-BE49-F238E27FC236}">
                <a16:creationId xmlns:a16="http://schemas.microsoft.com/office/drawing/2014/main" id="{C44FD188-ABCF-474C-82A5-96D90A39FD62}"/>
              </a:ext>
            </a:extLst>
          </p:cNvPr>
          <p:cNvSpPr/>
          <p:nvPr/>
        </p:nvSpPr>
        <p:spPr>
          <a:xfrm>
            <a:off x="600995" y="5716870"/>
            <a:ext cx="794200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b="1" dirty="0">
                <a:solidFill>
                  <a:srgbClr val="211D1E"/>
                </a:solidFill>
                <a:latin typeface="Whitney-Bold" panose="02000803040000020004" pitchFamily="2" charset="0"/>
              </a:rPr>
              <a:t>Figur 12.1  </a:t>
            </a:r>
            <a:r>
              <a:rPr lang="nb-NO" dirty="0"/>
              <a:t>Hva er en eiendel? </a:t>
            </a:r>
            <a:endParaRPr lang="nb-NO" dirty="0">
              <a:latin typeface="Whitney-Book" panose="02000603040000020003" pitchFamily="2" charset="0"/>
            </a:endParaRPr>
          </a:p>
        </p:txBody>
      </p:sp>
      <p:pic>
        <p:nvPicPr>
          <p:cNvPr id="3" name="Bilde 2" descr="Et bilde som inneholder tekst&#10;&#10;Automatisk generert beskrivelse">
            <a:extLst>
              <a:ext uri="{FF2B5EF4-FFF2-40B4-BE49-F238E27FC236}">
                <a16:creationId xmlns:a16="http://schemas.microsoft.com/office/drawing/2014/main" id="{6EAD68DB-F17F-40B2-A76C-B4C82E878E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2658" y="700755"/>
            <a:ext cx="3118683" cy="48881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821161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ktangel 5">
            <a:extLst>
              <a:ext uri="{FF2B5EF4-FFF2-40B4-BE49-F238E27FC236}">
                <a16:creationId xmlns:a16="http://schemas.microsoft.com/office/drawing/2014/main" id="{C44FD188-ABCF-474C-82A5-96D90A39FD62}"/>
              </a:ext>
            </a:extLst>
          </p:cNvPr>
          <p:cNvSpPr/>
          <p:nvPr/>
        </p:nvSpPr>
        <p:spPr>
          <a:xfrm>
            <a:off x="600995" y="5716870"/>
            <a:ext cx="794200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b="1" dirty="0">
                <a:solidFill>
                  <a:srgbClr val="211D1E"/>
                </a:solidFill>
                <a:latin typeface="Whitney-Bold" panose="02000803040000020004" pitchFamily="2" charset="0"/>
              </a:rPr>
              <a:t>Figur 12.2  </a:t>
            </a:r>
            <a:r>
              <a:rPr lang="nb-NO" dirty="0"/>
              <a:t>Definisjon av eiendel under IFRS </a:t>
            </a:r>
            <a:endParaRPr lang="nb-NO" dirty="0">
              <a:latin typeface="Whitney-Book" panose="02000603040000020003" pitchFamily="2" charset="0"/>
            </a:endParaRPr>
          </a:p>
        </p:txBody>
      </p:sp>
      <p:pic>
        <p:nvPicPr>
          <p:cNvPr id="4" name="Bilde 3" descr="Et bilde som inneholder tekst&#10;&#10;Automatisk generert beskrivelse">
            <a:extLst>
              <a:ext uri="{FF2B5EF4-FFF2-40B4-BE49-F238E27FC236}">
                <a16:creationId xmlns:a16="http://schemas.microsoft.com/office/drawing/2014/main" id="{00FBAF0C-5793-4394-B6FF-1388D2271F8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7746" y="554925"/>
            <a:ext cx="4268507" cy="50561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096776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ktangel 5">
            <a:extLst>
              <a:ext uri="{FF2B5EF4-FFF2-40B4-BE49-F238E27FC236}">
                <a16:creationId xmlns:a16="http://schemas.microsoft.com/office/drawing/2014/main" id="{C44FD188-ABCF-474C-82A5-96D90A39FD62}"/>
              </a:ext>
            </a:extLst>
          </p:cNvPr>
          <p:cNvSpPr/>
          <p:nvPr/>
        </p:nvSpPr>
        <p:spPr>
          <a:xfrm>
            <a:off x="600995" y="5716870"/>
            <a:ext cx="794200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b="1" dirty="0">
                <a:solidFill>
                  <a:srgbClr val="211D1E"/>
                </a:solidFill>
                <a:latin typeface="Whitney-Bold" panose="02000803040000020004" pitchFamily="2" charset="0"/>
              </a:rPr>
              <a:t>Figur 12.3  </a:t>
            </a:r>
            <a:r>
              <a:rPr lang="nb-NO" dirty="0" err="1"/>
              <a:t>Innregning</a:t>
            </a:r>
            <a:r>
              <a:rPr lang="nb-NO" dirty="0"/>
              <a:t> av egenutviklede immaterielle eiendeler under GRS </a:t>
            </a:r>
            <a:endParaRPr lang="nb-NO" dirty="0">
              <a:latin typeface="Whitney-Book" panose="02000603040000020003" pitchFamily="2" charset="0"/>
            </a:endParaRPr>
          </a:p>
        </p:txBody>
      </p:sp>
      <p:pic>
        <p:nvPicPr>
          <p:cNvPr id="3" name="Bilde 2" descr="Et bilde som inneholder kart, tekst&#10;&#10;Automatisk generert beskrivelse">
            <a:extLst>
              <a:ext uri="{FF2B5EF4-FFF2-40B4-BE49-F238E27FC236}">
                <a16:creationId xmlns:a16="http://schemas.microsoft.com/office/drawing/2014/main" id="{E5DE7EFA-8C70-4616-90C5-8ADF8A2046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1073" y="648929"/>
            <a:ext cx="3561853" cy="50070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559274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ktangel 5">
            <a:extLst>
              <a:ext uri="{FF2B5EF4-FFF2-40B4-BE49-F238E27FC236}">
                <a16:creationId xmlns:a16="http://schemas.microsoft.com/office/drawing/2014/main" id="{C44FD188-ABCF-474C-82A5-96D90A39FD62}"/>
              </a:ext>
            </a:extLst>
          </p:cNvPr>
          <p:cNvSpPr/>
          <p:nvPr/>
        </p:nvSpPr>
        <p:spPr>
          <a:xfrm>
            <a:off x="600995" y="5716870"/>
            <a:ext cx="794200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b="1" dirty="0">
                <a:solidFill>
                  <a:srgbClr val="211D1E"/>
                </a:solidFill>
                <a:latin typeface="Whitney-Bold" panose="02000803040000020004" pitchFamily="2" charset="0"/>
              </a:rPr>
              <a:t>Figur 12.4  </a:t>
            </a:r>
            <a:r>
              <a:rPr lang="nb-NO" dirty="0"/>
              <a:t>Tidslinje for balanseføring av egenutviklede immaterielle eiendeler </a:t>
            </a:r>
            <a:endParaRPr lang="nb-NO" dirty="0">
              <a:latin typeface="Whitney-Book" panose="02000603040000020003" pitchFamily="2" charset="0"/>
            </a:endParaRPr>
          </a:p>
        </p:txBody>
      </p:sp>
      <p:pic>
        <p:nvPicPr>
          <p:cNvPr id="4" name="Bilde 3" descr="Et bilde som inneholder tekst&#10;&#10;Automatisk generert beskrivelse">
            <a:extLst>
              <a:ext uri="{FF2B5EF4-FFF2-40B4-BE49-F238E27FC236}">
                <a16:creationId xmlns:a16="http://schemas.microsoft.com/office/drawing/2014/main" id="{260B136B-AA62-4C31-A078-A0782A95618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191" y="1260987"/>
            <a:ext cx="8085618" cy="35805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283810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ktangel 5">
            <a:extLst>
              <a:ext uri="{FF2B5EF4-FFF2-40B4-BE49-F238E27FC236}">
                <a16:creationId xmlns:a16="http://schemas.microsoft.com/office/drawing/2014/main" id="{C44FD188-ABCF-474C-82A5-96D90A39FD62}"/>
              </a:ext>
            </a:extLst>
          </p:cNvPr>
          <p:cNvSpPr/>
          <p:nvPr/>
        </p:nvSpPr>
        <p:spPr>
          <a:xfrm>
            <a:off x="600995" y="5716870"/>
            <a:ext cx="794200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b="1" dirty="0">
                <a:solidFill>
                  <a:srgbClr val="211D1E"/>
                </a:solidFill>
                <a:latin typeface="Whitney-Bold" panose="02000803040000020004" pitchFamily="2" charset="0"/>
              </a:rPr>
              <a:t>Figur 14.1  </a:t>
            </a:r>
            <a:r>
              <a:rPr lang="nb-NO" dirty="0"/>
              <a:t>Sammenheng mellom transaksjon og opptjening </a:t>
            </a:r>
            <a:endParaRPr lang="nb-NO" dirty="0">
              <a:latin typeface="Whitney-Book" panose="02000603040000020003" pitchFamily="2" charset="0"/>
            </a:endParaRPr>
          </a:p>
        </p:txBody>
      </p:sp>
      <p:pic>
        <p:nvPicPr>
          <p:cNvPr id="3" name="Bilde 2" descr="Et bilde som inneholder skjermbilde&#10;&#10;Automatisk generert beskrivelse">
            <a:extLst>
              <a:ext uri="{FF2B5EF4-FFF2-40B4-BE49-F238E27FC236}">
                <a16:creationId xmlns:a16="http://schemas.microsoft.com/office/drawing/2014/main" id="{C5BE5D59-484B-42A4-AC24-EA34A549E41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749" y="1035727"/>
            <a:ext cx="8030497" cy="41701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2087796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ktangel 5">
            <a:extLst>
              <a:ext uri="{FF2B5EF4-FFF2-40B4-BE49-F238E27FC236}">
                <a16:creationId xmlns:a16="http://schemas.microsoft.com/office/drawing/2014/main" id="{C44FD188-ABCF-474C-82A5-96D90A39FD62}"/>
              </a:ext>
            </a:extLst>
          </p:cNvPr>
          <p:cNvSpPr/>
          <p:nvPr/>
        </p:nvSpPr>
        <p:spPr>
          <a:xfrm>
            <a:off x="600995" y="5716870"/>
            <a:ext cx="794200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b="1" dirty="0">
                <a:solidFill>
                  <a:srgbClr val="211D1E"/>
                </a:solidFill>
                <a:latin typeface="Whitney-Bold" panose="02000803040000020004" pitchFamily="2" charset="0"/>
              </a:rPr>
              <a:t>Figur 14.2  </a:t>
            </a:r>
            <a:r>
              <a:rPr lang="nb-NO" dirty="0"/>
              <a:t>Transaksjonstidspunktet </a:t>
            </a:r>
            <a:endParaRPr lang="nb-NO" dirty="0">
              <a:latin typeface="Whitney-Book" panose="02000603040000020003" pitchFamily="2" charset="0"/>
            </a:endParaRPr>
          </a:p>
        </p:txBody>
      </p:sp>
      <p:pic>
        <p:nvPicPr>
          <p:cNvPr id="4" name="Bilde 3" descr="Et bilde som inneholder tekst, kart&#10;&#10;Automatisk generert beskrivelse">
            <a:extLst>
              <a:ext uri="{FF2B5EF4-FFF2-40B4-BE49-F238E27FC236}">
                <a16:creationId xmlns:a16="http://schemas.microsoft.com/office/drawing/2014/main" id="{4598E8D2-FA13-49F6-8FAD-1704720F80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267" y="1339997"/>
            <a:ext cx="8325465" cy="35376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42707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ktangel 5">
            <a:extLst>
              <a:ext uri="{FF2B5EF4-FFF2-40B4-BE49-F238E27FC236}">
                <a16:creationId xmlns:a16="http://schemas.microsoft.com/office/drawing/2014/main" id="{C44FD188-ABCF-474C-82A5-96D90A39FD62}"/>
              </a:ext>
            </a:extLst>
          </p:cNvPr>
          <p:cNvSpPr/>
          <p:nvPr/>
        </p:nvSpPr>
        <p:spPr>
          <a:xfrm>
            <a:off x="600995" y="5716870"/>
            <a:ext cx="794200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b="1" dirty="0">
                <a:solidFill>
                  <a:srgbClr val="211D1E"/>
                </a:solidFill>
                <a:latin typeface="Whitney-Bold" panose="02000803040000020004" pitchFamily="2" charset="0"/>
              </a:rPr>
              <a:t>Figur 14.3  </a:t>
            </a:r>
            <a:r>
              <a:rPr lang="nb-NO" dirty="0"/>
              <a:t>Inntektsføringsmodell i IFRS 15  </a:t>
            </a:r>
            <a:endParaRPr lang="nb-NO" dirty="0">
              <a:latin typeface="Whitney-Book" panose="02000603040000020003" pitchFamily="2" charset="0"/>
            </a:endParaRPr>
          </a:p>
        </p:txBody>
      </p:sp>
      <p:pic>
        <p:nvPicPr>
          <p:cNvPr id="3" name="Bilde 2" descr="Et bilde som inneholder tekst, kart&#10;&#10;Automatisk generert beskrivelse">
            <a:extLst>
              <a:ext uri="{FF2B5EF4-FFF2-40B4-BE49-F238E27FC236}">
                <a16:creationId xmlns:a16="http://schemas.microsoft.com/office/drawing/2014/main" id="{8FEA62B2-80CA-4709-BBBB-236392EEAA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8262" y="638574"/>
            <a:ext cx="5127476" cy="49539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050926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ktangel 5">
            <a:extLst>
              <a:ext uri="{FF2B5EF4-FFF2-40B4-BE49-F238E27FC236}">
                <a16:creationId xmlns:a16="http://schemas.microsoft.com/office/drawing/2014/main" id="{C44FD188-ABCF-474C-82A5-96D90A39FD62}"/>
              </a:ext>
            </a:extLst>
          </p:cNvPr>
          <p:cNvSpPr/>
          <p:nvPr/>
        </p:nvSpPr>
        <p:spPr>
          <a:xfrm>
            <a:off x="600995" y="5716870"/>
            <a:ext cx="794200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b="1" dirty="0">
                <a:solidFill>
                  <a:srgbClr val="211D1E"/>
                </a:solidFill>
                <a:latin typeface="Whitney-Bold" panose="02000803040000020004" pitchFamily="2" charset="0"/>
              </a:rPr>
              <a:t>Figur 15.1  </a:t>
            </a:r>
            <a:r>
              <a:rPr lang="nb-NO" dirty="0"/>
              <a:t>Sammenheng mellom økonomisk og regnskapsmessig resultat </a:t>
            </a:r>
            <a:endParaRPr lang="nb-NO" dirty="0">
              <a:latin typeface="Whitney-Book" panose="02000603040000020003" pitchFamily="2" charset="0"/>
            </a:endParaRPr>
          </a:p>
        </p:txBody>
      </p:sp>
      <p:pic>
        <p:nvPicPr>
          <p:cNvPr id="4" name="Bilde 3" descr="Et bilde som inneholder tekst&#10;&#10;Automatisk generert beskrivelse">
            <a:extLst>
              <a:ext uri="{FF2B5EF4-FFF2-40B4-BE49-F238E27FC236}">
                <a16:creationId xmlns:a16="http://schemas.microsoft.com/office/drawing/2014/main" id="{066BB2D7-C59C-4C57-8653-3F7E909633E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168" y="771798"/>
            <a:ext cx="7573659" cy="4502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9468620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ktangel 5">
            <a:extLst>
              <a:ext uri="{FF2B5EF4-FFF2-40B4-BE49-F238E27FC236}">
                <a16:creationId xmlns:a16="http://schemas.microsoft.com/office/drawing/2014/main" id="{C44FD188-ABCF-474C-82A5-96D90A39FD62}"/>
              </a:ext>
            </a:extLst>
          </p:cNvPr>
          <p:cNvSpPr/>
          <p:nvPr/>
        </p:nvSpPr>
        <p:spPr>
          <a:xfrm>
            <a:off x="600995" y="5716870"/>
            <a:ext cx="794200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b="1" dirty="0">
                <a:solidFill>
                  <a:srgbClr val="211D1E"/>
                </a:solidFill>
                <a:latin typeface="Whitney-Bold" panose="02000803040000020004" pitchFamily="2" charset="0"/>
              </a:rPr>
              <a:t>Figur 15.2  </a:t>
            </a:r>
            <a:r>
              <a:rPr lang="nb-NO" dirty="0"/>
              <a:t>Illustrasjon av nedskrivning </a:t>
            </a:r>
            <a:endParaRPr lang="nb-NO" dirty="0">
              <a:latin typeface="Whitney-Book" panose="02000603040000020003" pitchFamily="2" charset="0"/>
            </a:endParaRPr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C429F038-F44A-4252-97D1-8FF8901A50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5132" y="1693755"/>
            <a:ext cx="8133735" cy="28377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7542579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ktangel 5">
            <a:extLst>
              <a:ext uri="{FF2B5EF4-FFF2-40B4-BE49-F238E27FC236}">
                <a16:creationId xmlns:a16="http://schemas.microsoft.com/office/drawing/2014/main" id="{C44FD188-ABCF-474C-82A5-96D90A39FD62}"/>
              </a:ext>
            </a:extLst>
          </p:cNvPr>
          <p:cNvSpPr/>
          <p:nvPr/>
        </p:nvSpPr>
        <p:spPr>
          <a:xfrm>
            <a:off x="600995" y="5716870"/>
            <a:ext cx="794200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b="1" dirty="0">
                <a:solidFill>
                  <a:srgbClr val="211D1E"/>
                </a:solidFill>
                <a:latin typeface="Whitney-Bold" panose="02000803040000020004" pitchFamily="2" charset="0"/>
              </a:rPr>
              <a:t>Figur 16.1  </a:t>
            </a:r>
            <a:r>
              <a:rPr lang="nb-NO" dirty="0"/>
              <a:t>Regnskapsprosessen og kilder til regnskapsmessig støy </a:t>
            </a:r>
            <a:endParaRPr lang="nb-NO" dirty="0">
              <a:latin typeface="Whitney-Book" panose="02000603040000020003" pitchFamily="2" charset="0"/>
            </a:endParaRPr>
          </a:p>
        </p:txBody>
      </p:sp>
      <p:pic>
        <p:nvPicPr>
          <p:cNvPr id="4" name="Bilde 3" descr="Et bilde som inneholder tekst&#10;&#10;Automatisk generert beskrivelse">
            <a:extLst>
              <a:ext uri="{FF2B5EF4-FFF2-40B4-BE49-F238E27FC236}">
                <a16:creationId xmlns:a16="http://schemas.microsoft.com/office/drawing/2014/main" id="{713B56AB-E0E7-470E-A9C2-F50BD25EE3D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2644" y="696190"/>
            <a:ext cx="8038711" cy="48049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7693702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ktangel 5">
            <a:extLst>
              <a:ext uri="{FF2B5EF4-FFF2-40B4-BE49-F238E27FC236}">
                <a16:creationId xmlns:a16="http://schemas.microsoft.com/office/drawing/2014/main" id="{C44FD188-ABCF-474C-82A5-96D90A39FD62}"/>
              </a:ext>
            </a:extLst>
          </p:cNvPr>
          <p:cNvSpPr/>
          <p:nvPr/>
        </p:nvSpPr>
        <p:spPr>
          <a:xfrm>
            <a:off x="600995" y="5716870"/>
            <a:ext cx="794200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b="1" dirty="0">
                <a:solidFill>
                  <a:srgbClr val="211D1E"/>
                </a:solidFill>
                <a:latin typeface="Whitney-Bold" panose="02000803040000020004" pitchFamily="2" charset="0"/>
              </a:rPr>
              <a:t>Figur 16.2  </a:t>
            </a:r>
            <a:r>
              <a:rPr lang="nb-NO" dirty="0"/>
              <a:t>Mislighetstriangelet </a:t>
            </a:r>
            <a:endParaRPr lang="nb-NO" dirty="0">
              <a:latin typeface="Whitney-Book" panose="02000603040000020003" pitchFamily="2" charset="0"/>
            </a:endParaRPr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BA9E95BB-DFD4-410E-AF1D-81637EDD867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5380" y="771798"/>
            <a:ext cx="4760227" cy="44540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9653021"/>
      </p:ext>
    </p:extLst>
  </p:cSld>
  <p:clrMapOvr>
    <a:masterClrMapping/>
  </p:clrMapOvr>
</p:sld>
</file>

<file path=ppt/theme/theme1.xml><?xml version="1.0" encoding="utf-8"?>
<a:theme xmlns:a="http://schemas.openxmlformats.org/drawingml/2006/main" name="3_Egendefinert utforming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4_Egendefinert utforming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5_Egendefinert utforming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6_Egendefinert utforming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Involverende endringsledelse</Template>
  <TotalTime>2399</TotalTime>
  <Words>372</Words>
  <Application>Microsoft Office PowerPoint</Application>
  <PresentationFormat>Skjermfremvisning (4:3)</PresentationFormat>
  <Paragraphs>50</Paragraphs>
  <Slides>49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6</vt:i4>
      </vt:variant>
      <vt:variant>
        <vt:lpstr>Tema</vt:lpstr>
      </vt:variant>
      <vt:variant>
        <vt:i4>4</vt:i4>
      </vt:variant>
      <vt:variant>
        <vt:lpstr>Lysbildetitler</vt:lpstr>
      </vt:variant>
      <vt:variant>
        <vt:i4>49</vt:i4>
      </vt:variant>
    </vt:vector>
  </HeadingPairs>
  <TitlesOfParts>
    <vt:vector size="59" baseType="lpstr">
      <vt:lpstr>Arial</vt:lpstr>
      <vt:lpstr>Calibri</vt:lpstr>
      <vt:lpstr>Whitney Bold</vt:lpstr>
      <vt:lpstr>Whitney-Bold</vt:lpstr>
      <vt:lpstr>Whitney-Book</vt:lpstr>
      <vt:lpstr>Whitney-Medium</vt:lpstr>
      <vt:lpstr>3_Egendefinert utforming</vt:lpstr>
      <vt:lpstr>4_Egendefinert utforming</vt:lpstr>
      <vt:lpstr>5_Egendefinert utforming</vt:lpstr>
      <vt:lpstr>6_Egendefinert utforming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PowerPoint-presentasjon</dc:title>
  <dc:creator>Ove Olsen</dc:creator>
  <cp:lastModifiedBy>Ove</cp:lastModifiedBy>
  <cp:revision>51</cp:revision>
  <dcterms:created xsi:type="dcterms:W3CDTF">2020-03-20T11:43:31Z</dcterms:created>
  <dcterms:modified xsi:type="dcterms:W3CDTF">2020-08-20T08:06:15Z</dcterms:modified>
</cp:coreProperties>
</file>