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y="6858000" cx="9144000"/>
  <p:notesSz cx="6735750" cy="98663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>
            <p:ph idx="2" type="hdr"/>
          </p:nvPr>
        </p:nvSpPr>
        <p:spPr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Shape 4"/>
          <p:cNvSpPr txBox="1"/>
          <p:nvPr>
            <p:ph idx="10" type="dt"/>
          </p:nvPr>
        </p:nvSpPr>
        <p:spPr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Shape 5"/>
          <p:cNvSpPr/>
          <p:nvPr>
            <p:ph idx="3" type="sldImg"/>
          </p:nvPr>
        </p:nvSpPr>
        <p:spPr>
          <a:xfrm>
            <a:off x="901700" y="739775"/>
            <a:ext cx="4933949" cy="3700463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898525" y="4686300"/>
            <a:ext cx="4938712" cy="44402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36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36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6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36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36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1" type="ftr"/>
          </p:nvPr>
        </p:nvSpPr>
        <p:spPr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b="0" i="0" lang="no-NO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/>
          <p:nvPr>
            <p:ph idx="1" type="body"/>
          </p:nvPr>
        </p:nvSpPr>
        <p:spPr>
          <a:xfrm>
            <a:off x="898525" y="4686300"/>
            <a:ext cx="4938712" cy="4440237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9" name="Shape 89"/>
          <p:cNvSpPr/>
          <p:nvPr>
            <p:ph idx="2" type="sldImg"/>
          </p:nvPr>
        </p:nvSpPr>
        <p:spPr>
          <a:xfrm>
            <a:off x="901700" y="739775"/>
            <a:ext cx="4933949" cy="3700463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1" name="Shape 101"/>
          <p:cNvSpPr txBox="1"/>
          <p:nvPr>
            <p:ph idx="12" type="sldNum"/>
          </p:nvPr>
        </p:nvSpPr>
        <p:spPr>
          <a:xfrm>
            <a:off x="3816350" y="9372600"/>
            <a:ext cx="2919300" cy="493800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no-NO"/>
              <a:t>‹#›</a:t>
            </a:fld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/>
          <p:nvPr>
            <p:ph idx="1" type="body"/>
          </p:nvPr>
        </p:nvSpPr>
        <p:spPr>
          <a:xfrm>
            <a:off x="898525" y="4686300"/>
            <a:ext cx="4938712" cy="4440237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7" name="Shape 107"/>
          <p:cNvSpPr/>
          <p:nvPr>
            <p:ph idx="2" type="sldImg"/>
          </p:nvPr>
        </p:nvSpPr>
        <p:spPr>
          <a:xfrm>
            <a:off x="901700" y="739775"/>
            <a:ext cx="4933949" cy="3700463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3" name="Shape 113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9" name="Shape 119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5" name="Shape 125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1" name="Shape 131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2" name="Shape 142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8" name="Shape 148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9" name="Shape 159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5" name="Shape 165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6" name="Shape 176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2" name="Shape 182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8" name="Shape 188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4" name="Shape 194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5" name="Shape 205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1" name="Shape 211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2" name="Shape 222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8" name="Shape 228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9" name="Shape 239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5" name="Shape 245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1" name="Shape 251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7" name="Shape 257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3" name="Shape 263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Tom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Shape 2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Shape 2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b="0" i="0" lang="no-NO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tel og innhold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/>
          <p:nvPr>
            <p:ph type="title"/>
          </p:nvPr>
        </p:nvSpPr>
        <p:spPr>
          <a:xfrm>
            <a:off x="685800" y="333375"/>
            <a:ext cx="77724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Shape 24"/>
          <p:cNvSpPr txBox="1"/>
          <p:nvPr>
            <p:ph idx="1" type="body"/>
          </p:nvPr>
        </p:nvSpPr>
        <p:spPr>
          <a:xfrm>
            <a:off x="685800" y="1341437"/>
            <a:ext cx="7772400" cy="4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333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1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lvl="3" marL="1600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lvl="4" marL="2057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lvl="5" marL="2514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lvl="6" marL="2971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lvl="7" marL="3429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lvl="8" marL="3886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Shape 2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Shape 2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tellysbild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Shape 3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Shape 3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Shape 3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Shape 3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Inndelingsoverskrif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/>
          <p:nvPr>
            <p:ph type="title"/>
          </p:nvPr>
        </p:nvSpPr>
        <p:spPr>
          <a:xfrm>
            <a:off x="722312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Shape 36"/>
          <p:cNvSpPr txBox="1"/>
          <p:nvPr>
            <p:ph idx="1" type="body"/>
          </p:nvPr>
        </p:nvSpPr>
        <p:spPr>
          <a:xfrm>
            <a:off x="722312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Shape 3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Shape 3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Shape 39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o innholdsdeler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/>
          <p:nvPr>
            <p:ph type="title"/>
          </p:nvPr>
        </p:nvSpPr>
        <p:spPr>
          <a:xfrm>
            <a:off x="685800" y="333375"/>
            <a:ext cx="77724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333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1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14300" lvl="3" marL="1600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14300" lvl="4" marL="2057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14300" lvl="5" marL="2514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14300" lvl="6" marL="2971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14300" lvl="7" marL="3429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14300" lvl="8" marL="3886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2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333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1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14300" lvl="3" marL="1600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14300" lvl="4" marL="2057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14300" lvl="5" marL="2514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14300" lvl="6" marL="2971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14300" lvl="7" marL="3429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14300" lvl="8" marL="3886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Shape 4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Shape 4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Shape 4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Sammenligning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1" type="body"/>
          </p:nvPr>
        </p:nvSpPr>
        <p:spPr>
          <a:xfrm>
            <a:off x="457200" y="1535112"/>
            <a:ext cx="4040100" cy="6398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Shape 50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58750" lvl="1" marL="74295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14300" lvl="2" marL="1143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27000" lvl="3" marL="1600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27000" lvl="4" marL="2057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27000" lvl="5" marL="2514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27000" lvl="6" marL="2971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27000" lvl="7" marL="3429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27000" lvl="8" marL="3886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3" type="body"/>
          </p:nvPr>
        </p:nvSpPr>
        <p:spPr>
          <a:xfrm>
            <a:off x="4645025" y="1535112"/>
            <a:ext cx="4041900" cy="6398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58750" lvl="1" marL="74295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14300" lvl="2" marL="1143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27000" lvl="3" marL="1600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27000" lvl="4" marL="2057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27000" lvl="5" marL="2514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27000" lvl="6" marL="2971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27000" lvl="7" marL="3429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27000" lvl="8" marL="3886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Shape 5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Shape 5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Bare tittel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>
            <p:ph type="title"/>
          </p:nvPr>
        </p:nvSpPr>
        <p:spPr>
          <a:xfrm>
            <a:off x="685800" y="333375"/>
            <a:ext cx="77724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Shape 5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Shape 5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Shape 6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Innhold med teks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type="title"/>
          </p:nvPr>
        </p:nvSpPr>
        <p:spPr>
          <a:xfrm>
            <a:off x="457200" y="273050"/>
            <a:ext cx="3008400" cy="116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1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79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lvl="2" marL="11430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lvl="3" marL="1600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lvl="4" marL="2057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lvl="5" marL="2514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lvl="6" marL="2971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lvl="7" marL="3429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lvl="8" marL="3886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Shape 64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Shape 6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Shape 6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Shape 6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Bilde med teks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1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Shape 7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Shape 71"/>
          <p:cNvSpPr txBox="1"/>
          <p:nvPr>
            <p:ph idx="1" type="body"/>
          </p:nvPr>
        </p:nvSpPr>
        <p:spPr>
          <a:xfrm>
            <a:off x="1792288" y="5367337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Shape 7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Shape 7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Shape 7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Loddrett teks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/>
          <p:nvPr>
            <p:ph type="title"/>
          </p:nvPr>
        </p:nvSpPr>
        <p:spPr>
          <a:xfrm>
            <a:off x="685800" y="333375"/>
            <a:ext cx="77724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1" type="body"/>
          </p:nvPr>
        </p:nvSpPr>
        <p:spPr>
          <a:xfrm rot="5400000">
            <a:off x="2194650" y="-167412"/>
            <a:ext cx="47547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333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1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lvl="3" marL="1600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lvl="4" marL="2057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lvl="5" marL="2514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lvl="6" marL="2971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lvl="7" marL="3429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lvl="8" marL="3886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Shape 7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Shape 7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Shape 8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Loddrett tittel og teks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/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Shape 83"/>
          <p:cNvSpPr txBox="1"/>
          <p:nvPr>
            <p:ph idx="1" type="body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333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1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lvl="3" marL="1600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lvl="4" marL="2057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lvl="5" marL="2514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lvl="6" marL="2971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lvl="7" marL="3429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lvl="8" marL="3886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Shape 8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Shape 8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Shape 8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00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title"/>
          </p:nvPr>
        </p:nvSpPr>
        <p:spPr>
          <a:xfrm>
            <a:off x="685800" y="333375"/>
            <a:ext cx="77724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Shape 11"/>
          <p:cNvSpPr txBox="1"/>
          <p:nvPr>
            <p:ph idx="1" type="body"/>
          </p:nvPr>
        </p:nvSpPr>
        <p:spPr>
          <a:xfrm>
            <a:off x="685800" y="1341437"/>
            <a:ext cx="7772400" cy="4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333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1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lvl="3" marL="1600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lvl="4" marL="2057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lvl="5" marL="2514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lvl="6" marL="2971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lvl="7" marL="3429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lvl="8" marL="3886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Shape 1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b="0" i="0" lang="no-NO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sp>
        <p:nvSpPr>
          <p:cNvPr id="15" name="Shape 15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79B5E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Shape 1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400800" y="6477000"/>
            <a:ext cx="2535300" cy="271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" name="Shape 17"/>
          <p:cNvCxnSpPr/>
          <p:nvPr/>
        </p:nvCxnSpPr>
        <p:spPr>
          <a:xfrm>
            <a:off x="762000" y="1143000"/>
            <a:ext cx="8458200" cy="1500"/>
          </a:xfrm>
          <a:prstGeom prst="straightConnector1">
            <a:avLst/>
          </a:prstGeom>
          <a:noFill/>
          <a:ln cap="flat" cmpd="sng" w="9525">
            <a:solidFill>
              <a:srgbClr val="79B5E8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0.png"/><Relationship Id="rId4" Type="http://schemas.openxmlformats.org/officeDocument/2006/relationships/image" Target="../media/image01.png"/><Relationship Id="rId5" Type="http://schemas.openxmlformats.org/officeDocument/2006/relationships/image" Target="../media/image0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0.png"/><Relationship Id="rId4" Type="http://schemas.openxmlformats.org/officeDocument/2006/relationships/image" Target="../media/image01.png"/><Relationship Id="rId5" Type="http://schemas.openxmlformats.org/officeDocument/2006/relationships/image" Target="../media/image0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00.png"/><Relationship Id="rId4" Type="http://schemas.openxmlformats.org/officeDocument/2006/relationships/image" Target="../media/image01.png"/><Relationship Id="rId5" Type="http://schemas.openxmlformats.org/officeDocument/2006/relationships/image" Target="../media/image0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0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00.png"/><Relationship Id="rId4" Type="http://schemas.openxmlformats.org/officeDocument/2006/relationships/image" Target="../media/image01.png"/><Relationship Id="rId5" Type="http://schemas.openxmlformats.org/officeDocument/2006/relationships/image" Target="../media/image0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0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00.png"/><Relationship Id="rId4" Type="http://schemas.openxmlformats.org/officeDocument/2006/relationships/image" Target="../media/image01.png"/><Relationship Id="rId5" Type="http://schemas.openxmlformats.org/officeDocument/2006/relationships/image" Target="../media/image0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00.png"/><Relationship Id="rId4" Type="http://schemas.openxmlformats.org/officeDocument/2006/relationships/image" Target="../media/image01.png"/><Relationship Id="rId5" Type="http://schemas.openxmlformats.org/officeDocument/2006/relationships/image" Target="../media/image0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00.png"/><Relationship Id="rId4" Type="http://schemas.openxmlformats.org/officeDocument/2006/relationships/image" Target="../media/image01.png"/><Relationship Id="rId5" Type="http://schemas.openxmlformats.org/officeDocument/2006/relationships/image" Target="../media/image0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67A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377700" y="3993686"/>
            <a:ext cx="8388600" cy="23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o-NO" sz="6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STRATEGISK HRM</a:t>
            </a: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i="1" lang="no-NO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2. utgave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SzPct val="55000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Kapittel 1. </a:t>
            </a:r>
          </a:p>
          <a:p>
            <a:pPr lvl="0" rtl="0">
              <a:spcBef>
                <a:spcPts val="0"/>
              </a:spcBef>
              <a:buSzPct val="55000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Hva er strategisk human resource management?</a:t>
            </a:r>
          </a:p>
        </p:txBody>
      </p:sp>
      <p:sp>
        <p:nvSpPr>
          <p:cNvPr id="93" name="Shape 93"/>
          <p:cNvSpPr/>
          <p:nvPr/>
        </p:nvSpPr>
        <p:spPr>
          <a:xfrm>
            <a:off x="0" y="6324600"/>
            <a:ext cx="9144000" cy="533399"/>
          </a:xfrm>
          <a:prstGeom prst="rect">
            <a:avLst/>
          </a:prstGeom>
          <a:solidFill>
            <a:srgbClr val="79B5E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Shape 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0" y="6477000"/>
            <a:ext cx="2535238" cy="271462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 txBox="1"/>
          <p:nvPr/>
        </p:nvSpPr>
        <p:spPr>
          <a:xfrm>
            <a:off x="377700" y="2642725"/>
            <a:ext cx="2535300" cy="12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Aslaug Mikkelsen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og Thomas Laudal (red.)</a:t>
            </a:r>
          </a:p>
        </p:txBody>
      </p:sp>
      <p:pic>
        <p:nvPicPr>
          <p:cNvPr id="96" name="Shape 96"/>
          <p:cNvPicPr preferRelativeResize="0"/>
          <p:nvPr/>
        </p:nvPicPr>
        <p:blipFill rotWithShape="1">
          <a:blip r:embed="rId4">
            <a:alphaModFix/>
          </a:blip>
          <a:srcRect b="57341" l="0" r="0" t="0"/>
          <a:stretch/>
        </p:blipFill>
        <p:spPr>
          <a:xfrm>
            <a:off x="0" y="4863725"/>
            <a:ext cx="7798702" cy="15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RM1_black_ex_trans.png" id="97" name="Shape 9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8950" y="701195"/>
            <a:ext cx="3428749" cy="307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Shape 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400" y="1663069"/>
            <a:ext cx="7315201" cy="3531862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Shape 104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1.1</a:t>
            </a:r>
            <a:r>
              <a:rPr lang="no-NO" sz="1800">
                <a:solidFill>
                  <a:schemeClr val="dk1"/>
                </a:solidFill>
              </a:rPr>
              <a:t> HRM-praksiser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399" y="2558262"/>
            <a:ext cx="7315198" cy="1741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1.2</a:t>
            </a:r>
            <a:r>
              <a:rPr lang="no-NO" sz="1800">
                <a:solidFill>
                  <a:schemeClr val="dk1"/>
                </a:solidFill>
              </a:rPr>
              <a:t> HRMs virkemåte på individuelle prestasjoner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1.</a:t>
            </a:r>
            <a:r>
              <a:rPr b="1" lang="no-NO" sz="1800">
                <a:solidFill>
                  <a:srgbClr val="0067AB"/>
                </a:solidFill>
              </a:rPr>
              <a:t>3</a:t>
            </a:r>
            <a:r>
              <a:rPr lang="no-NO" sz="1800">
                <a:solidFill>
                  <a:srgbClr val="000000"/>
                </a:solidFill>
              </a:rPr>
              <a:t> </a:t>
            </a:r>
            <a:r>
              <a:rPr lang="no-NO" sz="1800"/>
              <a:t>Strategisk HRM som et ledd i prosessen hvor virksomhetsstrategien omgjøres til finansielle resultater</a:t>
            </a:r>
          </a:p>
        </p:txBody>
      </p:sp>
      <p:pic>
        <p:nvPicPr>
          <p:cNvPr id="116" name="Shape 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400" y="2521850"/>
            <a:ext cx="7315200" cy="1814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/>
          <p:nvPr/>
        </p:nvSpPr>
        <p:spPr>
          <a:xfrm>
            <a:off x="914400" y="380025"/>
            <a:ext cx="7315200" cy="11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1.</a:t>
            </a:r>
            <a:r>
              <a:rPr b="1" lang="no-NO" sz="1800">
                <a:solidFill>
                  <a:srgbClr val="0067AB"/>
                </a:solidFill>
              </a:rPr>
              <a:t>4</a:t>
            </a:r>
            <a:r>
              <a:rPr lang="no-NO" sz="1800">
                <a:solidFill>
                  <a:srgbClr val="000000"/>
                </a:solidFill>
              </a:rPr>
              <a:t> </a:t>
            </a:r>
            <a:r>
              <a:rPr lang="no-NO" sz="1800"/>
              <a:t>Organisasjonskart for tradisjonell linjeorganisasjon med HR-direktør i stab med tre avdelinger</a:t>
            </a:r>
          </a:p>
        </p:txBody>
      </p:sp>
      <p:pic>
        <p:nvPicPr>
          <p:cNvPr id="122" name="Shape 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8798" y="1490912"/>
            <a:ext cx="4726400" cy="4513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/>
          <p:nvPr/>
        </p:nvSpPr>
        <p:spPr>
          <a:xfrm>
            <a:off x="914400" y="380025"/>
            <a:ext cx="7315200" cy="11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1.</a:t>
            </a:r>
            <a:r>
              <a:rPr b="1" lang="no-NO" sz="1800">
                <a:solidFill>
                  <a:srgbClr val="0067AB"/>
                </a:solidFill>
              </a:rPr>
              <a:t>5</a:t>
            </a:r>
            <a:r>
              <a:rPr lang="no-NO" sz="1800">
                <a:solidFill>
                  <a:srgbClr val="000000"/>
                </a:solidFill>
              </a:rPr>
              <a:t> </a:t>
            </a:r>
            <a:r>
              <a:rPr lang="no-NO" sz="1800"/>
              <a:t>Balanse mellom minst fire dimensjoner i strategisk HRM</a:t>
            </a:r>
          </a:p>
        </p:txBody>
      </p:sp>
      <p:pic>
        <p:nvPicPr>
          <p:cNvPr id="128" name="Shape 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6874" y="1490924"/>
            <a:ext cx="5190249" cy="442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67A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377700" y="3993686"/>
            <a:ext cx="8388600" cy="23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o-NO" sz="6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STRATEGISK HRM</a:t>
            </a: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i="1" lang="no-NO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2. utgave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Kapittel 2. 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Ulike tilnærminger til organisasjoner og konsekvensene for HRM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i="1" sz="2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2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79B5E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Shape 1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0" y="6477000"/>
            <a:ext cx="2535300" cy="2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Shape 137"/>
          <p:cNvSpPr txBox="1"/>
          <p:nvPr/>
        </p:nvSpPr>
        <p:spPr>
          <a:xfrm>
            <a:off x="377700" y="2642725"/>
            <a:ext cx="2535300" cy="12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Aslaug Mikkelsen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og Thomas Laudal (red.)</a:t>
            </a:r>
          </a:p>
        </p:txBody>
      </p:sp>
      <p:pic>
        <p:nvPicPr>
          <p:cNvPr id="138" name="Shape 138"/>
          <p:cNvPicPr preferRelativeResize="0"/>
          <p:nvPr/>
        </p:nvPicPr>
        <p:blipFill rotWithShape="1">
          <a:blip r:embed="rId4">
            <a:alphaModFix/>
          </a:blip>
          <a:srcRect b="57341" l="0" r="0" t="0"/>
          <a:stretch/>
        </p:blipFill>
        <p:spPr>
          <a:xfrm>
            <a:off x="0" y="4863725"/>
            <a:ext cx="7798702" cy="15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RM1_black_ex_trans.png" id="139" name="Shape 1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8950" y="701195"/>
            <a:ext cx="3428749" cy="307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/>
          <p:nvPr/>
        </p:nvSpPr>
        <p:spPr>
          <a:xfrm>
            <a:off x="914400" y="380025"/>
            <a:ext cx="7315200" cy="11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6985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2.1</a:t>
            </a:r>
            <a:r>
              <a:rPr lang="no-NO" sz="1800">
                <a:solidFill>
                  <a:srgbClr val="000000"/>
                </a:solidFill>
              </a:rPr>
              <a:t> </a:t>
            </a:r>
            <a:r>
              <a:rPr lang="no-NO" sz="1800"/>
              <a:t>Kompetansemodellen fra «HR Competence Study»</a:t>
            </a:r>
          </a:p>
        </p:txBody>
      </p:sp>
      <p:pic>
        <p:nvPicPr>
          <p:cNvPr id="145" name="Shape 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6215" y="1490925"/>
            <a:ext cx="5951569" cy="4528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67A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Shape 151"/>
          <p:cNvSpPr/>
          <p:nvPr/>
        </p:nvSpPr>
        <p:spPr>
          <a:xfrm>
            <a:off x="377700" y="3993686"/>
            <a:ext cx="8388600" cy="23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o-NO" sz="6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STRATEGISK HRM</a:t>
            </a: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i="1" lang="no-NO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2. utgave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Kapittel 3. 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Finnes en beste praksis innenfor HRM?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i="1" sz="2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2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2" name="Shape 152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79B5E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" name="Shape 1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0" y="6477000"/>
            <a:ext cx="2535300" cy="2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Shape 154"/>
          <p:cNvSpPr txBox="1"/>
          <p:nvPr/>
        </p:nvSpPr>
        <p:spPr>
          <a:xfrm>
            <a:off x="377700" y="2642725"/>
            <a:ext cx="2535300" cy="12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Aslaug Mikkelsen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og Thomas Laudal (red.)</a:t>
            </a:r>
          </a:p>
        </p:txBody>
      </p:sp>
      <p:pic>
        <p:nvPicPr>
          <p:cNvPr id="155" name="Shape 155"/>
          <p:cNvPicPr preferRelativeResize="0"/>
          <p:nvPr/>
        </p:nvPicPr>
        <p:blipFill rotWithShape="1">
          <a:blip r:embed="rId4">
            <a:alphaModFix/>
          </a:blip>
          <a:srcRect b="57341" l="0" r="0" t="0"/>
          <a:stretch/>
        </p:blipFill>
        <p:spPr>
          <a:xfrm>
            <a:off x="0" y="4863725"/>
            <a:ext cx="7798702" cy="15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RM1_black_ex_trans.png" id="156" name="Shape 1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8950" y="701195"/>
            <a:ext cx="3428749" cy="307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/>
          <p:nvPr/>
        </p:nvSpPr>
        <p:spPr>
          <a:xfrm>
            <a:off x="914400" y="380025"/>
            <a:ext cx="7315200" cy="11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6985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3.1 </a:t>
            </a:r>
            <a:r>
              <a:rPr lang="no-NO" sz="1800"/>
              <a:t>Forholdet mellom HRM-praksiser, virkningsmekanismer og virksomhetsresultater</a:t>
            </a:r>
          </a:p>
        </p:txBody>
      </p:sp>
      <p:pic>
        <p:nvPicPr>
          <p:cNvPr id="162" name="Shape 1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400" y="2939000"/>
            <a:ext cx="7315199" cy="9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67A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Shape 168"/>
          <p:cNvSpPr/>
          <p:nvPr/>
        </p:nvSpPr>
        <p:spPr>
          <a:xfrm>
            <a:off x="377700" y="3993686"/>
            <a:ext cx="8388600" cy="23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o-NO" sz="6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STRATEGISK HRM</a:t>
            </a: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i="1" lang="no-NO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2. utgave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Kapittel 4. </a:t>
            </a:r>
          </a:p>
          <a:p>
            <a:pPr lvl="0" rtl="0">
              <a:spcBef>
                <a:spcPts val="0"/>
              </a:spcBef>
              <a:buSzPct val="55000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Beste tilpasning innenfor HRM og strategi</a:t>
            </a:r>
          </a:p>
        </p:txBody>
      </p:sp>
      <p:sp>
        <p:nvSpPr>
          <p:cNvPr id="169" name="Shape 169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79B5E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Shape 1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0" y="6477000"/>
            <a:ext cx="2535300" cy="2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Shape 171"/>
          <p:cNvSpPr txBox="1"/>
          <p:nvPr/>
        </p:nvSpPr>
        <p:spPr>
          <a:xfrm>
            <a:off x="377700" y="2642725"/>
            <a:ext cx="2535300" cy="12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Aslaug Mikkelsen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og Thomas Laudal (red.)</a:t>
            </a:r>
          </a:p>
        </p:txBody>
      </p:sp>
      <p:pic>
        <p:nvPicPr>
          <p:cNvPr id="172" name="Shape 172"/>
          <p:cNvPicPr preferRelativeResize="0"/>
          <p:nvPr/>
        </p:nvPicPr>
        <p:blipFill rotWithShape="1">
          <a:blip r:embed="rId4">
            <a:alphaModFix/>
          </a:blip>
          <a:srcRect b="57341" l="0" r="0" t="0"/>
          <a:stretch/>
        </p:blipFill>
        <p:spPr>
          <a:xfrm>
            <a:off x="0" y="4863725"/>
            <a:ext cx="7798702" cy="15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RM1_black_ex_trans.png" id="173" name="Shape 1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8950" y="701195"/>
            <a:ext cx="3428749" cy="307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/>
          <p:nvPr/>
        </p:nvSpPr>
        <p:spPr>
          <a:xfrm>
            <a:off x="914400" y="380025"/>
            <a:ext cx="7315200" cy="11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6985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4.1</a:t>
            </a:r>
            <a:r>
              <a:rPr lang="no-NO" sz="1800">
                <a:solidFill>
                  <a:srgbClr val="000000"/>
                </a:solidFill>
              </a:rPr>
              <a:t> </a:t>
            </a:r>
            <a:r>
              <a:rPr lang="no-NO" sz="1800"/>
              <a:t>Strategi, omgivelser, HRM og resultater</a:t>
            </a:r>
          </a:p>
        </p:txBody>
      </p:sp>
      <p:pic>
        <p:nvPicPr>
          <p:cNvPr id="179" name="Shape 1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399" y="1868639"/>
            <a:ext cx="7315199" cy="3120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/>
          <p:nvPr/>
        </p:nvSpPr>
        <p:spPr>
          <a:xfrm>
            <a:off x="914400" y="380025"/>
            <a:ext cx="7315200" cy="11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6985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4.2</a:t>
            </a:r>
            <a:r>
              <a:rPr lang="no-NO" sz="1800">
                <a:solidFill>
                  <a:srgbClr val="000000"/>
                </a:solidFill>
              </a:rPr>
              <a:t> </a:t>
            </a:r>
            <a:r>
              <a:rPr lang="no-NO" sz="1800"/>
              <a:t>Forholdet mellom omgivelser, strategi og HRM i et «utenfra-og-inn»-perspektiv</a:t>
            </a:r>
          </a:p>
        </p:txBody>
      </p:sp>
      <p:pic>
        <p:nvPicPr>
          <p:cNvPr id="185" name="Shape 1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385" y="2910297"/>
            <a:ext cx="7315225" cy="10374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/>
          <p:nvPr/>
        </p:nvSpPr>
        <p:spPr>
          <a:xfrm>
            <a:off x="914400" y="380025"/>
            <a:ext cx="7315200" cy="11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6985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4.3</a:t>
            </a:r>
            <a:r>
              <a:rPr lang="no-NO" sz="1800">
                <a:solidFill>
                  <a:srgbClr val="000000"/>
                </a:solidFill>
              </a:rPr>
              <a:t> </a:t>
            </a:r>
            <a:r>
              <a:rPr lang="no-NO" sz="1800"/>
              <a:t>Forholdet mellom omgivelser, strategi og HRM i et «innenfra-og-ut»-perspektiv</a:t>
            </a:r>
          </a:p>
        </p:txBody>
      </p:sp>
      <p:pic>
        <p:nvPicPr>
          <p:cNvPr id="191" name="Shape 1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399" y="3122259"/>
            <a:ext cx="7315199" cy="6134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67A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Shape 197"/>
          <p:cNvSpPr/>
          <p:nvPr/>
        </p:nvSpPr>
        <p:spPr>
          <a:xfrm>
            <a:off x="377700" y="3993686"/>
            <a:ext cx="8388600" cy="23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o-NO" sz="6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STRATEGISK HRM</a:t>
            </a: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i="1" lang="no-NO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2. utgave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Kapittel 7. </a:t>
            </a:r>
          </a:p>
          <a:p>
            <a:pPr lvl="0" rtl="0">
              <a:spcBef>
                <a:spcPts val="0"/>
              </a:spcBef>
              <a:buSzPct val="55000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Deltakelse og medvirkning i HRM</a:t>
            </a:r>
          </a:p>
        </p:txBody>
      </p:sp>
      <p:sp>
        <p:nvSpPr>
          <p:cNvPr id="198" name="Shape 198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79B5E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9" name="Shape 1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0" y="6477000"/>
            <a:ext cx="2535300" cy="2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Shape 200"/>
          <p:cNvSpPr txBox="1"/>
          <p:nvPr/>
        </p:nvSpPr>
        <p:spPr>
          <a:xfrm>
            <a:off x="377700" y="2642725"/>
            <a:ext cx="2535300" cy="12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Aslaug Mikkelsen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og Thomas Laudal (red.)</a:t>
            </a:r>
          </a:p>
        </p:txBody>
      </p:sp>
      <p:pic>
        <p:nvPicPr>
          <p:cNvPr id="201" name="Shape 201"/>
          <p:cNvPicPr preferRelativeResize="0"/>
          <p:nvPr/>
        </p:nvPicPr>
        <p:blipFill rotWithShape="1">
          <a:blip r:embed="rId4">
            <a:alphaModFix/>
          </a:blip>
          <a:srcRect b="57341" l="0" r="0" t="0"/>
          <a:stretch/>
        </p:blipFill>
        <p:spPr>
          <a:xfrm>
            <a:off x="0" y="4863725"/>
            <a:ext cx="7798702" cy="15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RM1_black_ex_trans.png" id="202" name="Shape 2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8950" y="701195"/>
            <a:ext cx="3428749" cy="307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/>
          <p:nvPr/>
        </p:nvSpPr>
        <p:spPr>
          <a:xfrm>
            <a:off x="914400" y="380025"/>
            <a:ext cx="7315200" cy="11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6985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7.1</a:t>
            </a:r>
            <a:r>
              <a:rPr lang="no-NO" sz="1800">
                <a:solidFill>
                  <a:srgbClr val="000000"/>
                </a:solidFill>
              </a:rPr>
              <a:t> </a:t>
            </a:r>
            <a:r>
              <a:rPr lang="no-NO" sz="1800"/>
              <a:t>Fagforeningsgrad (i prosent) i OECD-land</a:t>
            </a:r>
          </a:p>
        </p:txBody>
      </p:sp>
      <p:pic>
        <p:nvPicPr>
          <p:cNvPr id="208" name="Shape 2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9248" y="1435650"/>
            <a:ext cx="4245504" cy="398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67A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Shape 214"/>
          <p:cNvSpPr/>
          <p:nvPr/>
        </p:nvSpPr>
        <p:spPr>
          <a:xfrm>
            <a:off x="377700" y="3993686"/>
            <a:ext cx="8388600" cy="23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o-NO" sz="6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STRATEGISK HRM</a:t>
            </a: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i="1" lang="no-NO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2. utgave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Kapittel 8. </a:t>
            </a:r>
          </a:p>
          <a:p>
            <a:pPr lvl="0" rtl="0">
              <a:spcBef>
                <a:spcPts val="0"/>
              </a:spcBef>
              <a:buSzPct val="55000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Fast ansettelse eller løsere kobling til virksomheten?</a:t>
            </a:r>
          </a:p>
        </p:txBody>
      </p:sp>
      <p:sp>
        <p:nvSpPr>
          <p:cNvPr id="215" name="Shape 215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79B5E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6" name="Shape 2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0" y="6477000"/>
            <a:ext cx="2535300" cy="2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Shape 217"/>
          <p:cNvSpPr txBox="1"/>
          <p:nvPr/>
        </p:nvSpPr>
        <p:spPr>
          <a:xfrm>
            <a:off x="377700" y="2642725"/>
            <a:ext cx="2535300" cy="12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Aslaug Mikkelsen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og Thomas Laudal (red.)</a:t>
            </a:r>
          </a:p>
        </p:txBody>
      </p:sp>
      <p:pic>
        <p:nvPicPr>
          <p:cNvPr id="218" name="Shape 218"/>
          <p:cNvPicPr preferRelativeResize="0"/>
          <p:nvPr/>
        </p:nvPicPr>
        <p:blipFill rotWithShape="1">
          <a:blip r:embed="rId4">
            <a:alphaModFix/>
          </a:blip>
          <a:srcRect b="57341" l="0" r="0" t="0"/>
          <a:stretch/>
        </p:blipFill>
        <p:spPr>
          <a:xfrm>
            <a:off x="0" y="4863725"/>
            <a:ext cx="7798702" cy="15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RM1_black_ex_trans.png" id="219" name="Shape 2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8950" y="701195"/>
            <a:ext cx="3428749" cy="307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/>
          <p:nvPr/>
        </p:nvSpPr>
        <p:spPr>
          <a:xfrm>
            <a:off x="914400" y="380025"/>
            <a:ext cx="7315200" cy="11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6985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8.1</a:t>
            </a:r>
            <a:r>
              <a:rPr lang="no-NO" sz="1800">
                <a:solidFill>
                  <a:srgbClr val="000000"/>
                </a:solidFill>
              </a:rPr>
              <a:t> </a:t>
            </a:r>
            <a:r>
              <a:rPr lang="no-NO" sz="1800"/>
              <a:t>Oversikt over kapitlet</a:t>
            </a:r>
          </a:p>
        </p:txBody>
      </p:sp>
      <p:pic>
        <p:nvPicPr>
          <p:cNvPr id="225" name="Shape 2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399" y="2766659"/>
            <a:ext cx="7315198" cy="1324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67A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Shape 231"/>
          <p:cNvSpPr/>
          <p:nvPr/>
        </p:nvSpPr>
        <p:spPr>
          <a:xfrm>
            <a:off x="377700" y="3993686"/>
            <a:ext cx="8388600" cy="23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o-NO" sz="6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STRATEGISK HRM</a:t>
            </a: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i="1" lang="no-NO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2. utgave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Kapittel 9. </a:t>
            </a:r>
          </a:p>
          <a:p>
            <a:pPr lvl="0" rtl="0">
              <a:spcBef>
                <a:spcPts val="0"/>
              </a:spcBef>
              <a:buSzPct val="55000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Strategisk HRM og endring i organisasjoner</a:t>
            </a:r>
          </a:p>
        </p:txBody>
      </p:sp>
      <p:sp>
        <p:nvSpPr>
          <p:cNvPr id="232" name="Shape 232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79B5E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Shape 2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0" y="6477000"/>
            <a:ext cx="2535300" cy="2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Shape 234"/>
          <p:cNvSpPr txBox="1"/>
          <p:nvPr/>
        </p:nvSpPr>
        <p:spPr>
          <a:xfrm>
            <a:off x="377700" y="2642725"/>
            <a:ext cx="2535300" cy="12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Aslaug Mikkelsen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og Thomas Laudal (red.)</a:t>
            </a:r>
          </a:p>
        </p:txBody>
      </p:sp>
      <p:pic>
        <p:nvPicPr>
          <p:cNvPr id="235" name="Shape 235"/>
          <p:cNvPicPr preferRelativeResize="0"/>
          <p:nvPr/>
        </p:nvPicPr>
        <p:blipFill rotWithShape="1">
          <a:blip r:embed="rId4">
            <a:alphaModFix/>
          </a:blip>
          <a:srcRect b="57341" l="0" r="0" t="0"/>
          <a:stretch/>
        </p:blipFill>
        <p:spPr>
          <a:xfrm>
            <a:off x="0" y="4863725"/>
            <a:ext cx="7798702" cy="15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RM1_black_ex_trans.png" id="236" name="Shape 2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8950" y="701195"/>
            <a:ext cx="3428749" cy="307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/>
          <p:nvPr/>
        </p:nvSpPr>
        <p:spPr>
          <a:xfrm>
            <a:off x="914400" y="380025"/>
            <a:ext cx="7315200" cy="11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6985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9.1</a:t>
            </a:r>
            <a:r>
              <a:rPr lang="no-NO" sz="1800">
                <a:solidFill>
                  <a:srgbClr val="000000"/>
                </a:solidFill>
              </a:rPr>
              <a:t> </a:t>
            </a:r>
            <a:r>
              <a:rPr lang="no-NO" sz="1800"/>
              <a:t>Engage for Change – Statoil’s change concept</a:t>
            </a:r>
          </a:p>
        </p:txBody>
      </p:sp>
      <p:pic>
        <p:nvPicPr>
          <p:cNvPr id="242" name="Shape 2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3933" y="1585650"/>
            <a:ext cx="5576133" cy="368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/>
          <p:nvPr/>
        </p:nvSpPr>
        <p:spPr>
          <a:xfrm>
            <a:off x="914400" y="380025"/>
            <a:ext cx="7315200" cy="11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6985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9.2</a:t>
            </a:r>
            <a:r>
              <a:rPr lang="no-NO" sz="1800">
                <a:solidFill>
                  <a:srgbClr val="000000"/>
                </a:solidFill>
              </a:rPr>
              <a:t> Engage for Change: Identifisere interessenter</a:t>
            </a:r>
          </a:p>
        </p:txBody>
      </p:sp>
      <p:pic>
        <p:nvPicPr>
          <p:cNvPr id="248" name="Shape 2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0008" y="1585650"/>
            <a:ext cx="3943985" cy="3686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/>
          <p:nvPr/>
        </p:nvSpPr>
        <p:spPr>
          <a:xfrm>
            <a:off x="914400" y="380025"/>
            <a:ext cx="7315200" cy="11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6985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9.3</a:t>
            </a:r>
            <a:r>
              <a:rPr lang="no-NO" sz="1800">
                <a:solidFill>
                  <a:srgbClr val="000000"/>
                </a:solidFill>
              </a:rPr>
              <a:t> </a:t>
            </a:r>
            <a:r>
              <a:rPr lang="no-NO" sz="1800"/>
              <a:t>Engage for Change: 90 sekunders endringscase. Sammendrag</a:t>
            </a:r>
          </a:p>
        </p:txBody>
      </p:sp>
      <p:pic>
        <p:nvPicPr>
          <p:cNvPr id="254" name="Shape 2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5406" y="1585661"/>
            <a:ext cx="6653187" cy="3686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 txBox="1"/>
          <p:nvPr/>
        </p:nvSpPr>
        <p:spPr>
          <a:xfrm>
            <a:off x="914400" y="380025"/>
            <a:ext cx="7315200" cy="11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6985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9.4</a:t>
            </a:r>
            <a:r>
              <a:rPr lang="no-NO" sz="1800">
                <a:solidFill>
                  <a:srgbClr val="000000"/>
                </a:solidFill>
              </a:rPr>
              <a:t> </a:t>
            </a:r>
            <a:r>
              <a:rPr lang="no-NO" sz="1800"/>
              <a:t>Figur fra Engage for Change: SWOT-analyse</a:t>
            </a:r>
          </a:p>
        </p:txBody>
      </p:sp>
      <p:pic>
        <p:nvPicPr>
          <p:cNvPr id="260" name="Shape 2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6450" y="1585649"/>
            <a:ext cx="5611098" cy="3686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 txBox="1"/>
          <p:nvPr/>
        </p:nvSpPr>
        <p:spPr>
          <a:xfrm>
            <a:off x="914400" y="380025"/>
            <a:ext cx="7315200" cy="11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6985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9.5</a:t>
            </a:r>
            <a:r>
              <a:rPr lang="no-NO" sz="1800">
                <a:solidFill>
                  <a:srgbClr val="000000"/>
                </a:solidFill>
              </a:rPr>
              <a:t> </a:t>
            </a:r>
            <a:r>
              <a:rPr lang="no-NO" sz="1800"/>
              <a:t>Engage for Change: Eksempler på hvordan man overvåker og evaluerer</a:t>
            </a:r>
          </a:p>
        </p:txBody>
      </p:sp>
      <p:pic>
        <p:nvPicPr>
          <p:cNvPr id="266" name="Shape 2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4341" y="1585649"/>
            <a:ext cx="6215317" cy="3686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appelenDamm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