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  <p:sldId id="308" r:id="rId57"/>
    <p:sldId id="309" r:id="rId58"/>
    <p:sldId id="310" r:id="rId59"/>
    <p:sldId id="311" r:id="rId60"/>
    <p:sldId id="312" r:id="rId61"/>
    <p:sldId id="313" r:id="rId62"/>
    <p:sldId id="314" r:id="rId63"/>
    <p:sldId id="315" r:id="rId64"/>
    <p:sldId id="316" r:id="rId65"/>
    <p:sldId id="317" r:id="rId66"/>
    <p:sldId id="318" r:id="rId67"/>
    <p:sldId id="319" r:id="rId68"/>
    <p:sldId id="320" r:id="rId69"/>
    <p:sldId id="321" r:id="rId70"/>
    <p:sldId id="322" r:id="rId71"/>
    <p:sldId id="323" r:id="rId72"/>
    <p:sldId id="324" r:id="rId73"/>
    <p:sldId id="325" r:id="rId74"/>
    <p:sldId id="326" r:id="rId75"/>
    <p:sldId id="327" r:id="rId76"/>
    <p:sldId id="328" r:id="rId77"/>
    <p:sldId id="329" r:id="rId78"/>
    <p:sldId id="330" r:id="rId79"/>
    <p:sldId id="331" r:id="rId8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6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80" Type="http://schemas.openxmlformats.org/officeDocument/2006/relationships/slide" Target="slides/slide76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9" Type="http://schemas.openxmlformats.org/officeDocument/2006/relationships/slide" Target="slides/slide4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73" Type="http://schemas.openxmlformats.org/officeDocument/2006/relationships/slide" Target="slides/slide69.xml"/><Relationship Id="rId72" Type="http://schemas.openxmlformats.org/officeDocument/2006/relationships/slide" Target="slides/slide68.xml"/><Relationship Id="rId31" Type="http://schemas.openxmlformats.org/officeDocument/2006/relationships/slide" Target="slides/slide27.xml"/><Relationship Id="rId75" Type="http://schemas.openxmlformats.org/officeDocument/2006/relationships/slide" Target="slides/slide71.xml"/><Relationship Id="rId30" Type="http://schemas.openxmlformats.org/officeDocument/2006/relationships/slide" Target="slides/slide26.xml"/><Relationship Id="rId74" Type="http://schemas.openxmlformats.org/officeDocument/2006/relationships/slide" Target="slides/slide70.xml"/><Relationship Id="rId33" Type="http://schemas.openxmlformats.org/officeDocument/2006/relationships/slide" Target="slides/slide29.xml"/><Relationship Id="rId77" Type="http://schemas.openxmlformats.org/officeDocument/2006/relationships/slide" Target="slides/slide73.xml"/><Relationship Id="rId32" Type="http://schemas.openxmlformats.org/officeDocument/2006/relationships/slide" Target="slides/slide28.xml"/><Relationship Id="rId76" Type="http://schemas.openxmlformats.org/officeDocument/2006/relationships/slide" Target="slides/slide72.xml"/><Relationship Id="rId35" Type="http://schemas.openxmlformats.org/officeDocument/2006/relationships/slide" Target="slides/slide31.xml"/><Relationship Id="rId79" Type="http://schemas.openxmlformats.org/officeDocument/2006/relationships/slide" Target="slides/slide75.xml"/><Relationship Id="rId34" Type="http://schemas.openxmlformats.org/officeDocument/2006/relationships/slide" Target="slides/slide30.xml"/><Relationship Id="rId78" Type="http://schemas.openxmlformats.org/officeDocument/2006/relationships/slide" Target="slides/slide74.xml"/><Relationship Id="rId71" Type="http://schemas.openxmlformats.org/officeDocument/2006/relationships/slide" Target="slides/slide67.xml"/><Relationship Id="rId70" Type="http://schemas.openxmlformats.org/officeDocument/2006/relationships/slide" Target="slides/slide66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62" Type="http://schemas.openxmlformats.org/officeDocument/2006/relationships/slide" Target="slides/slide58.xml"/><Relationship Id="rId61" Type="http://schemas.openxmlformats.org/officeDocument/2006/relationships/slide" Target="slides/slide57.xml"/><Relationship Id="rId20" Type="http://schemas.openxmlformats.org/officeDocument/2006/relationships/slide" Target="slides/slide16.xml"/><Relationship Id="rId64" Type="http://schemas.openxmlformats.org/officeDocument/2006/relationships/slide" Target="slides/slide60.xml"/><Relationship Id="rId63" Type="http://schemas.openxmlformats.org/officeDocument/2006/relationships/slide" Target="slides/slide59.xml"/><Relationship Id="rId22" Type="http://schemas.openxmlformats.org/officeDocument/2006/relationships/slide" Target="slides/slide18.xml"/><Relationship Id="rId66" Type="http://schemas.openxmlformats.org/officeDocument/2006/relationships/slide" Target="slides/slide62.xml"/><Relationship Id="rId21" Type="http://schemas.openxmlformats.org/officeDocument/2006/relationships/slide" Target="slides/slide17.xml"/><Relationship Id="rId65" Type="http://schemas.openxmlformats.org/officeDocument/2006/relationships/slide" Target="slides/slide61.xml"/><Relationship Id="rId24" Type="http://schemas.openxmlformats.org/officeDocument/2006/relationships/slide" Target="slides/slide20.xml"/><Relationship Id="rId68" Type="http://schemas.openxmlformats.org/officeDocument/2006/relationships/slide" Target="slides/slide64.xml"/><Relationship Id="rId23" Type="http://schemas.openxmlformats.org/officeDocument/2006/relationships/slide" Target="slides/slide19.xml"/><Relationship Id="rId67" Type="http://schemas.openxmlformats.org/officeDocument/2006/relationships/slide" Target="slides/slide63.xml"/><Relationship Id="rId60" Type="http://schemas.openxmlformats.org/officeDocument/2006/relationships/slide" Target="slides/slide56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69" Type="http://schemas.openxmlformats.org/officeDocument/2006/relationships/slide" Target="slides/slide6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9" Type="http://schemas.openxmlformats.org/officeDocument/2006/relationships/slide" Target="slides/slide25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3" Type="http://schemas.openxmlformats.org/officeDocument/2006/relationships/slide" Target="slides/slide49.xml"/><Relationship Id="rId52" Type="http://schemas.openxmlformats.org/officeDocument/2006/relationships/slide" Target="slides/slide48.xml"/><Relationship Id="rId11" Type="http://schemas.openxmlformats.org/officeDocument/2006/relationships/slide" Target="slides/slide7.xml"/><Relationship Id="rId55" Type="http://schemas.openxmlformats.org/officeDocument/2006/relationships/slide" Target="slides/slide51.xml"/><Relationship Id="rId10" Type="http://schemas.openxmlformats.org/officeDocument/2006/relationships/slide" Target="slides/slide6.xml"/><Relationship Id="rId54" Type="http://schemas.openxmlformats.org/officeDocument/2006/relationships/slide" Target="slides/slide50.xml"/><Relationship Id="rId13" Type="http://schemas.openxmlformats.org/officeDocument/2006/relationships/slide" Target="slides/slide9.xml"/><Relationship Id="rId57" Type="http://schemas.openxmlformats.org/officeDocument/2006/relationships/slide" Target="slides/slide53.xml"/><Relationship Id="rId12" Type="http://schemas.openxmlformats.org/officeDocument/2006/relationships/slide" Target="slides/slide8.xml"/><Relationship Id="rId56" Type="http://schemas.openxmlformats.org/officeDocument/2006/relationships/slide" Target="slides/slide52.xml"/><Relationship Id="rId15" Type="http://schemas.openxmlformats.org/officeDocument/2006/relationships/slide" Target="slides/slide11.xml"/><Relationship Id="rId59" Type="http://schemas.openxmlformats.org/officeDocument/2006/relationships/slide" Target="slides/slide55.xml"/><Relationship Id="rId14" Type="http://schemas.openxmlformats.org/officeDocument/2006/relationships/slide" Target="slides/slide10.xml"/><Relationship Id="rId58" Type="http://schemas.openxmlformats.org/officeDocument/2006/relationships/slide" Target="slides/slide5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100" u="none" cap="none" strike="noStrike"/>
            </a:lvl1pPr>
            <a:lvl2pPr indent="0" lvl="1" marL="457200" marR="0" rtl="0" algn="l">
              <a:spcBef>
                <a:spcPts val="0"/>
              </a:spcBef>
              <a:buNone/>
              <a:defRPr b="0" i="0" sz="1100" u="none" cap="none" strike="noStrike"/>
            </a:lvl2pPr>
            <a:lvl3pPr indent="0" lvl="2" marL="914400" marR="0" rtl="0" algn="l">
              <a:spcBef>
                <a:spcPts val="0"/>
              </a:spcBef>
              <a:buNone/>
              <a:defRPr b="0" i="0" sz="1100" u="none" cap="none" strike="noStrike"/>
            </a:lvl3pPr>
            <a:lvl4pPr indent="0" lvl="3" marL="1371600" marR="0" rtl="0" algn="l">
              <a:spcBef>
                <a:spcPts val="0"/>
              </a:spcBef>
              <a:buNone/>
              <a:defRPr b="0" i="0" sz="1100" u="none" cap="none" strike="noStrike"/>
            </a:lvl4pPr>
            <a:lvl5pPr indent="0" lvl="4" marL="1828800" marR="0" rtl="0" algn="l">
              <a:spcBef>
                <a:spcPts val="0"/>
              </a:spcBef>
              <a:buNone/>
              <a:defRPr b="0" i="0" sz="1100" u="none" cap="none" strike="noStrike"/>
            </a:lvl5pPr>
            <a:lvl6pPr indent="0" lvl="5" marL="2286000" marR="0" rtl="0" algn="l">
              <a:spcBef>
                <a:spcPts val="0"/>
              </a:spcBef>
              <a:buNone/>
              <a:defRPr b="0" i="0" sz="1100" u="none" cap="none" strike="noStrike"/>
            </a:lvl6pPr>
            <a:lvl7pPr indent="0" lvl="6" marL="2743200" marR="0" rtl="0" algn="l">
              <a:spcBef>
                <a:spcPts val="0"/>
              </a:spcBef>
              <a:buNone/>
              <a:defRPr b="0" i="0" sz="1100" u="none" cap="none" strike="noStrike"/>
            </a:lvl7pPr>
            <a:lvl8pPr indent="0" lvl="7" marL="3200400" marR="0" rtl="0" algn="l">
              <a:spcBef>
                <a:spcPts val="0"/>
              </a:spcBef>
              <a:buNone/>
              <a:defRPr b="0" i="0" sz="1100" u="none" cap="none" strike="noStrike"/>
            </a:lvl8pPr>
            <a:lvl9pPr indent="0" lvl="8" marL="3657600" marR="0" rtl="0" algn="l">
              <a:spcBef>
                <a:spcPts val="0"/>
              </a:spcBef>
              <a:buNone/>
              <a:defRPr b="0" i="0" sz="11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4" name="Shape 10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0" name="Shape 11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5" name="Shape 11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21" name="Shape 12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27" name="Shape 12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3" name="Shape 13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9" name="Shape 13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45" name="Shape 14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1" name="Shape 15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6" name="Shape 15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7" name="Shape 5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2" name="Shape 16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8" name="Shape 16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74" name="Shape 17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80" name="Shape 18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86" name="Shape 18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92" name="Shape 19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98" name="Shape 19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04" name="Shape 20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10" name="Shape 21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16" name="Shape 21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2" name="Shape 6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22" name="Shape 22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28" name="Shape 22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34" name="Shape 23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39" name="Shape 23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45" name="Shape 24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51" name="Shape 25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Shape 25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57" name="Shape 25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63" name="Shape 26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69" name="Shape 26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75" name="Shape 27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8" name="Shape 6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Shape 28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81" name="Shape 28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Shape 28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87" name="Shape 28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93" name="Shape 29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99" name="Shape 29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Shape 30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05" name="Shape 30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Shape 31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11" name="Shape 31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hape 31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16" name="Shape 31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Shape 32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22" name="Shape 32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hape 32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28" name="Shape 32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Shape 33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34" name="Shape 33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4" name="Shape 7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Shape 33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40" name="Shape 34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46" name="Shape 34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Shape 35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52" name="Shape 3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Shape 35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58" name="Shape 35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Shape 36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64" name="Shape 36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Shape 36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70" name="Shape 37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Shape 37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76" name="Shape 37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Shape 38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2" name="Shape 38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Shape 38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8" name="Shape 38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Shape 39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94" name="Shape 39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0" name="Shape 8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Shape 39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00" name="Shape 40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Shape 40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06" name="Shape 40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Shape 41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11" name="Shape 41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Shape 41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17" name="Shape 41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23" name="Shape 42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Shape 42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29" name="Shape 42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Shape 43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35" name="Shape 43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Shape 44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41" name="Shape 44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Shape 44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47" name="Shape 44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Shape 45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53" name="Shape 45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6" name="Shape 8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Shape 45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58" name="Shape 45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Shape 46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64" name="Shape 46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Shape 46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70" name="Shape 47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Shape 47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75" name="Shape 47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Shape 48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81" name="Shape 48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Shape 48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87" name="Shape 48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Shape 49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93" name="Shape 49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2" name="Shape 9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8" name="Shape 9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599" cy="20525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5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indent="0" lvl="2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indent="0" lvl="3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indent="0" lvl="4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indent="0" lvl="5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indent="0" lvl="6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indent="0" lvl="7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indent="0" lvl="8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106125"/>
            <a:ext cx="8520599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2pPr>
            <a:lvl3pPr indent="0" lvl="2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3pPr>
            <a:lvl4pPr indent="0" lvl="3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4pPr>
            <a:lvl5pPr indent="0" lvl="4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5pPr>
            <a:lvl6pPr indent="0" lvl="5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6pPr>
            <a:lvl7pPr indent="0" lvl="6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7pPr>
            <a:lvl8pPr indent="0" lvl="7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8pPr>
            <a:lvl9pPr indent="0" lvl="8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599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599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2pPr>
            <a:lvl3pPr indent="0" lvl="2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3pPr>
            <a:lvl4pPr indent="0" lvl="3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4pPr>
            <a:lvl5pPr indent="0" lvl="4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5pPr>
            <a:lvl6pPr indent="0" lvl="5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6pPr>
            <a:lvl7pPr indent="0" lvl="6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7pPr>
            <a:lvl8pPr indent="0" lvl="7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8pPr>
            <a:lvl9pPr indent="0" lvl="8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899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7999" cy="7556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2pPr>
            <a:lvl3pPr indent="0" lvl="2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3pPr>
            <a:lvl4pPr indent="0" lvl="3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4pPr>
            <a:lvl5pPr indent="0" lvl="4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5pPr>
            <a:lvl6pPr indent="0" lvl="5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6pPr>
            <a:lvl7pPr indent="0" lvl="6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7pPr>
            <a:lvl8pPr indent="0" lvl="7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8pPr>
            <a:lvl9pPr indent="0" lvl="8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7999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2pPr>
            <a:lvl3pPr indent="0" lvl="2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3pPr>
            <a:lvl4pPr indent="0" lvl="3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4pPr>
            <a:lvl5pPr indent="0" lvl="4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5pPr>
            <a:lvl6pPr indent="0" lvl="5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6pPr>
            <a:lvl7pPr indent="0" lvl="6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7pPr>
            <a:lvl8pPr indent="0" lvl="7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8pPr>
            <a:lvl9pPr indent="0" lvl="8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4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199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4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indent="0" lvl="2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indent="0" lvl="3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indent="0" lvl="4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indent="0" lvl="5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indent="0" lvl="6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indent="0" lvl="7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indent="0" lvl="8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199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075"/>
            <a:ext cx="3837000" cy="369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noFill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b="0" i="0" lang="en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0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0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0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0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6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7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0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9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1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8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00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3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0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6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4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8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27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2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1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02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29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34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41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35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39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36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54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65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4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01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37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38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42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43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45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44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48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47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49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4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03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50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.xml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51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53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52.pn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56.pn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55.pn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58.pn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59.pn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9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04.png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57.pn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62.pn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2.xml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60.png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63.png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64.png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6.xml"/><Relationship Id="rId3" Type="http://schemas.openxmlformats.org/officeDocument/2006/relationships/image" Target="../media/image6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0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0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/>
        </p:nvSpPr>
        <p:spPr>
          <a:xfrm>
            <a:off x="1244925" y="1386900"/>
            <a:ext cx="6574200" cy="253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i="0" lang="en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Steinar Holden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i="0" lang="en" sz="4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Makroøkonomi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" sz="3000"/>
              <a:t>Del 2 - Økonomisk aktivitet og økonomisk politikk</a:t>
            </a:r>
          </a:p>
        </p:txBody>
      </p:sp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5.7b</a:t>
            </a:r>
            <a:r>
              <a:rPr lang="en" sz="1300">
                <a:solidFill>
                  <a:schemeClr val="dk1"/>
                </a:solidFill>
              </a:rPr>
              <a:t> Realpris på boliger og realrente etter skatt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>
              <a:solidFill>
                <a:schemeClr val="dk1"/>
              </a:solidFill>
            </a:endParaRPr>
          </a:p>
        </p:txBody>
      </p:sp>
      <p:pic>
        <p:nvPicPr>
          <p:cNvPr id="107" name="Shape 107"/>
          <p:cNvPicPr preferRelativeResize="0"/>
          <p:nvPr/>
        </p:nvPicPr>
        <p:blipFill rotWithShape="1">
          <a:blip r:embed="rId3">
            <a:alphaModFix/>
          </a:blip>
          <a:srcRect b="0" l="48969" r="0" t="0"/>
          <a:stretch/>
        </p:blipFill>
        <p:spPr>
          <a:xfrm>
            <a:off x="2729601" y="578399"/>
            <a:ext cx="3684799" cy="4291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/>
          <p:nvPr/>
        </p:nvSpPr>
        <p:spPr>
          <a:xfrm>
            <a:off x="1244925" y="1386900"/>
            <a:ext cx="6574200" cy="199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i="0" lang="en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Kapittel </a:t>
            </a:r>
            <a:r>
              <a:rPr lang="en" sz="2400"/>
              <a:t>6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985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" sz="4800"/>
              <a:t>Konjunkturer og</a:t>
            </a:r>
          </a:p>
          <a:p>
            <a:pPr indent="-6985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" sz="4800"/>
              <a:t>økonomisk aktivitet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sz="4800"/>
          </a:p>
        </p:txBody>
      </p:sp>
    </p:spTree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6.1</a:t>
            </a:r>
            <a:r>
              <a:rPr lang="en" sz="1300">
                <a:solidFill>
                  <a:schemeClr val="dk1"/>
                </a:solidFill>
              </a:rPr>
              <a:t> Virkningene av et negativt sjokk i Keynesmodellen</a:t>
            </a:r>
          </a:p>
        </p:txBody>
      </p:sp>
      <p:pic>
        <p:nvPicPr>
          <p:cNvPr id="118" name="Shape 1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5149" y="1028049"/>
            <a:ext cx="7433700" cy="3392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6.2</a:t>
            </a:r>
            <a:r>
              <a:rPr lang="en" sz="1300">
                <a:solidFill>
                  <a:schemeClr val="dk1"/>
                </a:solidFill>
              </a:rPr>
              <a:t> Dekomponering av BNP-veksten i Norge 2006–2016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124" name="Shape 1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549469"/>
            <a:ext cx="7315200" cy="23493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6.3</a:t>
            </a:r>
            <a:r>
              <a:rPr lang="en" sz="1300">
                <a:solidFill>
                  <a:schemeClr val="dk1"/>
                </a:solidFill>
              </a:rPr>
              <a:t> Automatisk og aktiv stabilisering i modellen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130" name="Shape 1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047449"/>
            <a:ext cx="7315200" cy="3353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6.4</a:t>
            </a:r>
            <a:r>
              <a:rPr lang="en" sz="1300">
                <a:solidFill>
                  <a:schemeClr val="dk1"/>
                </a:solidFill>
              </a:rPr>
              <a:t> Land med større offentlig sektor har større automatisk stabilisering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136" name="Shape 1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400" y="1141413"/>
            <a:ext cx="7315200" cy="31654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6.5 </a:t>
            </a:r>
            <a:r>
              <a:rPr lang="en" sz="1300">
                <a:solidFill>
                  <a:schemeClr val="dk1"/>
                </a:solidFill>
              </a:rPr>
              <a:t>Likevekt i modellen</a:t>
            </a:r>
          </a:p>
        </p:txBody>
      </p:sp>
      <p:pic>
        <p:nvPicPr>
          <p:cNvPr id="142" name="Shape 1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913929"/>
            <a:ext cx="7315200" cy="3620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Unumerert</a:t>
            </a:r>
          </a:p>
        </p:txBody>
      </p:sp>
      <p:pic>
        <p:nvPicPr>
          <p:cNvPr id="148" name="Shape 1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85497" y="578399"/>
            <a:ext cx="6373003" cy="429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/>
          <p:nvPr/>
        </p:nvSpPr>
        <p:spPr>
          <a:xfrm>
            <a:off x="1244925" y="1386900"/>
            <a:ext cx="6574200" cy="199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i="0" lang="en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Kapittel </a:t>
            </a:r>
            <a:r>
              <a:rPr lang="en" sz="2400"/>
              <a:t>7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985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" sz="4800"/>
              <a:t>Arbeidsmarked</a:t>
            </a:r>
          </a:p>
          <a:p>
            <a:pPr indent="-6985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" sz="4800"/>
              <a:t>og lønnsdannelse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sz="4800"/>
          </a:p>
        </p:txBody>
      </p:sp>
    </p:spTree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7.1</a:t>
            </a:r>
            <a:r>
              <a:rPr lang="en" sz="1300">
                <a:solidFill>
                  <a:schemeClr val="dk1"/>
                </a:solidFill>
              </a:rPr>
              <a:t> Arbeidsstyrken, det vil si sysselsatte og arbeidsledige, som prosent av befolkningen i 15—64 år, 2. kvartal 2015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159" name="Shape 1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112825"/>
            <a:ext cx="7315199" cy="322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/>
        </p:nvSpPr>
        <p:spPr>
          <a:xfrm>
            <a:off x="1244925" y="1386900"/>
            <a:ext cx="6574200" cy="22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i="0" lang="en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Kapittel </a:t>
            </a:r>
            <a:r>
              <a:rPr lang="en" sz="2400"/>
              <a:t>5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985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" sz="4800"/>
              <a:t>Økonomisk</a:t>
            </a:r>
          </a:p>
          <a:p>
            <a:pPr indent="-6985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" sz="4800"/>
              <a:t>aktivitet på kort sikt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sz="4800"/>
          </a:p>
        </p:txBody>
      </p:sp>
    </p:spTree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7.2</a:t>
            </a:r>
            <a:r>
              <a:rPr lang="en" sz="1300">
                <a:solidFill>
                  <a:schemeClr val="dk1"/>
                </a:solidFill>
              </a:rPr>
              <a:t> Sysselsettingsrater etter alder og kjønn for Norge, Sverige, EU28 og USA, 2. kvartal 2015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165" name="Shape 1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282369"/>
            <a:ext cx="7315200" cy="2883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7.3</a:t>
            </a:r>
            <a:r>
              <a:rPr lang="en" sz="1300">
                <a:solidFill>
                  <a:schemeClr val="dk1"/>
                </a:solidFill>
              </a:rPr>
              <a:t> Befolkningen mellom 16 og 64 år fordelt etter hovedaktivitet i 2012 — utvalgte land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171" name="Shape 1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201189"/>
            <a:ext cx="7315200" cy="30459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7.4</a:t>
            </a:r>
            <a:r>
              <a:rPr lang="en" sz="1300">
                <a:solidFill>
                  <a:schemeClr val="dk1"/>
                </a:solidFill>
              </a:rPr>
              <a:t> Arbeidstid i utvalgte land i 2012. Gjennomsnittlig antall timer per år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177" name="Shape 1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920029"/>
            <a:ext cx="7315200" cy="36082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7.5 </a:t>
            </a:r>
            <a:r>
              <a:rPr lang="en" sz="1300">
                <a:solidFill>
                  <a:schemeClr val="dk1"/>
                </a:solidFill>
              </a:rPr>
              <a:t>Arbeidsledighet i euroområdet, Norge og USA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183" name="Shape 1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400" y="903990"/>
            <a:ext cx="7315199" cy="36403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7.6</a:t>
            </a:r>
            <a:r>
              <a:rPr lang="en" sz="1300">
                <a:solidFill>
                  <a:schemeClr val="dk1"/>
                </a:solidFill>
              </a:rPr>
              <a:t> Strømmer i arbeidsmarkedet</a:t>
            </a:r>
          </a:p>
        </p:txBody>
      </p:sp>
      <p:pic>
        <p:nvPicPr>
          <p:cNvPr id="189" name="Shape 1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545389"/>
            <a:ext cx="7315200" cy="23575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7.7</a:t>
            </a:r>
            <a:r>
              <a:rPr lang="en" sz="1300">
                <a:solidFill>
                  <a:schemeClr val="dk1"/>
                </a:solidFill>
              </a:rPr>
              <a:t> Lønnskurven</a:t>
            </a:r>
          </a:p>
        </p:txBody>
      </p:sp>
      <p:pic>
        <p:nvPicPr>
          <p:cNvPr id="195" name="Shape 1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5149" y="935949"/>
            <a:ext cx="7433700" cy="357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7.8</a:t>
            </a:r>
            <a:r>
              <a:rPr lang="en" sz="1300">
                <a:solidFill>
                  <a:schemeClr val="dk1"/>
                </a:solidFill>
              </a:rPr>
              <a:t> Lønnskurven skifter opp ved økt lønnspress</a:t>
            </a:r>
          </a:p>
        </p:txBody>
      </p:sp>
      <p:pic>
        <p:nvPicPr>
          <p:cNvPr id="201" name="Shape 2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966829"/>
            <a:ext cx="7315199" cy="3514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7.9</a:t>
            </a:r>
            <a:r>
              <a:rPr lang="en" sz="1300">
                <a:solidFill>
                  <a:schemeClr val="dk1"/>
                </a:solidFill>
              </a:rPr>
              <a:t> Priskurven</a:t>
            </a:r>
          </a:p>
        </p:txBody>
      </p:sp>
      <p:pic>
        <p:nvPicPr>
          <p:cNvPr id="207" name="Shape 2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609569"/>
            <a:ext cx="7315199" cy="22291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7.10</a:t>
            </a:r>
            <a:r>
              <a:rPr lang="en" sz="1300">
                <a:solidFill>
                  <a:schemeClr val="dk1"/>
                </a:solidFill>
              </a:rPr>
              <a:t> Likevektsledigheten</a:t>
            </a:r>
          </a:p>
        </p:txBody>
      </p:sp>
      <p:pic>
        <p:nvPicPr>
          <p:cNvPr id="213" name="Shape 2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115009"/>
            <a:ext cx="7315200" cy="3218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7.11</a:t>
            </a:r>
            <a:r>
              <a:rPr lang="en" sz="1300">
                <a:solidFill>
                  <a:schemeClr val="dk1"/>
                </a:solidFill>
              </a:rPr>
              <a:t> Økt lønnspress, det vil si at zW øker, fører til høyere likevektsledighet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219" name="Shape 2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934789"/>
            <a:ext cx="7315199" cy="3578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lang="en" sz="1300"/>
              <a:t>Figur 5.1 </a:t>
            </a:r>
            <a:r>
              <a:rPr lang="en" sz="1300"/>
              <a:t>Multiplikatoreffekten</a:t>
            </a:r>
          </a:p>
        </p:txBody>
      </p:sp>
      <p:pic>
        <p:nvPicPr>
          <p:cNvPr id="65" name="Shape 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2105509"/>
            <a:ext cx="7315199" cy="1237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7.12</a:t>
            </a:r>
            <a:r>
              <a:rPr lang="en" sz="1300">
                <a:solidFill>
                  <a:schemeClr val="dk1"/>
                </a:solidFill>
              </a:rPr>
              <a:t> Overraskende lav produktivitetsvekst gir økt likevektsledighet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225" name="Shape 2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55100" y="578399"/>
            <a:ext cx="5633800" cy="4291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7.13</a:t>
            </a:r>
            <a:r>
              <a:rPr lang="en" sz="1300">
                <a:solidFill>
                  <a:schemeClr val="dk1"/>
                </a:solidFill>
              </a:rPr>
              <a:t> Produktivitet og reallønn i fastlandsøkonomien, Norge,1970–2013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231" name="Shape 2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400" y="943569"/>
            <a:ext cx="7315201" cy="35611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 txBox="1"/>
          <p:nvPr/>
        </p:nvSpPr>
        <p:spPr>
          <a:xfrm>
            <a:off x="1244925" y="1386900"/>
            <a:ext cx="6574200" cy="199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i="0" lang="en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Kapittel </a:t>
            </a:r>
            <a:r>
              <a:rPr lang="en" sz="2400"/>
              <a:t>8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985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" sz="4800"/>
              <a:t>Lønnsvekst og arbeidsledighet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sz="4800"/>
          </a:p>
        </p:txBody>
      </p:sp>
    </p:spTree>
  </p:cSld>
  <p:clrMapOvr>
    <a:masterClrMapping/>
  </p:clrMapOvr>
  <p:transition spd="slow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8.1 </a:t>
            </a:r>
            <a:r>
              <a:rPr lang="en" sz="1300">
                <a:solidFill>
                  <a:schemeClr val="dk1"/>
                </a:solidFill>
              </a:rPr>
              <a:t>Lønnsvekst og arbeidsledighet, Norge 1970—2016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242" name="Shape 2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899049"/>
            <a:ext cx="7315200" cy="3650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8.2</a:t>
            </a:r>
            <a:r>
              <a:rPr lang="en" sz="1300">
                <a:solidFill>
                  <a:schemeClr val="dk1"/>
                </a:solidFill>
              </a:rPr>
              <a:t> Likevektsledigheten</a:t>
            </a:r>
          </a:p>
        </p:txBody>
      </p:sp>
      <p:pic>
        <p:nvPicPr>
          <p:cNvPr id="248" name="Shape 2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400" y="1260608"/>
            <a:ext cx="7315200" cy="292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8.3</a:t>
            </a:r>
            <a:r>
              <a:rPr lang="en" sz="1300">
                <a:solidFill>
                  <a:schemeClr val="dk1"/>
                </a:solidFill>
              </a:rPr>
              <a:t> Lønnsvekst og arbeidsledighet</a:t>
            </a:r>
          </a:p>
        </p:txBody>
      </p:sp>
      <p:pic>
        <p:nvPicPr>
          <p:cNvPr id="254" name="Shape 2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984189"/>
            <a:ext cx="7315200" cy="3479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8.4</a:t>
            </a:r>
            <a:r>
              <a:rPr lang="en" sz="1300">
                <a:solidFill>
                  <a:schemeClr val="dk1"/>
                </a:solidFill>
              </a:rPr>
              <a:t> Phillips-kurven med statiske inflasjonsforventninger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260" name="Shape 2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400" y="1104329"/>
            <a:ext cx="7315200" cy="32396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8.5a–b</a:t>
            </a:r>
            <a:r>
              <a:rPr lang="en" sz="1300">
                <a:solidFill>
                  <a:schemeClr val="dk1"/>
                </a:solidFill>
              </a:rPr>
              <a:t> Phillips-kurven med adaptive inflasjonsforventninger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266" name="Shape 2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183090"/>
            <a:ext cx="7315200" cy="30821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Shape 271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8.6</a:t>
            </a:r>
            <a:r>
              <a:rPr lang="en" sz="1300">
                <a:solidFill>
                  <a:schemeClr val="dk1"/>
                </a:solidFill>
              </a:rPr>
              <a:t> Loddrett langsiktig Phillips-kurve</a:t>
            </a:r>
          </a:p>
        </p:txBody>
      </p:sp>
      <p:pic>
        <p:nvPicPr>
          <p:cNvPr id="272" name="Shape 2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226509"/>
            <a:ext cx="7315199" cy="2995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77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8.7</a:t>
            </a:r>
            <a:r>
              <a:rPr lang="en" sz="1300">
                <a:solidFill>
                  <a:schemeClr val="dk1"/>
                </a:solidFill>
              </a:rPr>
              <a:t> Phillips-kurven</a:t>
            </a:r>
          </a:p>
        </p:txBody>
      </p:sp>
      <p:pic>
        <p:nvPicPr>
          <p:cNvPr id="278" name="Shape 2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065649"/>
            <a:ext cx="7315200" cy="331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lang="en" sz="1300"/>
              <a:t>Figur 5.2 </a:t>
            </a:r>
            <a:r>
              <a:rPr lang="en" sz="1300"/>
              <a:t>Likevekt i modellen</a:t>
            </a:r>
          </a:p>
        </p:txBody>
      </p:sp>
      <p:pic>
        <p:nvPicPr>
          <p:cNvPr id="71" name="Shape 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663675"/>
            <a:ext cx="7315199" cy="4120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Shape 283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8.8</a:t>
            </a:r>
            <a:r>
              <a:rPr lang="en" sz="1300">
                <a:solidFill>
                  <a:schemeClr val="dk1"/>
                </a:solidFill>
              </a:rPr>
              <a:t> Phillips-kurven skifter opp hvis forventet inflasjon øker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284" name="Shape 2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065649"/>
            <a:ext cx="7315200" cy="331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8.9a</a:t>
            </a:r>
            <a:r>
              <a:rPr lang="en" sz="1300">
                <a:solidFill>
                  <a:schemeClr val="dk1"/>
                </a:solidFill>
              </a:rPr>
              <a:t> Ikke sysselsatte, Norge</a:t>
            </a:r>
          </a:p>
        </p:txBody>
      </p:sp>
      <p:pic>
        <p:nvPicPr>
          <p:cNvPr id="290" name="Shape 2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1600" y="578400"/>
            <a:ext cx="6340798" cy="4291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8.9b</a:t>
            </a:r>
            <a:r>
              <a:rPr lang="en" sz="1300">
                <a:solidFill>
                  <a:schemeClr val="dk1"/>
                </a:solidFill>
              </a:rPr>
              <a:t> Ikke sysselsatte, USA</a:t>
            </a:r>
          </a:p>
        </p:txBody>
      </p:sp>
      <p:pic>
        <p:nvPicPr>
          <p:cNvPr id="296" name="Shape 2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86728" y="578400"/>
            <a:ext cx="6370541" cy="4291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8.9c </a:t>
            </a:r>
            <a:r>
              <a:rPr lang="en" sz="1300">
                <a:solidFill>
                  <a:schemeClr val="dk1"/>
                </a:solidFill>
              </a:rPr>
              <a:t>Ikke sysselsatte, Storbritannia</a:t>
            </a:r>
          </a:p>
        </p:txBody>
      </p:sp>
      <p:pic>
        <p:nvPicPr>
          <p:cNvPr id="302" name="Shape 3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95259" y="578399"/>
            <a:ext cx="6353480" cy="4291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Shape 307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8.9d</a:t>
            </a:r>
            <a:r>
              <a:rPr lang="en" sz="1300">
                <a:solidFill>
                  <a:schemeClr val="dk1"/>
                </a:solidFill>
              </a:rPr>
              <a:t> Ikke sysselsatte, Sverige</a:t>
            </a:r>
          </a:p>
        </p:txBody>
      </p:sp>
      <p:pic>
        <p:nvPicPr>
          <p:cNvPr id="308" name="Shape 3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400" y="656699"/>
            <a:ext cx="7315200" cy="4134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 txBox="1"/>
          <p:nvPr/>
        </p:nvSpPr>
        <p:spPr>
          <a:xfrm>
            <a:off x="1244925" y="1386900"/>
            <a:ext cx="6574200" cy="199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i="0" lang="en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Kapittel </a:t>
            </a:r>
            <a:r>
              <a:rPr lang="en" sz="2400"/>
              <a:t>9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985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" sz="4800"/>
              <a:t>Rente og pengepolitikk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sz="4800"/>
          </a:p>
        </p:txBody>
      </p:sp>
    </p:spTree>
  </p:cSld>
  <p:clrMapOvr>
    <a:masterClrMapping/>
  </p:clrMapOvr>
  <p:transition spd="slow"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9.1</a:t>
            </a:r>
            <a:r>
              <a:rPr lang="en" sz="1300">
                <a:solidFill>
                  <a:schemeClr val="dk1"/>
                </a:solidFill>
              </a:rPr>
              <a:t> Virkningen av renten på inflasjonen</a:t>
            </a:r>
          </a:p>
        </p:txBody>
      </p:sp>
      <p:pic>
        <p:nvPicPr>
          <p:cNvPr id="319" name="Shape 3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033549"/>
            <a:ext cx="7315200" cy="3381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Shape 324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9.2 </a:t>
            </a:r>
            <a:r>
              <a:rPr lang="en" sz="1300">
                <a:solidFill>
                  <a:schemeClr val="dk1"/>
                </a:solidFill>
              </a:rPr>
              <a:t>IS-kurven</a:t>
            </a:r>
          </a:p>
        </p:txBody>
      </p:sp>
      <p:pic>
        <p:nvPicPr>
          <p:cNvPr id="325" name="Shape 3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107589"/>
            <a:ext cx="7315200" cy="32331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Shape 330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9.3</a:t>
            </a:r>
            <a:r>
              <a:rPr lang="en" sz="1300">
                <a:solidFill>
                  <a:schemeClr val="dk1"/>
                </a:solidFill>
              </a:rPr>
              <a:t> Skifte i IS-kurven</a:t>
            </a:r>
          </a:p>
        </p:txBody>
      </p:sp>
      <p:pic>
        <p:nvPicPr>
          <p:cNvPr id="331" name="Shape 3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126569"/>
            <a:ext cx="7315200" cy="31951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Shape 336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9.4</a:t>
            </a:r>
            <a:r>
              <a:rPr lang="en" sz="1300">
                <a:solidFill>
                  <a:schemeClr val="dk1"/>
                </a:solidFill>
              </a:rPr>
              <a:t> Phillips-kurven</a:t>
            </a:r>
          </a:p>
        </p:txBody>
      </p:sp>
      <p:pic>
        <p:nvPicPr>
          <p:cNvPr id="337" name="Shape 3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087849"/>
            <a:ext cx="7315200" cy="3272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lang="en" sz="1300"/>
              <a:t>Figur 5.3 </a:t>
            </a:r>
            <a:r>
              <a:rPr lang="en" sz="1300"/>
              <a:t>Virkning av økte investeringer, ΔI &gt; 0</a:t>
            </a:r>
          </a:p>
        </p:txBody>
      </p:sp>
      <p:pic>
        <p:nvPicPr>
          <p:cNvPr id="77" name="Shape 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400" y="636557"/>
            <a:ext cx="7315199" cy="41751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9.5 </a:t>
            </a:r>
            <a:r>
              <a:rPr lang="en" sz="1300">
                <a:solidFill>
                  <a:schemeClr val="dk1"/>
                </a:solidFill>
              </a:rPr>
              <a:t>Positivt etterspørselssjokk skifter IS-kurven mot høyre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343" name="Shape 3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3403" y="578399"/>
            <a:ext cx="4517194" cy="4291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Shape 348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9.6</a:t>
            </a:r>
            <a:r>
              <a:rPr lang="en" sz="1300">
                <a:solidFill>
                  <a:schemeClr val="dk1"/>
                </a:solidFill>
              </a:rPr>
              <a:t> Likevekt i IS–RR–PK-modellen</a:t>
            </a:r>
          </a:p>
        </p:txBody>
      </p:sp>
      <p:pic>
        <p:nvPicPr>
          <p:cNvPr id="349" name="Shape 3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758089"/>
            <a:ext cx="7315200" cy="39321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Shape 354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9.7</a:t>
            </a:r>
            <a:r>
              <a:rPr lang="en" sz="1300">
                <a:solidFill>
                  <a:schemeClr val="dk1"/>
                </a:solidFill>
              </a:rPr>
              <a:t> Inflasjonen i likevekt</a:t>
            </a:r>
          </a:p>
        </p:txBody>
      </p:sp>
      <p:pic>
        <p:nvPicPr>
          <p:cNvPr id="355" name="Shape 3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763049"/>
            <a:ext cx="7315200" cy="3922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Shape 360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9.8</a:t>
            </a:r>
            <a:r>
              <a:rPr lang="en" sz="1300">
                <a:solidFill>
                  <a:schemeClr val="dk1"/>
                </a:solidFill>
              </a:rPr>
              <a:t> Økt optimisme gir høyere BNP og høyere rentenivå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361" name="Shape 3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016449"/>
            <a:ext cx="7315199" cy="341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Shape 366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9.9</a:t>
            </a:r>
            <a:r>
              <a:rPr lang="en" sz="1300">
                <a:solidFill>
                  <a:schemeClr val="dk1"/>
                </a:solidFill>
              </a:rPr>
              <a:t> Økt BNP gir høyere inflasjon</a:t>
            </a:r>
          </a:p>
        </p:txBody>
      </p:sp>
      <p:pic>
        <p:nvPicPr>
          <p:cNvPr id="367" name="Shape 3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080709"/>
            <a:ext cx="7315199" cy="3286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Shape 372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9.10</a:t>
            </a:r>
            <a:r>
              <a:rPr lang="en" sz="1300">
                <a:solidFill>
                  <a:schemeClr val="dk1"/>
                </a:solidFill>
              </a:rPr>
              <a:t> Strammere finanspolitikk gir lavere BNP og lavere rente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373" name="Shape 3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400" y="1019090"/>
            <a:ext cx="7315198" cy="34101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9.11</a:t>
            </a:r>
            <a:r>
              <a:rPr lang="en" sz="1300">
                <a:solidFill>
                  <a:schemeClr val="dk1"/>
                </a:solidFill>
              </a:rPr>
              <a:t> Kostnadssjokk: Sentralbanken må velge mellom økt inflasjon eller redusert BNP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379" name="Shape 3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400" y="902790"/>
            <a:ext cx="7315199" cy="3642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Shape 384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9.12 </a:t>
            </a:r>
            <a:r>
              <a:rPr lang="en" sz="1300">
                <a:solidFill>
                  <a:schemeClr val="dk1"/>
                </a:solidFill>
              </a:rPr>
              <a:t>Kostnadssjokk gir lavere BNP og høyere rente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385" name="Shape 3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907709"/>
            <a:ext cx="7315199" cy="3632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Shape 390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9.13</a:t>
            </a:r>
            <a:r>
              <a:rPr lang="en" sz="1300">
                <a:solidFill>
                  <a:schemeClr val="dk1"/>
                </a:solidFill>
              </a:rPr>
              <a:t> Kostnadssjokk: Økt rente demper økningen i inflasjonen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391" name="Shape 3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906469"/>
            <a:ext cx="7315200" cy="36353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Shape 396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9.14</a:t>
            </a:r>
            <a:r>
              <a:rPr lang="en" sz="1300">
                <a:solidFill>
                  <a:schemeClr val="dk1"/>
                </a:solidFill>
              </a:rPr>
              <a:t> Økt potensielt BNP: RR- og PK-kurven skifter mot høyre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397" name="Shape 39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48633" y="578400"/>
            <a:ext cx="2846733" cy="4291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5.4</a:t>
            </a:r>
            <a:r>
              <a:rPr lang="en" sz="1300">
                <a:solidFill>
                  <a:schemeClr val="dk1"/>
                </a:solidFill>
              </a:rPr>
              <a:t> Prosessen mot likevekt</a:t>
            </a:r>
          </a:p>
        </p:txBody>
      </p:sp>
      <p:pic>
        <p:nvPicPr>
          <p:cNvPr id="83" name="Shape 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400" y="629496"/>
            <a:ext cx="7315200" cy="41893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Shape 402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9.15</a:t>
            </a:r>
            <a:r>
              <a:rPr lang="en" sz="1300">
                <a:solidFill>
                  <a:schemeClr val="dk1"/>
                </a:solidFill>
              </a:rPr>
              <a:t> Økt potensielt BNP der vi antar at også IS-kurven skifter mot høyre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403" name="Shape 4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90434" y="578400"/>
            <a:ext cx="2763130" cy="4291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Shape 408"/>
          <p:cNvSpPr txBox="1"/>
          <p:nvPr/>
        </p:nvSpPr>
        <p:spPr>
          <a:xfrm>
            <a:off x="1244925" y="1386900"/>
            <a:ext cx="6574200" cy="199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i="0" lang="en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Kapittel </a:t>
            </a:r>
            <a:r>
              <a:rPr lang="en" sz="2400"/>
              <a:t>10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985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" sz="4800"/>
              <a:t>Pengepolitikk etter finanskrisen 2008–2009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sz="4800"/>
          </a:p>
        </p:txBody>
      </p:sp>
    </p:spTree>
  </p:cSld>
  <p:clrMapOvr>
    <a:masterClrMapping/>
  </p:clrMapOvr>
  <p:transition spd="slow">
    <p:fade/>
  </p:transition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Shape 413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10.1</a:t>
            </a:r>
            <a:r>
              <a:rPr lang="en" sz="1300">
                <a:solidFill>
                  <a:schemeClr val="dk1"/>
                </a:solidFill>
              </a:rPr>
              <a:t> Skuffende økonomisk utvikling etter finanskrisen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414" name="Shape 4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98995" y="578400"/>
            <a:ext cx="3545984" cy="4291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Shape 419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10.2</a:t>
            </a:r>
            <a:r>
              <a:rPr lang="en" sz="1300">
                <a:solidFill>
                  <a:schemeClr val="dk1"/>
                </a:solidFill>
              </a:rPr>
              <a:t> Sentralbankers styringsrente i utvalgte land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420" name="Shape 4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678180"/>
            <a:ext cx="7116398" cy="40919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Shape 425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10.3 </a:t>
            </a:r>
            <a:r>
              <a:rPr lang="en" sz="1300">
                <a:solidFill>
                  <a:schemeClr val="dk1"/>
                </a:solidFill>
              </a:rPr>
              <a:t>IS-kurven og den nøytrale realrenten</a:t>
            </a:r>
          </a:p>
        </p:txBody>
      </p:sp>
      <p:pic>
        <p:nvPicPr>
          <p:cNvPr id="426" name="Shape 4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68740" y="578400"/>
            <a:ext cx="5806519" cy="4291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Shape 431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10.4</a:t>
            </a:r>
            <a:r>
              <a:rPr lang="en" sz="1300">
                <a:solidFill>
                  <a:schemeClr val="dk1"/>
                </a:solidFill>
              </a:rPr>
              <a:t> Nullgrensen binder rentesettingen (likviditetsfellen)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432" name="Shape 4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092789"/>
            <a:ext cx="7315200" cy="3262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Shape 437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10.5</a:t>
            </a:r>
            <a:r>
              <a:rPr lang="en" sz="1300">
                <a:solidFill>
                  <a:schemeClr val="dk1"/>
                </a:solidFill>
              </a:rPr>
              <a:t> Finansiell friksjon gir høyere lånerente og redusert BNP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438" name="Shape 4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915089"/>
            <a:ext cx="7315200" cy="36181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Shape 443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10.6</a:t>
            </a:r>
            <a:r>
              <a:rPr lang="en" sz="1300">
                <a:solidFill>
                  <a:schemeClr val="dk1"/>
                </a:solidFill>
              </a:rPr>
              <a:t> Inflasjonen og BNP-gapet i referansebanen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444" name="Shape 4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697649"/>
            <a:ext cx="7315199" cy="4052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Shape 449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10.7</a:t>
            </a:r>
            <a:r>
              <a:rPr lang="en" sz="1300">
                <a:solidFill>
                  <a:schemeClr val="dk1"/>
                </a:solidFill>
              </a:rPr>
              <a:t> Styringsrenten i referansebanen og i en alternativ bane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450" name="Shape 4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720769"/>
            <a:ext cx="7315200" cy="4006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Shape 455"/>
          <p:cNvSpPr txBox="1"/>
          <p:nvPr/>
        </p:nvSpPr>
        <p:spPr>
          <a:xfrm>
            <a:off x="1244925" y="1386900"/>
            <a:ext cx="6574200" cy="199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i="0" lang="en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Kapittel </a:t>
            </a:r>
            <a:r>
              <a:rPr lang="en" sz="2400"/>
              <a:t>11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985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" sz="4800"/>
              <a:t>Penger og inflasjon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sz="4800"/>
          </a:p>
        </p:txBody>
      </p:sp>
    </p:spTree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5.5</a:t>
            </a:r>
            <a:r>
              <a:rPr lang="en" sz="1300">
                <a:solidFill>
                  <a:schemeClr val="dk1"/>
                </a:solidFill>
              </a:rPr>
              <a:t> Økt sparevilje fører til at sparefunksjonen skifter opp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89" name="Shape 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292709"/>
            <a:ext cx="7315200" cy="2862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Shape 460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11.1 </a:t>
            </a:r>
            <a:r>
              <a:rPr lang="en" sz="1300">
                <a:solidFill>
                  <a:schemeClr val="dk1"/>
                </a:solidFill>
              </a:rPr>
              <a:t>Pengemengden (M3) fordelt på finansobjekter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461" name="Shape 4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864389"/>
            <a:ext cx="7315200" cy="3719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Shape 466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11.2</a:t>
            </a:r>
            <a:r>
              <a:rPr lang="en" sz="1300">
                <a:solidFill>
                  <a:schemeClr val="dk1"/>
                </a:solidFill>
              </a:rPr>
              <a:t> Inflasjon og vekst i pengemengden i ulike land, gjennomsnittlig årlig prosentvis vekst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467" name="Shape 4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649869"/>
            <a:ext cx="7315200" cy="2148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Shape 472"/>
          <p:cNvSpPr txBox="1"/>
          <p:nvPr/>
        </p:nvSpPr>
        <p:spPr>
          <a:xfrm>
            <a:off x="1244925" y="1386900"/>
            <a:ext cx="6574200" cy="199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i="0" lang="en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Kapittel </a:t>
            </a:r>
            <a:r>
              <a:rPr lang="en" sz="2400"/>
              <a:t>12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985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" sz="4800"/>
              <a:t>Finanspolitikk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sz="4800"/>
          </a:p>
        </p:txBody>
      </p:sp>
    </p:spTree>
  </p:cSld>
  <p:clrMapOvr>
    <a:masterClrMapping/>
  </p:clrMapOvr>
  <p:transition spd="slow">
    <p:fade/>
  </p:transition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Shape 477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12.1</a:t>
            </a:r>
            <a:r>
              <a:rPr lang="en" sz="1300">
                <a:solidFill>
                  <a:schemeClr val="dk1"/>
                </a:solidFill>
              </a:rPr>
              <a:t> Positivt etterspørselssjokk: mindre renteheving ved kontraktiv finanspolitikk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478" name="Shape 4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400" y="636209"/>
            <a:ext cx="7315200" cy="41758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Shape 483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12.2</a:t>
            </a:r>
            <a:r>
              <a:rPr lang="en" sz="1300">
                <a:solidFill>
                  <a:schemeClr val="dk1"/>
                </a:solidFill>
              </a:rPr>
              <a:t> Ekspansiv finanspolitikk når nullgrensen binder rentesettingen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484" name="Shape 4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040209"/>
            <a:ext cx="7315200" cy="3367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Shape 489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12.3</a:t>
            </a:r>
            <a:r>
              <a:rPr lang="en" sz="1300">
                <a:solidFill>
                  <a:schemeClr val="dk1"/>
                </a:solidFill>
              </a:rPr>
              <a:t> Petroleumsinntekter og fondsavkasting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490" name="Shape 4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1474" y="578400"/>
            <a:ext cx="6241050" cy="4291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Shape 495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12.4</a:t>
            </a:r>
            <a:r>
              <a:rPr lang="en" sz="1300">
                <a:solidFill>
                  <a:schemeClr val="dk1"/>
                </a:solidFill>
              </a:rPr>
              <a:t> Oljekorrigert og strukturell, oljekorrigert budsjettbalanse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496" name="Shape 4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161949"/>
            <a:ext cx="7315198" cy="312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5.6</a:t>
            </a:r>
            <a:r>
              <a:rPr lang="en" sz="1300">
                <a:solidFill>
                  <a:schemeClr val="dk1"/>
                </a:solidFill>
              </a:rPr>
              <a:t> Økt sparevilje fører til at BNP reduseres, men sparingen endres ikke</a:t>
            </a:r>
          </a:p>
        </p:txBody>
      </p:sp>
      <p:pic>
        <p:nvPicPr>
          <p:cNvPr id="95" name="Shape 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399" y="1119929"/>
            <a:ext cx="7315200" cy="3208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/>
          <p:nvPr/>
        </p:nvSpPr>
        <p:spPr>
          <a:xfrm>
            <a:off x="914400" y="152400"/>
            <a:ext cx="7315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69850" lvl="0" mar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84615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Figur 5.7a</a:t>
            </a:r>
            <a:r>
              <a:rPr lang="en" sz="1300">
                <a:solidFill>
                  <a:schemeClr val="dk1"/>
                </a:solidFill>
              </a:rPr>
              <a:t> Privat konsum og private fastlandsinvesteringer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300"/>
          </a:p>
        </p:txBody>
      </p:sp>
      <p:pic>
        <p:nvPicPr>
          <p:cNvPr id="101" name="Shape 101"/>
          <p:cNvPicPr preferRelativeResize="0"/>
          <p:nvPr/>
        </p:nvPicPr>
        <p:blipFill rotWithShape="1">
          <a:blip r:embed="rId3">
            <a:alphaModFix/>
          </a:blip>
          <a:srcRect b="0" l="0" r="50159" t="0"/>
          <a:stretch/>
        </p:blipFill>
        <p:spPr>
          <a:xfrm>
            <a:off x="2772506" y="578399"/>
            <a:ext cx="3598987" cy="4291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xmlns:r="http://schemas.openxmlformats.org/officeDocument/2006/relationships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