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Shape 2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Shape 2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2" name="Shape 2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Shape 3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Shape 3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Shape 3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Shape 3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2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Steinar Holden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3000"/>
              <a:t>Del 1 - Byggeklosser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549" y="801415"/>
            <a:ext cx="7315199" cy="384545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 txBox="1"/>
          <p:nvPr/>
        </p:nvSpPr>
        <p:spPr>
          <a:xfrm>
            <a:off x="91455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1.7a </a:t>
            </a:r>
            <a:r>
              <a:rPr lang="en" sz="1300">
                <a:solidFill>
                  <a:schemeClr val="dk1"/>
                </a:solidFill>
              </a:rPr>
              <a:t>Likevekt i oljemarkedet</a:t>
            </a:r>
          </a:p>
          <a:p>
            <a:pPr indent="-6985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1.7b </a:t>
            </a:r>
            <a:r>
              <a:rPr lang="en" sz="1300">
                <a:solidFill>
                  <a:schemeClr val="dk1"/>
                </a:solidFill>
              </a:rPr>
              <a:t>Økt etterspørsel fører til høyere oljepris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01536"/>
            <a:ext cx="7315200" cy="3645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1.8 </a:t>
            </a:r>
            <a:r>
              <a:rPr lang="en" sz="1300">
                <a:solidFill>
                  <a:schemeClr val="dk1"/>
                </a:solidFill>
              </a:rPr>
              <a:t>BNP Fastlands-Norge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004087"/>
            <a:ext cx="7315199" cy="3440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1.9 </a:t>
            </a:r>
            <a:r>
              <a:rPr lang="en" sz="1300">
                <a:solidFill>
                  <a:schemeClr val="dk1"/>
                </a:solidFill>
              </a:rPr>
              <a:t>Vekst i BNP for Fastlands-Norge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34095"/>
            <a:ext cx="7315200" cy="4180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1.10 </a:t>
            </a:r>
            <a:r>
              <a:rPr lang="en" sz="1300">
                <a:solidFill>
                  <a:schemeClr val="dk1"/>
                </a:solidFill>
              </a:rPr>
              <a:t>BNP og potensielt BNP for Fastlands-Norge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0061" y="578400"/>
            <a:ext cx="5423878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1.11 </a:t>
            </a:r>
            <a:r>
              <a:rPr lang="en" sz="1300">
                <a:solidFill>
                  <a:schemeClr val="dk1"/>
                </a:solidFill>
              </a:rPr>
              <a:t>Arbeidsledighet og konjunkturer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5339" y="578400"/>
            <a:ext cx="5473322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1.12 </a:t>
            </a:r>
            <a:r>
              <a:rPr lang="en" sz="1300">
                <a:solidFill>
                  <a:schemeClr val="dk1"/>
                </a:solidFill>
              </a:rPr>
              <a:t>De tre hovedmarkedene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748409"/>
            <a:ext cx="7315199" cy="395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2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/>
              <a:t>Nasjonalregnskapet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2.1 </a:t>
            </a:r>
            <a:r>
              <a:rPr lang="en" sz="1300">
                <a:solidFill>
                  <a:schemeClr val="dk1"/>
                </a:solidFill>
              </a:rPr>
              <a:t>BNP per innbygger i 2014 i utvalgte land målt i amerikanske dollar, kjøpekraftskorrigert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31274"/>
            <a:ext cx="7315199" cy="362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2.2 </a:t>
            </a:r>
            <a:r>
              <a:rPr lang="en" sz="1300">
                <a:solidFill>
                  <a:schemeClr val="dk1"/>
                </a:solidFill>
              </a:rPr>
              <a:t>Sysselsetting, produksjon og bruttoprodukt fordelt på næring, 2014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814" y="578399"/>
            <a:ext cx="6400371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1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2.3 </a:t>
            </a:r>
            <a:r>
              <a:rPr lang="en" sz="1300">
                <a:solidFill>
                  <a:schemeClr val="dk1"/>
                </a:solidFill>
              </a:rPr>
              <a:t>Realligningen Norge 2014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315" y="578399"/>
            <a:ext cx="6709365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2.1 </a:t>
            </a:r>
            <a:r>
              <a:rPr lang="en" sz="1300">
                <a:solidFill>
                  <a:schemeClr val="dk1"/>
                </a:solidFill>
              </a:rPr>
              <a:t>Bruk av BNP i OECD-landene, 2013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2991" y="578399"/>
            <a:ext cx="3227339" cy="429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3675" y="578399"/>
            <a:ext cx="3227325" cy="2163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2.2 </a:t>
            </a:r>
            <a:r>
              <a:rPr lang="en" sz="1300">
                <a:solidFill>
                  <a:schemeClr val="dk1"/>
                </a:solidFill>
              </a:rPr>
              <a:t>Inntekt og sparing, Norge 2014</a:t>
            </a:r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70800"/>
            <a:ext cx="7315201" cy="39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2.4 </a:t>
            </a:r>
            <a:r>
              <a:rPr lang="en" sz="1300">
                <a:solidFill>
                  <a:schemeClr val="dk1"/>
                </a:solidFill>
              </a:rPr>
              <a:t>Sentrale nasjonalregnskapsbegreper Norge 2014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7637" y="578399"/>
            <a:ext cx="5988724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2.3 </a:t>
            </a:r>
            <a:r>
              <a:rPr lang="en" sz="1300">
                <a:solidFill>
                  <a:schemeClr val="dk1"/>
                </a:solidFill>
              </a:rPr>
              <a:t>Produksjon og priser i en stilisert økonomi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817169"/>
            <a:ext cx="7315199" cy="1813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2.5 </a:t>
            </a:r>
            <a:r>
              <a:rPr lang="en" sz="1300">
                <a:solidFill>
                  <a:schemeClr val="dk1"/>
                </a:solidFill>
              </a:rPr>
              <a:t>Årlig prisvekst 2000—2014 (gjennomsnitt per år)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97" name="Shape 1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320049"/>
            <a:ext cx="7315200" cy="280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36205"/>
            <a:ext cx="7315200" cy="357588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2.6 </a:t>
            </a:r>
            <a:r>
              <a:rPr lang="en" sz="1300">
                <a:solidFill>
                  <a:schemeClr val="dk1"/>
                </a:solidFill>
              </a:rPr>
              <a:t>Inntekt per innbygger, Norge 1970—2011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5433" y="578400"/>
            <a:ext cx="7193132" cy="429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2.7 </a:t>
            </a:r>
            <a:r>
              <a:rPr lang="en" sz="1300">
                <a:solidFill>
                  <a:schemeClr val="dk1"/>
                </a:solidFill>
              </a:rPr>
              <a:t>Livstilfredshet og BNP per innbygger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2.4 </a:t>
            </a:r>
            <a:r>
              <a:rPr lang="en" sz="1300">
                <a:solidFill>
                  <a:schemeClr val="dk1"/>
                </a:solidFill>
              </a:rPr>
              <a:t>Nasjonalregnskapstall for Fanta</a:t>
            </a:r>
          </a:p>
        </p:txBody>
      </p:sp>
      <p:pic>
        <p:nvPicPr>
          <p:cNvPr id="215" name="Shape 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2175910"/>
            <a:ext cx="7315198" cy="1096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2.5 </a:t>
            </a:r>
            <a:r>
              <a:rPr lang="en" sz="1300">
                <a:solidFill>
                  <a:schemeClr val="dk1"/>
                </a:solidFill>
              </a:rPr>
              <a:t>Nasjonalregnskapstall for Fantasia</a:t>
            </a: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817169"/>
            <a:ext cx="7315199" cy="1813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1.1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Kraftig økonomisk vekst</a:t>
            </a:r>
          </a:p>
        </p:txBody>
      </p:sp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97450"/>
            <a:ext cx="7315198" cy="305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Tabell 2.6 </a:t>
            </a:r>
            <a:r>
              <a:rPr lang="en" sz="1300">
                <a:solidFill>
                  <a:schemeClr val="dk1"/>
                </a:solidFill>
              </a:rPr>
              <a:t>Produksjon og priser i Fantastika</a:t>
            </a:r>
          </a:p>
        </p:txBody>
      </p:sp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754510"/>
            <a:ext cx="7315200" cy="1939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Vedlegg</a:t>
            </a:r>
          </a:p>
        </p:txBody>
      </p:sp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578399"/>
            <a:ext cx="3557124" cy="246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Shape 2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4400" y="3204947"/>
            <a:ext cx="6944897" cy="1325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7148" y="578400"/>
            <a:ext cx="3072152" cy="246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Portretter</a:t>
            </a: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 b="0" l="2334" r="0" t="0"/>
          <a:stretch/>
        </p:blipFill>
        <p:spPr>
          <a:xfrm>
            <a:off x="1252050" y="578412"/>
            <a:ext cx="2983450" cy="429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Shape 2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357" y="578399"/>
            <a:ext cx="2933583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3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/>
              <a:t>Produksjon og tilbud</a:t>
            </a: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3.1 </a:t>
            </a:r>
            <a:r>
              <a:rPr lang="en" sz="1300">
                <a:solidFill>
                  <a:schemeClr val="dk1"/>
                </a:solidFill>
              </a:rPr>
              <a:t>Stilisert produktfunksjon</a:t>
            </a:r>
          </a:p>
        </p:txBody>
      </p:sp>
      <p:pic>
        <p:nvPicPr>
          <p:cNvPr id="253" name="Shape 2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897049"/>
            <a:ext cx="7315200" cy="165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3.2 </a:t>
            </a:r>
            <a:r>
              <a:rPr lang="en" sz="1300">
                <a:solidFill>
                  <a:schemeClr val="dk1"/>
                </a:solidFill>
              </a:rPr>
              <a:t>Økt pris gir redusert etterspørsel</a:t>
            </a:r>
          </a:p>
        </p:txBody>
      </p:sp>
      <p:pic>
        <p:nvPicPr>
          <p:cNvPr id="259" name="Shape 2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74329"/>
            <a:ext cx="7315200" cy="3499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3.3 </a:t>
            </a:r>
            <a:r>
              <a:rPr lang="en" sz="1300">
                <a:solidFill>
                  <a:schemeClr val="dk1"/>
                </a:solidFill>
              </a:rPr>
              <a:t>Befolkning i yrkesaktiv alder og arbeidsstyrke i Norge 3. kvartal 2015</a:t>
            </a:r>
          </a:p>
        </p:txBody>
      </p:sp>
      <p:pic>
        <p:nvPicPr>
          <p:cNvPr id="265" name="Shape 2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643629"/>
            <a:ext cx="7315198" cy="2161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3.4 </a:t>
            </a:r>
            <a:r>
              <a:rPr lang="en" sz="1300">
                <a:solidFill>
                  <a:schemeClr val="dk1"/>
                </a:solidFill>
              </a:rPr>
              <a:t>Endring i fastlands-BNP, sysselsetting og arbeidsledighet, Norge 1981—2014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271" name="Shape 2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748204"/>
            <a:ext cx="7315200" cy="3951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3.5 </a:t>
            </a:r>
            <a:r>
              <a:rPr lang="en" sz="1300">
                <a:solidFill>
                  <a:schemeClr val="dk1"/>
                </a:solidFill>
              </a:rPr>
              <a:t>Økt BNP innebærer redusert arbeidsledighet, Norge 1981—2014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277" name="Shape 2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9820" y="578402"/>
            <a:ext cx="6944359" cy="429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3.6 </a:t>
            </a:r>
            <a:r>
              <a:rPr lang="en" sz="1300">
                <a:solidFill>
                  <a:schemeClr val="dk1"/>
                </a:solidFill>
              </a:rPr>
              <a:t>Potensielt BNP</a:t>
            </a:r>
          </a:p>
        </p:txBody>
      </p:sp>
      <p:pic>
        <p:nvPicPr>
          <p:cNvPr id="283" name="Shape 2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53689"/>
            <a:ext cx="7315199" cy="2940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1.2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Finanskrisen førte til kraftig nedgang i BNP</a:t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030125"/>
            <a:ext cx="7315200" cy="3388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3.7 </a:t>
            </a:r>
            <a:r>
              <a:rPr lang="en" sz="1300">
                <a:solidFill>
                  <a:schemeClr val="dk1"/>
                </a:solidFill>
              </a:rPr>
              <a:t>BNP-gapet og kapasitetsutnyttingen i industrien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289" name="Shape 2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15089"/>
            <a:ext cx="7315200" cy="3618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4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/>
              <a:t>Etterspørsel, investering og konsum</a:t>
            </a:r>
          </a:p>
        </p:txBody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4.1 </a:t>
            </a:r>
            <a:r>
              <a:rPr lang="en" sz="1300">
                <a:solidFill>
                  <a:schemeClr val="dk1"/>
                </a:solidFill>
              </a:rPr>
              <a:t>Fastlands-BNP og private fastlandsinvesteringer, årlig prosentvis vekst i faste priser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00" name="Shape 3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68210"/>
            <a:ext cx="7315199" cy="3511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4.2 </a:t>
            </a:r>
            <a:r>
              <a:rPr lang="en" sz="1300">
                <a:solidFill>
                  <a:schemeClr val="dk1"/>
                </a:solidFill>
              </a:rPr>
              <a:t>Lineær tilnærming</a:t>
            </a:r>
          </a:p>
        </p:txBody>
      </p:sp>
      <p:pic>
        <p:nvPicPr>
          <p:cNvPr id="306" name="Shape 3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625" y="1000300"/>
            <a:ext cx="7410749" cy="344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4.3 </a:t>
            </a:r>
            <a:r>
              <a:rPr lang="en" sz="1300">
                <a:solidFill>
                  <a:schemeClr val="dk1"/>
                </a:solidFill>
              </a:rPr>
              <a:t>Positivt skifte i investeringsfunksjonen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12" name="Shape 3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18550"/>
            <a:ext cx="7315201" cy="321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4.4 </a:t>
            </a:r>
            <a:r>
              <a:rPr lang="en" sz="1300">
                <a:solidFill>
                  <a:schemeClr val="dk1"/>
                </a:solidFill>
              </a:rPr>
              <a:t>Økt boligetterspørsel gir høyere boligpris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18" name="Shape 3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336529"/>
            <a:ext cx="7315199" cy="2775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4.5 </a:t>
            </a:r>
            <a:r>
              <a:rPr lang="en" sz="1300">
                <a:solidFill>
                  <a:schemeClr val="dk1"/>
                </a:solidFill>
              </a:rPr>
              <a:t>Reelle boligpriser i utvalgte land</a:t>
            </a:r>
          </a:p>
        </p:txBody>
      </p:sp>
      <p:pic>
        <p:nvPicPr>
          <p:cNvPr id="324" name="Shape 3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253670"/>
            <a:ext cx="7315199" cy="2940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4.6 </a:t>
            </a:r>
            <a:r>
              <a:rPr lang="en" sz="1300">
                <a:solidFill>
                  <a:schemeClr val="dk1"/>
                </a:solidFill>
              </a:rPr>
              <a:t>Positivt skifte i konsumfunksjonen</a:t>
            </a:r>
          </a:p>
        </p:txBody>
      </p:sp>
      <p:pic>
        <p:nvPicPr>
          <p:cNvPr id="330" name="Shape 3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35269"/>
            <a:ext cx="7315200" cy="3377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4.7 </a:t>
            </a:r>
            <a:r>
              <a:rPr lang="en" sz="1300">
                <a:solidFill>
                  <a:schemeClr val="dk1"/>
                </a:solidFill>
              </a:rPr>
              <a:t>Fastlands-BNP og privat konsum, årlig prosentvis vekst i faste priser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36" name="Shape 3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60029"/>
            <a:ext cx="7315200" cy="3328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4.8 </a:t>
            </a:r>
            <a:r>
              <a:rPr lang="en" sz="1300">
                <a:solidFill>
                  <a:schemeClr val="dk1"/>
                </a:solidFill>
              </a:rPr>
              <a:t>Husholdningenes sparing og nettofinansinvesteringer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42" name="Shape 3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859449"/>
            <a:ext cx="7315200" cy="37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1.3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Arbeidsledighetsprosenten i OECD-land i 2014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3645" y="578400"/>
            <a:ext cx="7036708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4.9 </a:t>
            </a:r>
            <a:r>
              <a:rPr lang="en" sz="1300">
                <a:solidFill>
                  <a:schemeClr val="dk1"/>
                </a:solidFill>
              </a:rPr>
              <a:t>Offentlig forvaltnings inntekter og utgifter i 2014 i prosent av BNP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48" name="Shape 3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65829"/>
            <a:ext cx="7315200" cy="3516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4.10 </a:t>
            </a:r>
            <a:r>
              <a:rPr lang="en" sz="1300">
                <a:solidFill>
                  <a:schemeClr val="dk1"/>
                </a:solidFill>
              </a:rPr>
              <a:t>Fastlands-BNP og offentlig bruk av varer og tjenester, årlig prosentvis vekst i faste priser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354" name="Shape 3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33790"/>
            <a:ext cx="7315199" cy="35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914401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1.4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Vekst i reallønn og nominell lønn, prosentvis endring fra året før, 1971–2014</a:t>
            </a: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b="0" l="635" r="0" t="0"/>
          <a:stretch/>
        </p:blipFill>
        <p:spPr>
          <a:xfrm>
            <a:off x="914400" y="845025"/>
            <a:ext cx="7315200" cy="3758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914399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1.5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stilisert økonomisk modell</a:t>
            </a: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2134773"/>
            <a:ext cx="7315200" cy="1178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 1.6a </a:t>
            </a:r>
            <a:r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Oljepris i amerikanske dollar</a:t>
            </a: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 b="0" l="328" r="0" t="635"/>
          <a:stretch/>
        </p:blipFill>
        <p:spPr>
          <a:xfrm>
            <a:off x="914400" y="776575"/>
            <a:ext cx="7315200" cy="389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914398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1.6b </a:t>
            </a:r>
            <a:r>
              <a:rPr lang="en" sz="1300"/>
              <a:t>Samlet oljeproduksjon i verden i millioner fat per dag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849537"/>
            <a:ext cx="7315200" cy="374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