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slide" Target="slides/slide31.xml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1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1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1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1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1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1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1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1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1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6" name="Shape 11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8" name="Shape 12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3" name="Shape 13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5" name="Shape 14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1" name="Shape 15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7" name="Shape 15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3" name="Shape 16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9" name="Shape 16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5" name="Shape 17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1" name="Shape 18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7" name="Shape 1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92" name="Shape 19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98" name="Shape 19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4" name="Shape 20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0" name="Shape 21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6" name="Shape 21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2" name="Shape 22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8" name="Shape 22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5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indent="0" lvl="2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indent="0" lvl="3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indent="0" lvl="4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indent="0" lvl="5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indent="0" lvl="6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indent="0" lvl="7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indent="0" lvl="8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indent="0" lvl="2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indent="0" lvl="3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indent="0" lvl="4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indent="0" lvl="5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indent="0" lvl="6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indent="0" lvl="7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indent="0" lvl="8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indent="0" lvl="2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indent="0" lvl="3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indent="0" lvl="4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indent="0" lvl="5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indent="0" lvl="6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indent="0" lvl="7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indent="0" lvl="8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indent="0" lvl="2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indent="0" lvl="3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indent="0" lvl="4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indent="0" lvl="5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indent="0" lvl="6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indent="0" lvl="7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indent="0" lvl="8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noFill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0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0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0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0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3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/>
        </p:nvSpPr>
        <p:spPr>
          <a:xfrm>
            <a:off x="1244925" y="1386900"/>
            <a:ext cx="6574200" cy="25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Steinar Holden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Makroøkonomi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3000"/>
              <a:t>Del 4 - Petroleumsvirksomhet og økonomisk vekst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/>
              <a:t>Figur 17.8 </a:t>
            </a:r>
            <a:r>
              <a:rPr lang="en" sz="1300"/>
              <a:t>Konsumtilpasning med oljeinntekter</a:t>
            </a:r>
          </a:p>
        </p:txBody>
      </p:sp>
      <p:pic>
        <p:nvPicPr>
          <p:cNvPr id="107" name="Shape 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814869"/>
            <a:ext cx="7315200" cy="3818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/>
              <a:t>Figur 17.9 </a:t>
            </a:r>
            <a:r>
              <a:rPr lang="en" sz="1300"/>
              <a:t>Arbeidsmarkedet med bruk av oljeinntekter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113" name="Shape 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174229"/>
            <a:ext cx="7315200" cy="3099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/>
              <a:t>Figur 17.10 </a:t>
            </a:r>
            <a:r>
              <a:rPr lang="en" sz="1300"/>
              <a:t>Reverseringsproblemet (hollandsk syke)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119" name="Shape 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617518"/>
            <a:ext cx="7315173" cy="4213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/>
              <a:t>Figur 17.11 </a:t>
            </a:r>
            <a:r>
              <a:rPr lang="en" sz="1300"/>
              <a:t>Arbeidsmarkedet når oljeinntektene faller bort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125" name="Shape 1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167189"/>
            <a:ext cx="7315199" cy="31139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/>
        </p:nvSpPr>
        <p:spPr>
          <a:xfrm>
            <a:off x="1244925" y="1386900"/>
            <a:ext cx="6574200" cy="22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Kapittel </a:t>
            </a:r>
            <a:r>
              <a:rPr lang="en" sz="2400"/>
              <a:t>18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98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4800"/>
              <a:t>Økonomisk vekst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4800"/>
          </a:p>
        </p:txBody>
      </p:sp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/>
              <a:t>Figur 18.1 </a:t>
            </a:r>
            <a:r>
              <a:rPr lang="en" sz="1300"/>
              <a:t>Økonomisk vekst i Storbritannia 1700—2010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136" name="Shape 1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724" y="578400"/>
            <a:ext cx="7268550" cy="429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/>
              <a:t>Figur 18.2 </a:t>
            </a:r>
            <a:r>
              <a:rPr lang="en" sz="1300"/>
              <a:t>Store forskjeller i verden</a:t>
            </a:r>
          </a:p>
        </p:txBody>
      </p:sp>
      <p:pic>
        <p:nvPicPr>
          <p:cNvPr id="142" name="Shape 1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9964" y="578399"/>
            <a:ext cx="7244072" cy="429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/>
              <a:t>Figur 18.3 </a:t>
            </a:r>
            <a:r>
              <a:rPr lang="en" sz="1300"/>
              <a:t>BNP per innbygger</a:t>
            </a:r>
          </a:p>
        </p:txBody>
      </p:sp>
      <p:pic>
        <p:nvPicPr>
          <p:cNvPr id="148" name="Shape 1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8417" y="578400"/>
            <a:ext cx="7287166" cy="4291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/>
              <a:t>Figur 18.4 </a:t>
            </a:r>
            <a:r>
              <a:rPr lang="en" sz="1300"/>
              <a:t>Sterk positiv sammenheng mellom realkapital per arbeider og BNP per innbygger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154" name="Shape 1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2217" y="578400"/>
            <a:ext cx="4139564" cy="4291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/>
              <a:t>Figur 18.5 </a:t>
            </a:r>
            <a:r>
              <a:rPr lang="en" sz="1300"/>
              <a:t>Investering og BNP-vekst</a:t>
            </a:r>
          </a:p>
        </p:txBody>
      </p:sp>
      <p:pic>
        <p:nvPicPr>
          <p:cNvPr id="160" name="Shape 1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41957" y="578400"/>
            <a:ext cx="4360584" cy="4291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/>
        </p:nvSpPr>
        <p:spPr>
          <a:xfrm>
            <a:off x="1244925" y="1386900"/>
            <a:ext cx="6574200" cy="22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Kapittel </a:t>
            </a:r>
            <a:r>
              <a:rPr lang="en" sz="2400"/>
              <a:t>17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98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4800"/>
              <a:t>Petroleumsvirksomhet og næringsstruktur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4800"/>
          </a:p>
        </p:txBody>
      </p:sp>
    </p:spTree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/>
              <a:t>Figur 18.6 </a:t>
            </a:r>
            <a:r>
              <a:rPr lang="en" sz="1300"/>
              <a:t>Gjennomsnittlig lengde på utdanningen og BNP per innbygger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166" name="Shape 1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0392" y="578399"/>
            <a:ext cx="5863216" cy="4291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/>
              <a:t>Figur 18.7 </a:t>
            </a:r>
            <a:r>
              <a:rPr lang="en" sz="1300"/>
              <a:t>To skip: Zheng Hes mot Kristoffer Columbus’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172" name="Shape 1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4953" y="578400"/>
            <a:ext cx="5934092" cy="4291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/>
              <a:t>Figur 18.8 </a:t>
            </a:r>
            <a:r>
              <a:rPr lang="en" sz="1300"/>
              <a:t>Verdien på privat formue i forhold til samlet inntekt i USA og Europa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178" name="Shape 1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024" y="1033699"/>
            <a:ext cx="7421951" cy="338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/>
              <a:t>Figur 18.9 </a:t>
            </a:r>
            <a:r>
              <a:rPr lang="en" sz="1300"/>
              <a:t>Inntektsulikhet i verden, 1820–1992</a:t>
            </a:r>
          </a:p>
        </p:txBody>
      </p:sp>
      <p:pic>
        <p:nvPicPr>
          <p:cNvPr id="184" name="Shape 1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002929"/>
            <a:ext cx="7315200" cy="3442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/>
          <p:nvPr/>
        </p:nvSpPr>
        <p:spPr>
          <a:xfrm>
            <a:off x="1244925" y="1386900"/>
            <a:ext cx="6574200" cy="22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Kapittel </a:t>
            </a:r>
            <a:r>
              <a:rPr lang="en" sz="2400"/>
              <a:t>19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98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4800"/>
              <a:t>Solow-modellen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4800"/>
          </a:p>
        </p:txBody>
      </p:sp>
    </p:spTree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/>
              <a:t>Figur 19.1 </a:t>
            </a:r>
            <a:r>
              <a:rPr lang="en" sz="1300"/>
              <a:t>Produktfunksjon med avtakende utbytte i realkapitalen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195" name="Shape 1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653810"/>
            <a:ext cx="7315199" cy="4140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/>
              <a:t>Figur 19.2 </a:t>
            </a:r>
            <a:r>
              <a:rPr lang="en" sz="1300"/>
              <a:t>Likevekt</a:t>
            </a:r>
          </a:p>
        </p:txBody>
      </p:sp>
      <p:pic>
        <p:nvPicPr>
          <p:cNvPr id="201" name="Shape 2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737389"/>
            <a:ext cx="7315200" cy="3973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/>
              <a:t>Figur 19.3 </a:t>
            </a:r>
            <a:r>
              <a:rPr lang="en" sz="1300"/>
              <a:t>Økt investeringsrate fører til økte likevektsnivåer </a:t>
            </a:r>
            <a:r>
              <a:rPr i="1" lang="en" sz="1300"/>
              <a:t>K</a:t>
            </a:r>
            <a:r>
              <a:rPr lang="en" sz="1300"/>
              <a:t>* og </a:t>
            </a:r>
            <a:r>
              <a:rPr i="1" lang="en" sz="1300"/>
              <a:t>Y</a:t>
            </a:r>
            <a:r>
              <a:rPr lang="en" sz="1300"/>
              <a:t>*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207" name="Shape 2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5467" y="578399"/>
            <a:ext cx="6593063" cy="4291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/>
              <a:t>Figur 19.4 </a:t>
            </a:r>
            <a:r>
              <a:rPr lang="en" sz="1300"/>
              <a:t>Høyere sparerate kan føre til redusert konsum i en stasjonærtilstand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213" name="Shape 2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617518"/>
            <a:ext cx="7315173" cy="4213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/>
              <a:t>Figur 19.5 </a:t>
            </a:r>
            <a:r>
              <a:rPr lang="en" sz="1300"/>
              <a:t>Befolkningsvekst fører til lavere realkapital i en stasjonærtilstand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219" name="Shape 2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736050"/>
            <a:ext cx="7315199" cy="397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/>
              <a:t>Figur 17.1 </a:t>
            </a:r>
            <a:r>
              <a:rPr lang="en" sz="1300"/>
              <a:t>Timelønnskostnader i Norge målt i forhold til utlandet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65" name="Shape 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064989"/>
            <a:ext cx="7315200" cy="3318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/>
              <a:t>Tabell 19.1 </a:t>
            </a:r>
            <a:r>
              <a:rPr lang="en" sz="1300"/>
              <a:t>Produksjon, produksjonsfaktorer og produktivitetsnivå</a:t>
            </a:r>
          </a:p>
        </p:txBody>
      </p:sp>
      <p:pic>
        <p:nvPicPr>
          <p:cNvPr id="225" name="Shape 2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9180" y="578399"/>
            <a:ext cx="6005639" cy="429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/>
              <a:t>Figur 19.6 </a:t>
            </a:r>
            <a:r>
              <a:rPr lang="en" sz="1300"/>
              <a:t>Realkapitalen konvergerer mot stasjonærtilstanden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231" name="Shape 2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3937" y="578400"/>
            <a:ext cx="7016125" cy="4291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/>
              <a:t>Figur 17.2 </a:t>
            </a:r>
            <a:r>
              <a:rPr lang="en" sz="1300"/>
              <a:t>Ulike anslag for forventet avkastning, i prosent av trend-BNP for Fastlands-Norge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71" name="Shape 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634100"/>
            <a:ext cx="7315174" cy="4180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/>
              <a:t>Figur 17.3 </a:t>
            </a:r>
            <a:r>
              <a:rPr lang="en" sz="1300"/>
              <a:t>Etterspørsel fra petroleumsvirksomheten målt i prosent av BNP for Fastlands-Norge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77" name="Shape 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740569"/>
            <a:ext cx="7315200" cy="3967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/>
              <a:t>Figur 17.4 </a:t>
            </a:r>
            <a:r>
              <a:rPr lang="en" sz="1300"/>
              <a:t>Produktfunksjonen i K-sektor</a:t>
            </a:r>
          </a:p>
        </p:txBody>
      </p:sp>
      <p:pic>
        <p:nvPicPr>
          <p:cNvPr id="83" name="Shape 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299689"/>
            <a:ext cx="7315200" cy="2848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/>
              <a:t>Figur 17.5</a:t>
            </a:r>
            <a:r>
              <a:rPr lang="en" sz="1300"/>
              <a:t> Produksjonsmulighetskurven</a:t>
            </a:r>
          </a:p>
        </p:txBody>
      </p:sp>
      <p:pic>
        <p:nvPicPr>
          <p:cNvPr id="89" name="Shape 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299549"/>
            <a:ext cx="7315199" cy="284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/>
              <a:t>Figur 17.6 </a:t>
            </a:r>
            <a:r>
              <a:rPr lang="en" sz="1300"/>
              <a:t>Konsumtilpasning uten oljeinntekter</a:t>
            </a:r>
          </a:p>
        </p:txBody>
      </p:sp>
      <p:pic>
        <p:nvPicPr>
          <p:cNvPr id="95" name="Shape 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030909"/>
            <a:ext cx="7315199" cy="3386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/>
              <a:t>Figur 17.7 </a:t>
            </a:r>
            <a:r>
              <a:rPr lang="en" sz="1300"/>
              <a:t>Arbeidsmarkedet uten bruk av oljeinntekter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101" name="Shape 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1084290"/>
            <a:ext cx="7315199" cy="3279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