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68" r:id="rId3"/>
  </p:sldMasterIdLst>
  <p:handoutMasterIdLst>
    <p:handoutMasterId r:id="rId87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77" r:id="rId17"/>
    <p:sldId id="278" r:id="rId18"/>
    <p:sldId id="268" r:id="rId19"/>
    <p:sldId id="269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70" r:id="rId41"/>
    <p:sldId id="271" r:id="rId42"/>
    <p:sldId id="272" r:id="rId43"/>
    <p:sldId id="273" r:id="rId44"/>
    <p:sldId id="274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258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E23"/>
    <a:srgbClr val="0C3274"/>
    <a:srgbClr val="0D933A"/>
    <a:srgbClr val="0C0F74"/>
    <a:srgbClr val="FFFFFF"/>
    <a:srgbClr val="1A8EC1"/>
    <a:srgbClr val="00A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>
        <p:scale>
          <a:sx n="125" d="100"/>
          <a:sy n="125" d="100"/>
        </p:scale>
        <p:origin x="268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60B2437-E248-C08B-5D80-348307744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03C7AC5-1284-67FD-5A23-7C1511649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2A35-D389-42A1-9E9F-A3CB163C87F7}" type="datetimeFigureOut">
              <a:rPr lang="pl-PL" smtClean="0"/>
              <a:t>24.01.2024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C13DF9-AEB0-1904-6B03-CFF5F9C63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80D6F70-1410-B18A-05F3-25D5DA928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6700-F161-418B-9159-F9DA65B75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7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4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6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07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  <a:solidFill>
            <a:srgbClr val="F07E23"/>
          </a:solidFill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  <a:grpFill/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  <a:grpFill/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14463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1A8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3">
            <a:extLst>
              <a:ext uri="{FF2B5EF4-FFF2-40B4-BE49-F238E27FC236}">
                <a16:creationId xmlns:a16="http://schemas.microsoft.com/office/drawing/2014/main" id="{63CB7FC4-DCA3-E407-04E6-2C9FC616C29F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4">
            <a:extLst>
              <a:ext uri="{FF2B5EF4-FFF2-40B4-BE49-F238E27FC236}">
                <a16:creationId xmlns:a16="http://schemas.microsoft.com/office/drawing/2014/main" id="{26577702-7879-CA81-DD29-5BAA8E887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11" name="Rektangel 7">
            <a:extLst>
              <a:ext uri="{FF2B5EF4-FFF2-40B4-BE49-F238E27FC236}">
                <a16:creationId xmlns:a16="http://schemas.microsoft.com/office/drawing/2014/main" id="{E7966B30-1D99-B89C-52C4-AB6775EC4251}"/>
              </a:ext>
            </a:extLst>
          </p:cNvPr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A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D61EB617-B69C-4765-B2EE-5D59F99312D5}"/>
              </a:ext>
            </a:extLst>
          </p:cNvPr>
          <p:cNvGrpSpPr/>
          <p:nvPr userDrawn="1"/>
        </p:nvGrpSpPr>
        <p:grpSpPr>
          <a:xfrm>
            <a:off x="50410" y="56027"/>
            <a:ext cx="9033824" cy="436234"/>
            <a:chOff x="32482" y="47594"/>
            <a:chExt cx="8956137" cy="462595"/>
          </a:xfrm>
        </p:grpSpPr>
        <p:pic>
          <p:nvPicPr>
            <p:cNvPr id="19" name="Obraz 18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7C4834C7-EFFD-E211-337F-C5D21CF74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" y="47596"/>
              <a:ext cx="2975347" cy="462593"/>
            </a:xfrm>
            <a:prstGeom prst="rect">
              <a:avLst/>
            </a:prstGeom>
          </p:spPr>
        </p:pic>
        <p:pic>
          <p:nvPicPr>
            <p:cNvPr id="20" name="Obraz 19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1C639005-2475-01C0-A950-24F4A2190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90" y="47595"/>
              <a:ext cx="2975347" cy="462593"/>
            </a:xfrm>
            <a:prstGeom prst="rect">
              <a:avLst/>
            </a:prstGeom>
          </p:spPr>
        </p:pic>
        <p:pic>
          <p:nvPicPr>
            <p:cNvPr id="21" name="Obraz 20" descr="Obraz zawierający zrzut ekranu, czarne, tekst&#10;&#10;Opis wygenerowany automatycznie">
              <a:extLst>
                <a:ext uri="{FF2B5EF4-FFF2-40B4-BE49-F238E27FC236}">
                  <a16:creationId xmlns:a16="http://schemas.microsoft.com/office/drawing/2014/main" id="{071C540F-4567-8A9A-91DC-CB9C6860C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3272" y="47594"/>
              <a:ext cx="2975347" cy="462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5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zcionka, plakat, zrzut ekranu&#10;&#10;Opis wygenerowany automatycznie">
            <a:extLst>
              <a:ext uri="{FF2B5EF4-FFF2-40B4-BE49-F238E27FC236}">
                <a16:creationId xmlns:a16="http://schemas.microsoft.com/office/drawing/2014/main" id="{EC22A9F4-6BFB-B2DB-44D6-02742633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65" y="1042185"/>
            <a:ext cx="3508041" cy="5037909"/>
          </a:xfrm>
          <a:prstGeom prst="rect">
            <a:avLst/>
          </a:prstGeom>
        </p:spPr>
      </p:pic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ABC923E9-445A-D6D7-4051-E6AAA47B0CC5}"/>
              </a:ext>
            </a:extLst>
          </p:cNvPr>
          <p:cNvCxnSpPr/>
          <p:nvPr/>
        </p:nvCxnSpPr>
        <p:spPr>
          <a:xfrm>
            <a:off x="3242051" y="2171700"/>
            <a:ext cx="5901949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69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>
            <a:extLst>
              <a:ext uri="{FF2B5EF4-FFF2-40B4-BE49-F238E27FC236}">
                <a16:creationId xmlns:a16="http://schemas.microsoft.com/office/drawing/2014/main" id="{9F1C6D9F-2664-3797-CC58-D3272BE8D447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14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.1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Åpenhet målt for 100 personer</a:t>
            </a:r>
            <a:endParaRPr lang="nb-NO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1540FF6-7C3E-A5DD-2B1F-843CE9AB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58" y="1127744"/>
            <a:ext cx="5516882" cy="43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CD4D1BE5-C1D1-2E88-23EC-D92A35C65419}"/>
                  </a:ext>
                </a:extLst>
              </p:cNvPr>
              <p:cNvSpPr/>
              <p:nvPr/>
            </p:nvSpPr>
            <p:spPr>
              <a:xfrm>
                <a:off x="1583738" y="5795972"/>
                <a:ext cx="59765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Figur 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14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.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2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Fordelingen til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1800" b="0" i="0" u="none" strike="noStrike" baseline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1800" b="0" i="0" u="none" strike="noStrike" baseline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endParaRPr lang="nb-NO" dirty="0"/>
              </a:p>
            </p:txBody>
          </p:sp>
        </mc:Choice>
        <mc:Fallback>
          <p:sp>
            <p:nvSpPr>
              <p:cNvPr id="4" name="Rektangel 9">
                <a:extLst>
                  <a:ext uri="{FF2B5EF4-FFF2-40B4-BE49-F238E27FC236}">
                    <a16:creationId xmlns:a16="http://schemas.microsoft.com/office/drawing/2014/main" id="{CD4D1BE5-C1D1-2E88-23EC-D92A35C65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38" y="5795972"/>
                <a:ext cx="5976523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az 8">
            <a:extLst>
              <a:ext uri="{FF2B5EF4-FFF2-40B4-BE49-F238E27FC236}">
                <a16:creationId xmlns:a16="http://schemas.microsoft.com/office/drawing/2014/main" id="{8012D0BA-0BB8-C2F4-D958-C17F89BD7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19" y="790694"/>
            <a:ext cx="4661560" cy="47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811E1799-2996-50E3-595E-918FBA8D687B}"/>
              </a:ext>
            </a:extLst>
          </p:cNvPr>
          <p:cNvSpPr/>
          <p:nvPr/>
        </p:nvSpPr>
        <p:spPr>
          <a:xfrm>
            <a:off x="0" y="53311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14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3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95 % konfidensintervall for 20 tilfeldige utvalg. De horisontale strekene viser konfidensintervallene, med utvalgsgjennomsnittet som en prikk i midten. Den sanne verdien er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 = 100. Vi ser at alle utvalgene inneholder den sanne verdien, bortsett fra i utvalg 12.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6A4580-FB82-49E1-F91B-A01BDCFC8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82" y="647700"/>
            <a:ext cx="4216236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9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0492ED4-77FC-4061-E755-62097E4760E9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14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4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22224A-2FD4-DDAB-BAAC-48B80DF7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27" y="791756"/>
            <a:ext cx="4733944" cy="47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3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FF9F5CE6-FA45-D70D-0DDD-B010649A34BA}"/>
                  </a:ext>
                </a:extLst>
              </p:cNvPr>
              <p:cNvSpPr/>
              <p:nvPr/>
            </p:nvSpPr>
            <p:spPr>
              <a:xfrm>
                <a:off x="0" y="5795972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Figur 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14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.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5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Graf av funksjonen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l-PL" sz="1800" b="0" i="0" u="none" strike="noStrike" baseline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1800" b="0" i="0" u="none" strike="noStrike" baseline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endParaRPr lang="nb-NO" dirty="0"/>
              </a:p>
            </p:txBody>
          </p:sp>
        </mc:Choice>
        <mc:Fallback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FF9F5CE6-FA45-D70D-0DDD-B010649A3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5972"/>
                <a:ext cx="9144000" cy="369332"/>
              </a:xfrm>
              <a:prstGeom prst="rect">
                <a:avLst/>
              </a:prstGeom>
              <a:blipFill>
                <a:blip r:embed="rId2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AD0D76F0-6394-6E47-6EFC-615F6307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9" y="952500"/>
            <a:ext cx="473994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086E4FAF-1E72-A84B-FDC5-78680E420EE2}"/>
                  </a:ext>
                </a:extLst>
              </p:cNvPr>
              <p:cNvSpPr/>
              <p:nvPr/>
            </p:nvSpPr>
            <p:spPr>
              <a:xfrm>
                <a:off x="0" y="5795972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Figur 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14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.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6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Graf av funksjonen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l-PL" sz="1800" b="0" i="0" u="none" strike="noStrike" baseline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1800" b="0" i="0" u="none" strike="noStrike" baseline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(i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rødt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)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og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funksjonen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1800" b="0" i="0" u="none" strike="noStrike" baseline="0" smtClean="0">
                        <a:solidFill>
                          <a:srgbClr val="211D1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 (i </a:t>
                </a:r>
                <a:r>
                  <a:rPr lang="pl-PL" sz="1800" b="0" i="0" u="none" strike="noStrike" baseline="0" dirty="0" err="1">
                    <a:solidFill>
                      <a:srgbClr val="211D1E"/>
                    </a:solidFill>
                  </a:rPr>
                  <a:t>svart</a:t>
                </a:r>
                <a:r>
                  <a:rPr lang="pl-PL" sz="1800" b="0" i="0" u="none" strike="noStrike" baseline="0" dirty="0">
                    <a:solidFill>
                      <a:srgbClr val="211D1E"/>
                    </a:solidFill>
                  </a:rPr>
                  <a:t>)  </a:t>
                </a:r>
                <a:r>
                  <a:rPr lang="nb-NO" sz="1800" b="0" i="0" u="none" strike="noStrike" baseline="0" dirty="0">
                    <a:solidFill>
                      <a:srgbClr val="211D1E"/>
                    </a:solidFill>
                  </a:rPr>
                  <a:t> </a:t>
                </a:r>
                <a:endParaRPr lang="nb-NO" dirty="0"/>
              </a:p>
            </p:txBody>
          </p:sp>
        </mc:Choice>
        <mc:Fallback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086E4FAF-1E72-A84B-FDC5-78680E420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5972"/>
                <a:ext cx="9144000" cy="369332"/>
              </a:xfrm>
              <a:prstGeom prst="rect">
                <a:avLst/>
              </a:prstGeom>
              <a:blipFill>
                <a:blip r:embed="rId2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>
            <a:extLst>
              <a:ext uri="{FF2B5EF4-FFF2-40B4-BE49-F238E27FC236}">
                <a16:creationId xmlns:a16="http://schemas.microsoft.com/office/drawing/2014/main" id="{D8942257-17A4-53D4-AC3F-853CF43D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20" y="856796"/>
            <a:ext cx="4785360" cy="46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5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7B19831C-F8D4-CB6A-CB54-46AFC056D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5" y="2222512"/>
            <a:ext cx="7006368" cy="2325106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D056B3E-FEEB-B832-0A93-C547CFDF90D6}"/>
              </a:ext>
            </a:extLst>
          </p:cNvPr>
          <p:cNvCxnSpPr>
            <a:cxnSpLocks/>
          </p:cNvCxnSpPr>
          <p:nvPr/>
        </p:nvCxnSpPr>
        <p:spPr>
          <a:xfrm>
            <a:off x="1064795" y="48271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3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07A05E40-1592-40DB-F514-3AA4AF30D714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side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333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EDDFD13-EC43-E5CC-77EC-25A1E8F1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62" y="948992"/>
            <a:ext cx="7083674" cy="45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3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BDE0836-B5A8-B5D3-0E7C-2BA7DE8B8561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Tettheten til den standard normalfordelte variabelen</a:t>
            </a:r>
            <a:r>
              <a:rPr lang="pl-PL" sz="1800" b="0" i="0" u="none" strike="noStrike" baseline="0" dirty="0">
                <a:solidFill>
                  <a:srgbClr val="211D1E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BDF606-EC2D-6CB0-97E7-5255B33A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68254"/>
            <a:ext cx="6766560" cy="46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B849259-6CA5-E667-3E10-FBA0C348C552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15.2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Tetthetskurven til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under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= 0 (blått) og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= 2 (rødt), samt linja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x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 = -4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230FB4-6DCA-E690-5FB5-C7EE618C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824056"/>
            <a:ext cx="4389120" cy="46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Czcionka, typografia, zrzut ekranu">
            <a:extLst>
              <a:ext uri="{FF2B5EF4-FFF2-40B4-BE49-F238E27FC236}">
                <a16:creationId xmlns:a16="http://schemas.microsoft.com/office/drawing/2014/main" id="{D2BE87C9-E866-CE69-DE26-E1EC53666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2495535"/>
            <a:ext cx="7082214" cy="1558953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0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1BA79C7-C861-7711-6949-24ABA698AF73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948A0A-4A44-45E0-C287-F2065374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990330"/>
            <a:ext cx="6431280" cy="44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6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F8C91EE-D391-A7BA-0641-9CFCCD770D6A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15.4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110B1F-109B-85DA-8998-FAB3C91A5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918751"/>
            <a:ext cx="5608320" cy="46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E6A8618-AE10-C98C-9C19-62B03A688BD9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15.5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A9EE53-D9EC-18E4-0F8E-A65FB648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931557"/>
            <a:ext cx="6644640" cy="46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6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AAD255C1-EED5-7565-CF93-B6894CB3E6CB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15.6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D4D1EA-0FC2-4E7B-A56F-F15EDD33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60" y="1169573"/>
            <a:ext cx="6812280" cy="44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56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C20BAA66-403C-D2CD-FA69-CE015DC90C54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Tetthetskurven til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-verdien når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H</a:t>
            </a:r>
            <a:r>
              <a:rPr lang="nb-NO" sz="1800" b="0" i="0" u="none" strike="noStrike" baseline="-25000" dirty="0">
                <a:solidFill>
                  <a:srgbClr val="211D1E"/>
                </a:solidFill>
              </a:rPr>
              <a:t>0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er sann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3999BD-3059-DA45-B068-758B7A67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298961"/>
            <a:ext cx="7071360" cy="426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BCC6954-244F-D499-077B-26DAB64AFFB7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15.8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623B5B-983B-C1B4-15AE-A196A833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1094768"/>
            <a:ext cx="5196840" cy="4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B1D0FCD-0D08-6461-07FC-85FF90A4EC0D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15.9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BA9D368-D515-AAB0-2B18-56AC0CC9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74" y="876300"/>
            <a:ext cx="5411452" cy="47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22409B4-1771-D4EF-7E95-00DF719C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47" y="1000125"/>
            <a:ext cx="5301506" cy="4591050"/>
          </a:xfrm>
          <a:prstGeom prst="rect">
            <a:avLst/>
          </a:prstGeom>
        </p:spPr>
      </p:pic>
      <p:sp>
        <p:nvSpPr>
          <p:cNvPr id="5" name="Rektangel 9">
            <a:extLst>
              <a:ext uri="{FF2B5EF4-FFF2-40B4-BE49-F238E27FC236}">
                <a16:creationId xmlns:a16="http://schemas.microsoft.com/office/drawing/2014/main" id="{3F5955CE-0F61-8748-2B24-8D3F63A14F47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15.10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-verdifordeling når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H</a:t>
            </a:r>
            <a:r>
              <a:rPr lang="nb-NO" sz="1800" b="0" i="0" u="none" strike="noStrike" baseline="-25000" dirty="0">
                <a:solidFill>
                  <a:srgbClr val="211D1E"/>
                </a:solidFill>
              </a:rPr>
              <a:t>A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er riktig, og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 = 1.5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9429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BEE2014-5EB6-9BFF-5645-CCC8D2D11517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15.11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387FC0-AFDC-B6A4-8467-BDE77AFF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03" y="1133475"/>
            <a:ext cx="52065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99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044B249D-6961-1255-919C-54AF7F458D3E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15.12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6A0A90-EC7F-2B0A-BE84-2784225C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090107"/>
            <a:ext cx="5143500" cy="44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>
            <a:extLst>
              <a:ext uri="{FF2B5EF4-FFF2-40B4-BE49-F238E27FC236}">
                <a16:creationId xmlns:a16="http://schemas.microsoft.com/office/drawing/2014/main" id="{6C8245CA-B166-868D-2628-F86D9FC54725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side 2</a:t>
            </a:r>
            <a:r>
              <a:rPr lang="pl-PL" b="1" dirty="0"/>
              <a:t>93</a:t>
            </a:r>
            <a:endParaRPr lang="nb-NO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5B3D9EA-D55A-CE40-522D-DF1BF46C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2178658"/>
            <a:ext cx="8377084" cy="25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82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1595EF2-89FC-332A-6DA2-9C03714A344F}"/>
              </a:ext>
            </a:extLst>
          </p:cNvPr>
          <p:cNvSpPr/>
          <p:nvPr/>
        </p:nvSpPr>
        <p:spPr>
          <a:xfrm>
            <a:off x="0" y="57959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15.13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Arealet som svarer til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(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Z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≤ −1)</a:t>
            </a: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C462AE-3773-6EC4-F6B6-670C1575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033" y="1028410"/>
            <a:ext cx="5117934" cy="45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3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ABA57110-E7EB-5C05-253A-1DF35B9C6839}"/>
              </a:ext>
            </a:extLst>
          </p:cNvPr>
          <p:cNvSpPr/>
          <p:nvPr/>
        </p:nvSpPr>
        <p:spPr>
          <a:xfrm>
            <a:off x="0" y="57959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15.14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Arealet som svarer til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(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Z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&gt; 1)</a:t>
            </a: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68C972-3F98-797F-68C7-26DE15F2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08" y="1085850"/>
            <a:ext cx="4535584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24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49172F4-886B-5310-0B50-4942D3C5CD96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15.15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16AF9B-0993-B668-8EAF-EC22D38D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95" y="871528"/>
            <a:ext cx="5298010" cy="47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38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FF3BA28-F1CD-22CE-F0F6-8D1EFDEEDCCC}"/>
              </a:ext>
            </a:extLst>
          </p:cNvPr>
          <p:cNvSpPr/>
          <p:nvPr/>
        </p:nvSpPr>
        <p:spPr>
          <a:xfrm>
            <a:off x="0" y="57959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Kritisk område for signifikansnivået </a:t>
            </a:r>
            <a:r>
              <a:rPr lang="el-GR" sz="1800" b="0" i="1" u="none" strike="noStrike" baseline="0" dirty="0">
                <a:solidFill>
                  <a:srgbClr val="211D1E"/>
                </a:solidFill>
              </a:rPr>
              <a:t>α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= 0.05</a:t>
            </a: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4BF1B4-9EB3-0475-222B-E149063BA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493354"/>
            <a:ext cx="8286750" cy="409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6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D736F774-3B0C-D040-5B0D-9A8882F573A3}"/>
              </a:ext>
            </a:extLst>
          </p:cNvPr>
          <p:cNvSpPr/>
          <p:nvPr/>
        </p:nvSpPr>
        <p:spPr>
          <a:xfrm>
            <a:off x="0" y="57959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1" i="0" u="none" strike="noStrike" baseline="0" dirty="0" err="1">
                <a:solidFill>
                  <a:srgbClr val="211D1E"/>
                </a:solidFill>
              </a:rPr>
              <a:t>side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377</a:t>
            </a:r>
            <a:endParaRPr lang="nb-NO" sz="1800" b="0" u="none" strike="noStrike" baseline="0" dirty="0">
              <a:solidFill>
                <a:srgbClr val="211D1E"/>
              </a:solidFill>
            </a:endParaRP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65384C-4D16-460A-37BB-0A94841B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47416"/>
            <a:ext cx="8210550" cy="37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95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46B5E59-DA87-5C39-42F0-D239883A0DE7}"/>
              </a:ext>
            </a:extLst>
          </p:cNvPr>
          <p:cNvSpPr/>
          <p:nvPr/>
        </p:nvSpPr>
        <p:spPr>
          <a:xfrm>
            <a:off x="0" y="57959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</a:t>
            </a:r>
            <a:r>
              <a:rPr lang="pl-PL" sz="1800" b="1" i="0" u="none" strike="noStrike" baseline="0" dirty="0" err="1">
                <a:solidFill>
                  <a:srgbClr val="211D1E"/>
                </a:solidFill>
              </a:rPr>
              <a:t>side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 378</a:t>
            </a:r>
            <a:endParaRPr lang="nb-NO" sz="1800" b="0" u="none" strike="noStrike" baseline="0" dirty="0">
              <a:solidFill>
                <a:srgbClr val="211D1E"/>
              </a:solidFill>
            </a:endParaRP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34F856-2988-D4FB-BBA4-BBA493CA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94" y="1314450"/>
            <a:ext cx="55906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93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D3F93101-F22F-11D9-14AB-AC62BD736D6E}"/>
              </a:ext>
            </a:extLst>
          </p:cNvPr>
          <p:cNvSpPr/>
          <p:nvPr/>
        </p:nvSpPr>
        <p:spPr>
          <a:xfrm>
            <a:off x="0" y="57959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15.17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Styrkefunksjon for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</a:p>
          <a:p>
            <a:pPr algn="ctr"/>
            <a:endParaRPr lang="nb-NO" sz="1800" b="0" u="none" strike="noStrike" baseline="0" dirty="0">
              <a:solidFill>
                <a:srgbClr val="211D1E"/>
              </a:solidFill>
            </a:endParaRP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98762C-418B-25FE-6C2E-C17FED05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05" y="1285875"/>
            <a:ext cx="458939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9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7AAF42A-414A-B488-9BC8-86936C0997F4}"/>
              </a:ext>
            </a:extLst>
          </p:cNvPr>
          <p:cNvSpPr/>
          <p:nvPr/>
        </p:nvSpPr>
        <p:spPr>
          <a:xfrm>
            <a:off x="0" y="57959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15.18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Statistisk styrke som funksjon av utvalgsstørrelsen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n</a:t>
            </a:r>
          </a:p>
          <a:p>
            <a:pPr algn="ctr"/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45FD3D-7F01-28A0-4CF4-DEF2854F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58" y="871528"/>
            <a:ext cx="3680684" cy="47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4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D056B3E-FEEB-B832-0A93-C547CFDF90D6}"/>
              </a:ext>
            </a:extLst>
          </p:cNvPr>
          <p:cNvCxnSpPr>
            <a:cxnSpLocks/>
          </p:cNvCxnSpPr>
          <p:nvPr/>
        </p:nvCxnSpPr>
        <p:spPr>
          <a:xfrm>
            <a:off x="1064795" y="48271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 descr="Obraz zawierający tekst, Czcionka, zrzut ekranu, typografia&#10;&#10;Opis wygenerowany automatycznie">
            <a:extLst>
              <a:ext uri="{FF2B5EF4-FFF2-40B4-BE49-F238E27FC236}">
                <a16:creationId xmlns:a16="http://schemas.microsoft.com/office/drawing/2014/main" id="{945076DD-6824-4D34-0D6E-B94F87CB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5" y="3012065"/>
            <a:ext cx="6998538" cy="16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81A97E18-6EDA-A9B0-01B4-B19FA1DE9485}"/>
              </a:ext>
            </a:extLst>
          </p:cNvPr>
          <p:cNvSpPr/>
          <p:nvPr/>
        </p:nvSpPr>
        <p:spPr>
          <a:xfrm>
            <a:off x="0" y="53959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16.1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Standard normalfor­deling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z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og tre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-fordelinger. Legg merke til at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-fordelingene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har tykkere hale enn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z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. Jo lavere frihetsgrad, jo tykkere hale. Når frihets­graden er stor,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vil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og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z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i praksis være like.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8FEB91-02F3-7F8A-161E-624E8580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32283"/>
            <a:ext cx="8172450" cy="43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21A21DF8-69A6-8E14-B650-6DDDBB9E3401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13.1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3402C1-0D05-5298-5078-3B469A75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13" y="797332"/>
            <a:ext cx="3367772" cy="49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6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A43B93E3-9873-551C-A8CD-B5D08F8F0441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400</a:t>
            </a:r>
            <a:endParaRPr lang="nb-NO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03840E-A9DF-8F28-F113-B965B973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32654"/>
            <a:ext cx="8058150" cy="39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8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extLst>
              <a:ext uri="{FF2B5EF4-FFF2-40B4-BE49-F238E27FC236}">
                <a16:creationId xmlns:a16="http://schemas.microsoft.com/office/drawing/2014/main" id="{A43B93E3-9873-551C-A8CD-B5D08F8F0441}"/>
              </a:ext>
            </a:extLst>
          </p:cNvPr>
          <p:cNvSpPr/>
          <p:nvPr/>
        </p:nvSpPr>
        <p:spPr>
          <a:xfrm>
            <a:off x="672160" y="5580072"/>
            <a:ext cx="779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16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.2  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Finn arealet til høyre for en oppgitt verdi, for eksempel </a:t>
            </a:r>
          </a:p>
          <a:p>
            <a:pPr algn="ctr"/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i="0" u="none" strike="noStrike" baseline="0" dirty="0">
                <a:solidFill>
                  <a:srgbClr val="211D1E"/>
                </a:solidFill>
              </a:rPr>
              <a:t> = 2.24. Du kan bruke kalkulator, men ikke tabell.</a:t>
            </a:r>
            <a:endParaRPr lang="nb-NO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E2D90E-8964-894B-E362-C224E2A16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287523"/>
            <a:ext cx="8039100" cy="40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7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F8BBEC0-C726-C90D-EC11-1D5862FAD949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402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D0D13F8-0D86-75E7-3DC8-29D061D3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665109"/>
            <a:ext cx="8191500" cy="39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4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8F197C4-363A-F9AD-7C1D-7B479536A7A4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406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9BA96F-E8C4-70BE-EAF9-5FE4BE47E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19" y="2797270"/>
            <a:ext cx="6633162" cy="12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3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8252677E-F6AA-E176-1F2B-3E41B660BAD6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408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23D45F-36FA-F38C-0E9D-9BBABD38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737948"/>
            <a:ext cx="7600950" cy="21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8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EB35888-B65D-F750-5E42-C372DC4D2564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408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F444F1-A7A8-8B45-30BD-136245A96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5" y="2743200"/>
            <a:ext cx="762077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D07F066-099A-0697-EE16-087B36F7A1D9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408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B61E5B-0614-B7F7-9460-942CB344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2597"/>
            <a:ext cx="7620000" cy="21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06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9A90292-7B98-92A4-CA61-284D979576C1}"/>
              </a:ext>
            </a:extLst>
          </p:cNvPr>
          <p:cNvSpPr/>
          <p:nvPr/>
        </p:nvSpPr>
        <p:spPr>
          <a:xfrm>
            <a:off x="0" y="55768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16.3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Illustrasjon til hypotesetest for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. Vi kan bruke kalkulator og finne at arealet til venstre for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 = 2.363 er omtrent lik 0.986.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-verdien er da lik 1 — 0.986 = 0.014.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A594974-B5B1-1162-5E8E-28E93F06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656464"/>
            <a:ext cx="7905750" cy="35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18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601E791-03CB-5C2A-3681-62DA1A115602}"/>
              </a:ext>
            </a:extLst>
          </p:cNvPr>
          <p:cNvSpPr/>
          <p:nvPr/>
        </p:nvSpPr>
        <p:spPr>
          <a:xfrm>
            <a:off x="0" y="532924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16.4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Illustrasjon til hypotese­test for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µ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. Kritisk verdi fra tabell er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*</a:t>
            </a:r>
            <a:r>
              <a:rPr lang="nb-NO" sz="1800" b="0" u="none" strike="noStrike" baseline="-25000" dirty="0">
                <a:solidFill>
                  <a:srgbClr val="211D1E"/>
                </a:solidFill>
              </a:rPr>
              <a:t>0.05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 = 1.729.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Siden testobservatoren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t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 = 2.363 er større enn 1.729, vet vi at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-verdien er mindre enn 0.05,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og vi forkaster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H</a:t>
            </a:r>
            <a:r>
              <a:rPr lang="nb-NO" sz="1800" b="0" u="none" strike="noStrike" baseline="-25000" dirty="0">
                <a:solidFill>
                  <a:srgbClr val="211D1E"/>
                </a:solidFill>
              </a:rPr>
              <a:t>0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4D12F6-B1E5-9C09-87F4-379BEAFA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59034"/>
            <a:ext cx="7239000" cy="40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85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20B6A27-F5BF-B5A6-F438-1384B81704C6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410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98B839-F9BA-E40B-6C36-C090B4EB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686065"/>
            <a:ext cx="7219950" cy="38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1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AFC4828A-F3D6-2C6A-B64F-AF2A40C2E5F2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 err="1"/>
              <a:t>side</a:t>
            </a:r>
            <a:r>
              <a:rPr lang="pl-PL" b="1" dirty="0"/>
              <a:t> 302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482CC9-497F-7097-1046-A6B4D98A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4" y="2003505"/>
            <a:ext cx="8530390" cy="24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8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CED9B22-E700-08D7-C6DC-196C9F53AECD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413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1A6DA8-5D0F-6331-0FF5-A81CDE9F9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09" y="2705100"/>
            <a:ext cx="7830182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E540ED4-D2EF-A638-EE47-456D3C922591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413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E1E16B-3F1C-47B3-5C2B-73AB25AB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722205"/>
            <a:ext cx="7677150" cy="21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2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4A8D7C4-3F6B-4D9A-7A07-5DA8FB28E979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413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685576-654B-3FEB-F3A6-A07CA251C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732441"/>
            <a:ext cx="8001000" cy="21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8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B94A4FD5-9549-526E-0599-FE0752EB37D7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415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EC2138-1A63-005D-13C1-33FD61C7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85426"/>
            <a:ext cx="8191500" cy="39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3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zcionka, Grafika, zrzut ekranu&#10;&#10;Opis wygenerowany automatycznie">
            <a:extLst>
              <a:ext uri="{FF2B5EF4-FFF2-40B4-BE49-F238E27FC236}">
                <a16:creationId xmlns:a16="http://schemas.microsoft.com/office/drawing/2014/main" id="{AC0BC938-849A-61E0-24DF-CAAF82CB3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3" y="2438577"/>
            <a:ext cx="7545805" cy="1648030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5A96D5A-45FE-839A-689A-01FA187077B8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15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26E5D063-3BCC-4648-C93A-5E48D0F62E71}"/>
              </a:ext>
            </a:extLst>
          </p:cNvPr>
          <p:cNvSpPr/>
          <p:nvPr/>
        </p:nvSpPr>
        <p:spPr>
          <a:xfrm>
            <a:off x="0" y="55768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17.1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Her trekker vi mange utvalg med størrelse n fra en populasjon der andelen er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. Utvalgsandelene </a:t>
            </a:r>
            <a:r>
              <a:rPr lang="nb-NO" sz="1800" b="0" i="1" u="none" strike="noStrike" spc="-60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spc="-600" dirty="0">
                <a:solidFill>
                  <a:srgbClr val="211D1E"/>
                </a:solidFill>
              </a:rPr>
              <a:t>ˆ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 er tilnærmet normalfordelte.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B988A3-7009-0F6C-F63E-44063AB6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84" y="2173359"/>
            <a:ext cx="7784432" cy="25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5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5E00BAF-DE4B-5AF8-92D9-B9D2B4D7D3EF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424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50595E-74B7-EDFE-FFBD-F92E2DD5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90725"/>
            <a:ext cx="762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35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ECDAEDD-BAB2-7D99-447A-D811E6899F39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425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5474AA-D184-FD63-854E-A337B967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991855"/>
            <a:ext cx="7645400" cy="33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0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9F07374-2256-C3D5-2D73-E26B0A30D35A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425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88FBAD-91D8-0871-30DE-4C2CCAA1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000824"/>
            <a:ext cx="7632700" cy="33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7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F7052033-16C6-58C9-D9A9-D70D4A6C74F8}"/>
              </a:ext>
            </a:extLst>
          </p:cNvPr>
          <p:cNvSpPr/>
          <p:nvPr/>
        </p:nvSpPr>
        <p:spPr>
          <a:xfrm>
            <a:off x="0" y="531654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17.2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Illustrasjon av høyresidig hypotesetest. Vi bruker kalkulator og finner at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arealet til venstre for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z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= 5.59 er omtrent lik 1.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-verdien er da 1 – 1 = 0.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Det er veldig sterk støtte for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H</a:t>
            </a:r>
            <a:r>
              <a:rPr lang="nb-NO" sz="1800" b="0" i="1" u="none" strike="noStrike" baseline="-25000" dirty="0">
                <a:solidFill>
                  <a:srgbClr val="211D1E"/>
                </a:solidFill>
              </a:rPr>
              <a:t>A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: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 &gt; 0.5 i dataene!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44603B-B704-555F-383F-AC5F63A2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447693"/>
            <a:ext cx="7721600" cy="36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3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extLst>
              <a:ext uri="{FF2B5EF4-FFF2-40B4-BE49-F238E27FC236}">
                <a16:creationId xmlns:a16="http://schemas.microsoft.com/office/drawing/2014/main" id="{A48DD5E9-62B1-3487-35D7-645A9C484743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13.2</a:t>
            </a:r>
            <a:endParaRPr lang="nb-NO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8F6FA6-D712-3F0D-5139-3497B92E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514664"/>
            <a:ext cx="8412480" cy="38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30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7B41331-C5B7-2040-B1EE-2A51B6250DC5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427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8F75FD-2A1D-5681-B96C-11A2FFE9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309190"/>
            <a:ext cx="7797800" cy="25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070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D4D0543A-91A6-12F9-8E67-C921897CC966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427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F28452-FD0C-B8D0-BD1D-107AD373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137650"/>
            <a:ext cx="7531100" cy="27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5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97C408A3-38B9-7717-0E65-004C98F2C7A1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429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6DAAFEF-BBE5-EE59-BFE5-CE8FFECD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440914"/>
            <a:ext cx="7416800" cy="24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76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A034E0F4-46C5-74B1-00EF-69CF7E5938AA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431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EF48E2-664B-D986-59BD-4F389B35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721754"/>
            <a:ext cx="7950200" cy="21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D646EA19-DA40-C534-AD11-77A774CBA0DC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432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43C24A-546F-503C-84A5-E1030460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714601"/>
            <a:ext cx="7569200" cy="21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3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E760EF28-B908-BD9E-2A76-2F4879C4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3" y="1569040"/>
            <a:ext cx="7545805" cy="2640199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25411F6F-FC44-9AD3-814B-5D70D2070377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17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494027CE-EA12-3792-8D26-FF293A9E6F9C}"/>
              </a:ext>
            </a:extLst>
          </p:cNvPr>
          <p:cNvSpPr/>
          <p:nvPr/>
        </p:nvSpPr>
        <p:spPr>
          <a:xfrm>
            <a:off x="0" y="54943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18.1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To relaterte utvalg. Hver observasjon i det ene utvalget hører naturlig sammen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med en observasjon i det andre utvalget. Utvalgene er derfor like store.</a:t>
            </a:r>
            <a:endParaRPr lang="nb-NO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1DE950-DA36-163C-68EB-C870C7E2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0" y="1993900"/>
            <a:ext cx="671802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68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51C2B51E-FD62-CA72-0E61-C41A235601B4}"/>
              </a:ext>
            </a:extLst>
          </p:cNvPr>
          <p:cNvSpPr/>
          <p:nvPr/>
        </p:nvSpPr>
        <p:spPr>
          <a:xfrm>
            <a:off x="0" y="54943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18.2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Boksplott for lesbarheten av to typer layout. Er den observerte forskjellen tilstrekkelig stor til å hevde at layout 1 er mer lesbar enn layout 2?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518963-9607-8FD2-FA3B-6F1315D5F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1220021"/>
            <a:ext cx="6426200" cy="39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02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CBF8A6EE-C271-5A62-65F7-61C44871DD73}"/>
                  </a:ext>
                </a:extLst>
              </p:cNvPr>
              <p:cNvSpPr/>
              <p:nvPr/>
            </p:nvSpPr>
            <p:spPr>
              <a:xfrm>
                <a:off x="0" y="5795972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Figur </a:t>
                </a:r>
                <a:r>
                  <a:rPr lang="pl-PL" sz="1800" b="1" i="0" u="none" strike="noStrike" baseline="0" dirty="0">
                    <a:solidFill>
                      <a:srgbClr val="211D1E"/>
                    </a:solidFill>
                  </a:rPr>
                  <a:t>18.3</a:t>
                </a:r>
                <a:r>
                  <a:rPr lang="nb-NO" sz="1800" b="1" i="0" u="none" strike="noStrike" baseline="0" dirty="0">
                    <a:solidFill>
                      <a:srgbClr val="211D1E"/>
                    </a:solidFill>
                  </a:rPr>
                  <a:t>  </a:t>
                </a:r>
                <a:r>
                  <a:rPr lang="nb-NO" sz="1800" b="0" u="none" strike="noStrike" baseline="0" dirty="0">
                    <a:solidFill>
                      <a:srgbClr val="211D1E"/>
                    </a:solidFill>
                  </a:rPr>
                  <a:t>Utvalgsfordelingen til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sz="1800" b="0" u="none" strike="noStrike" baseline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800" b="0" i="1" u="none" strike="noStrike" baseline="0" dirty="0" smtClean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sz="1800" b="0" u="none" strike="noStrike" baseline="0" dirty="0">
                    <a:solidFill>
                      <a:srgbClr val="211D1E"/>
                    </a:solidFill>
                  </a:rPr>
                  <a:t> </a:t>
                </a:r>
                <a:r>
                  <a:rPr lang="nb-NO" sz="1800" b="0" u="none" strike="noStrike" baseline="-25000" dirty="0">
                    <a:solidFill>
                      <a:srgbClr val="211D1E"/>
                    </a:solidFill>
                  </a:rPr>
                  <a:t>1</a:t>
                </a:r>
                <a:r>
                  <a:rPr lang="nb-NO" sz="1800" b="0" u="none" strike="noStrike" baseline="0" dirty="0">
                    <a:solidFill>
                      <a:srgbClr val="211D1E"/>
                    </a:solidFill>
                  </a:rPr>
                  <a:t> —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i="1" dirty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i="1" dirty="0">
                            <a:solidFill>
                              <a:srgbClr val="211D1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nb-NO" sz="1800" b="0" u="none" strike="noStrike" baseline="0" dirty="0">
                    <a:solidFill>
                      <a:srgbClr val="211D1E"/>
                    </a:solidFill>
                  </a:rPr>
                  <a:t> </a:t>
                </a:r>
                <a:r>
                  <a:rPr lang="nb-NO" sz="1800" b="0" u="none" strike="noStrike" baseline="-25000" dirty="0">
                    <a:solidFill>
                      <a:srgbClr val="211D1E"/>
                    </a:solidFill>
                  </a:rPr>
                  <a:t>2</a:t>
                </a:r>
                <a:endParaRPr lang="nb-NO" baseline="-25000" dirty="0"/>
              </a:p>
            </p:txBody>
          </p:sp>
        </mc:Choice>
        <mc:Fallback>
          <p:sp>
            <p:nvSpPr>
              <p:cNvPr id="2" name="Rektangel 9">
                <a:extLst>
                  <a:ext uri="{FF2B5EF4-FFF2-40B4-BE49-F238E27FC236}">
                    <a16:creationId xmlns:a16="http://schemas.microsoft.com/office/drawing/2014/main" id="{CBF8A6EE-C271-5A62-65F7-61C44871D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95972"/>
                <a:ext cx="914400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E1A6C45D-9556-B480-4133-17968BDD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1683824"/>
            <a:ext cx="5588000" cy="34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423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0BFD0A5F-BEE7-0074-90A6-5C46CC13B1DE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439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2D85224-CAEE-EA1F-BB06-45AB2F44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302373"/>
            <a:ext cx="8020050" cy="27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>
            <a:extLst>
              <a:ext uri="{FF2B5EF4-FFF2-40B4-BE49-F238E27FC236}">
                <a16:creationId xmlns:a16="http://schemas.microsoft.com/office/drawing/2014/main" id="{FBBE6FF3-AEFE-0147-F39D-8B95ECCFEEA2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13.3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6077FB-F785-999A-9662-1E1FDCEB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" y="1304352"/>
            <a:ext cx="7787640" cy="42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D8F24AFD-462E-3889-1A93-0E5D2697B07E}"/>
              </a:ext>
            </a:extLst>
          </p:cNvPr>
          <p:cNvSpPr/>
          <p:nvPr/>
        </p:nvSpPr>
        <p:spPr>
          <a:xfrm>
            <a:off x="0" y="530384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18.4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-verdien for tre typer alternative hypoteser.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Øverst ser vi høyresidig alternativ hypotese, i midten venstresidig og nederst en tosidig alternativ hypotese.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-verdien er de skraverte arealene.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045BA2-73D9-999E-B88F-02C3F6FF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761501"/>
            <a:ext cx="4991100" cy="44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31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22421EA5-07A5-0D47-A42F-9C1ECE892E35}"/>
              </a:ext>
            </a:extLst>
          </p:cNvPr>
          <p:cNvSpPr/>
          <p:nvPr/>
        </p:nvSpPr>
        <p:spPr>
          <a:xfrm>
            <a:off x="0" y="54943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18.5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Illustrasjon til hypotesetest: </a:t>
            </a:r>
            <a:r>
              <a:rPr lang="nb-NO" sz="1800" b="0" i="1" u="none" strike="noStrike" baseline="0" dirty="0">
                <a:solidFill>
                  <a:srgbClr val="211D1E"/>
                </a:solidFill>
              </a:rPr>
              <a:t>p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-verdien er lav, 0.0022. </a:t>
            </a:r>
            <a:br>
              <a:rPr lang="pl-PL" sz="1800" b="0" u="none" strike="noStrike" baseline="0" dirty="0">
                <a:solidFill>
                  <a:srgbClr val="211D1E"/>
                </a:solidFill>
              </a:rPr>
            </a:br>
            <a:r>
              <a:rPr lang="nb-NO" sz="1800" b="0" u="none" strike="noStrike" baseline="0" dirty="0">
                <a:solidFill>
                  <a:srgbClr val="211D1E"/>
                </a:solidFill>
              </a:rPr>
              <a:t>Hvert haleareal tilsvarer bare 0.11 % og er så vidt synlig som skravert areal.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7085AF-7253-2EF6-27B2-6A0B5EF5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85335"/>
            <a:ext cx="7200900" cy="39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727316B-A2FD-5898-E033-6BAF46BA178C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443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CF3426-A919-4321-AE3A-59F468D4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50" y="1252021"/>
            <a:ext cx="7817700" cy="43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36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8023D832-B747-A4BC-D148-4682DD6D36CC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443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4C79EF-85AF-38A8-F215-067A04AB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3" y="1733550"/>
            <a:ext cx="8143234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17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CF90F41-0D8B-7AB4-7643-0A23218F539E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443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A7D996-F539-BDCA-78E3-654EE586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745528"/>
            <a:ext cx="8039100" cy="33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15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19052DDF-C918-CF50-ECC3-82CBD1C80433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444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941FCB-BCBE-2627-CE17-41A813BE7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4" y="1533525"/>
            <a:ext cx="8065412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27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65CA16B0-E346-8F81-EE12-565F45D1240A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448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8E9C565-CBCD-C8F9-5AD5-460F5931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1" y="2000250"/>
            <a:ext cx="7930358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65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7CEBF37-2DAF-5FC1-68C7-93324CB7F043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449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B1500A-145A-45FE-6946-C77A40D7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082584"/>
            <a:ext cx="7867650" cy="3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806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1227AA4-F8CC-78FB-4E9F-FB4F7ADF7ADE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453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C93C46-D69A-2368-8CEB-742B4A02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40" y="1264972"/>
            <a:ext cx="7810920" cy="43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95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6E865064-459C-C7D5-5AAF-609B8744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3" y="1328054"/>
            <a:ext cx="7545805" cy="2809608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D81E452-10E7-F461-AA1C-4150F27E5821}"/>
              </a:ext>
            </a:extLst>
          </p:cNvPr>
          <p:cNvCxnSpPr>
            <a:cxnSpLocks/>
          </p:cNvCxnSpPr>
          <p:nvPr/>
        </p:nvCxnSpPr>
        <p:spPr>
          <a:xfrm>
            <a:off x="1064795" y="43318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00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9">
            <a:extLst>
              <a:ext uri="{FF2B5EF4-FFF2-40B4-BE49-F238E27FC236}">
                <a16:creationId xmlns:a16="http://schemas.microsoft.com/office/drawing/2014/main" id="{FBBE6FF3-AEFE-0147-F39D-8B95ECCFEEA2}"/>
              </a:ext>
            </a:extLst>
          </p:cNvPr>
          <p:cNvSpPr/>
          <p:nvPr/>
        </p:nvSpPr>
        <p:spPr>
          <a:xfrm>
            <a:off x="1583738" y="5795972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pl-PL" b="1" dirty="0"/>
              <a:t>13.4</a:t>
            </a:r>
            <a:endParaRPr lang="nb-NO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7E14833-8897-8F48-E2EA-E5605090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8" y="1250218"/>
            <a:ext cx="7955282" cy="43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034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CB2ABA29-3E12-3DC5-C3C3-CEA4E1AF2DEB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19.1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Khikvadratfordeling med fem frihetsgrader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3550BE-2C1F-D4E5-9AA6-655499B9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62" y="933450"/>
            <a:ext cx="6974276" cy="46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57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0C7104ED-3544-9547-CE33-6E1BA054D9BD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462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6FDDBD-74F7-C17D-AE39-6917B9AC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419" y="1192785"/>
            <a:ext cx="6633162" cy="43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776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EB293955-7E3D-6FE7-58A4-0ED84ABA3BCB}"/>
              </a:ext>
            </a:extLst>
          </p:cNvPr>
          <p:cNvSpPr/>
          <p:nvPr/>
        </p:nvSpPr>
        <p:spPr>
          <a:xfrm>
            <a:off x="1255419" y="5795972"/>
            <a:ext cx="6633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</a:t>
            </a:r>
            <a:r>
              <a:rPr lang="pl-PL" b="1" dirty="0">
                <a:solidFill>
                  <a:srgbClr val="211D1E"/>
                </a:solidFill>
              </a:rPr>
              <a:t> </a:t>
            </a:r>
            <a:r>
              <a:rPr lang="pl-PL" b="1" dirty="0" err="1">
                <a:solidFill>
                  <a:srgbClr val="211D1E"/>
                </a:solidFill>
              </a:rPr>
              <a:t>side</a:t>
            </a:r>
            <a:r>
              <a:rPr lang="pl-PL" b="1" dirty="0">
                <a:solidFill>
                  <a:srgbClr val="211D1E"/>
                </a:solidFill>
              </a:rPr>
              <a:t> 463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21D02D-C82B-B598-92EE-068777A6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6" y="1028700"/>
            <a:ext cx="70267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88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751BA3EB-25B6-B5BC-B3EE-DC2DA0EB06DA}"/>
              </a:ext>
            </a:extLst>
          </p:cNvPr>
          <p:cNvSpPr/>
          <p:nvPr/>
        </p:nvSpPr>
        <p:spPr>
          <a:xfrm>
            <a:off x="0" y="57959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800" b="1" i="0" u="none" strike="noStrike" baseline="0" dirty="0">
                <a:solidFill>
                  <a:srgbClr val="211D1E"/>
                </a:solidFill>
              </a:rPr>
              <a:t>Figur </a:t>
            </a:r>
            <a:r>
              <a:rPr lang="pl-PL" sz="1800" b="1" i="0" u="none" strike="noStrike" baseline="0" dirty="0">
                <a:solidFill>
                  <a:srgbClr val="211D1E"/>
                </a:solidFill>
              </a:rPr>
              <a:t>19.2</a:t>
            </a:r>
            <a:r>
              <a:rPr lang="nb-NO" sz="1800" b="1" i="0" u="none" strike="noStrike" baseline="0" dirty="0">
                <a:solidFill>
                  <a:srgbClr val="211D1E"/>
                </a:solidFill>
              </a:rPr>
              <a:t>  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Testobservatoren </a:t>
            </a:r>
            <a:r>
              <a:rPr lang="el-GR" sz="1800" b="0" u="none" strike="noStrike" baseline="0" dirty="0">
                <a:solidFill>
                  <a:srgbClr val="211D1E"/>
                </a:solidFill>
              </a:rPr>
              <a:t>χ</a:t>
            </a:r>
            <a:r>
              <a:rPr lang="nb-NO" sz="1800" b="0" u="none" strike="noStrike" baseline="0" dirty="0">
                <a:solidFill>
                  <a:srgbClr val="211D1E"/>
                </a:solidFill>
              </a:rPr>
              <a:t> = 5.33 er ikke i det kritiske området</a:t>
            </a:r>
            <a:endParaRPr lang="nb-NO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EF866F-2DFC-EABC-C9BC-F905A5AB5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72865"/>
            <a:ext cx="6324600" cy="45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8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4DC6763A-804E-7248-8F20-AEF60EB0DE5D}"/>
              </a:ext>
            </a:extLst>
          </p:cNvPr>
          <p:cNvCxnSpPr>
            <a:cxnSpLocks/>
          </p:cNvCxnSpPr>
          <p:nvPr/>
        </p:nvCxnSpPr>
        <p:spPr>
          <a:xfrm>
            <a:off x="1064795" y="3709570"/>
            <a:ext cx="8079205" cy="0"/>
          </a:xfrm>
          <a:prstGeom prst="line">
            <a:avLst/>
          </a:prstGeom>
          <a:ln w="19050">
            <a:solidFill>
              <a:srgbClr val="F07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, Czcionka, Grafika, typografia&#10;&#10;Opis wygenerowany automatycznie">
            <a:extLst>
              <a:ext uri="{FF2B5EF4-FFF2-40B4-BE49-F238E27FC236}">
                <a16:creationId xmlns:a16="http://schemas.microsoft.com/office/drawing/2014/main" id="{B899B5F0-DB84-FD64-7709-A69E92633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48" y="1952776"/>
            <a:ext cx="6878357" cy="14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71118"/>
      </p:ext>
    </p:extLst>
  </p:cSld>
  <p:clrMapOvr>
    <a:masterClrMapping/>
  </p:clrMapOvr>
</p:sld>
</file>

<file path=ppt/theme/theme1.xml><?xml version="1.0" encoding="utf-8"?>
<a:theme xmlns:a="http://schemas.openxmlformats.org/drawingml/2006/main" name="Bolk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lk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dlegg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364</TotalTime>
  <Words>714</Words>
  <Application>Microsoft Office PowerPoint</Application>
  <PresentationFormat>Pokaz na ekranie (4:3)</PresentationFormat>
  <Paragraphs>76</Paragraphs>
  <Slides>83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83</vt:i4>
      </vt:variant>
    </vt:vector>
  </HeadingPairs>
  <TitlesOfParts>
    <vt:vector size="89" baseType="lpstr">
      <vt:lpstr>Arial</vt:lpstr>
      <vt:lpstr>Calibri</vt:lpstr>
      <vt:lpstr>Cambria Math</vt:lpstr>
      <vt:lpstr>Bolk2</vt:lpstr>
      <vt:lpstr>Bolk4</vt:lpstr>
      <vt:lpstr>Vedlegg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Papis</dc:creator>
  <cp:lastModifiedBy>haveabook_2</cp:lastModifiedBy>
  <cp:revision>30</cp:revision>
  <dcterms:created xsi:type="dcterms:W3CDTF">2024-01-23T12:59:09Z</dcterms:created>
  <dcterms:modified xsi:type="dcterms:W3CDTF">2024-01-24T11:47:02Z</dcterms:modified>
</cp:coreProperties>
</file>