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82" r:id="rId2"/>
    <p:sldMasterId id="2147483684" r:id="rId3"/>
    <p:sldMasterId id="2147483686" r:id="rId4"/>
  </p:sldMasterIdLst>
  <p:sldIdLst>
    <p:sldId id="334" r:id="rId5"/>
    <p:sldId id="256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91C3"/>
    <a:srgbClr val="D3B037"/>
    <a:srgbClr val="A84F58"/>
    <a:srgbClr val="64849E"/>
    <a:srgbClr val="CF863E"/>
    <a:srgbClr val="92918F"/>
    <a:srgbClr val="B24C3F"/>
    <a:srgbClr val="577DB7"/>
    <a:srgbClr val="D5893D"/>
    <a:srgbClr val="722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 autoAdjust="0"/>
  </p:normalViewPr>
  <p:slideViewPr>
    <p:cSldViewPr snapToGrid="0">
      <p:cViewPr varScale="1">
        <p:scale>
          <a:sx n="130" d="100"/>
          <a:sy n="130" d="100"/>
        </p:scale>
        <p:origin x="936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0266E34-0B9E-4A16-86AC-81E3A96A70A7}"/>
              </a:ext>
            </a:extLst>
          </p:cNvPr>
          <p:cNvSpPr/>
          <p:nvPr userDrawn="1"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5379DF1-8BDE-4317-8665-F4174A6316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9F33B9B-4EA7-4726-A5D4-559C6C9112B1}"/>
              </a:ext>
            </a:extLst>
          </p:cNvPr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648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1D691C7-DD85-4A43-86D8-0B274E20D11B}"/>
              </a:ext>
            </a:extLst>
          </p:cNvPr>
          <p:cNvSpPr/>
          <p:nvPr userDrawn="1"/>
        </p:nvSpPr>
        <p:spPr>
          <a:xfrm>
            <a:off x="256032" y="65452"/>
            <a:ext cx="8710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i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REGNSKAPSTEORI:</a:t>
            </a:r>
            <a:r>
              <a:rPr lang="nb-NO" sz="2000" b="0" i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REGNSKAPETS TEORETISKE FUNDAMENT</a:t>
            </a:r>
            <a:endParaRPr lang="nb-NO" sz="20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6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0266E34-0B9E-4A16-86AC-81E3A96A70A7}"/>
              </a:ext>
            </a:extLst>
          </p:cNvPr>
          <p:cNvSpPr/>
          <p:nvPr userDrawn="1"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5379DF1-8BDE-4317-8665-F4174A6316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9F33B9B-4EA7-4726-A5D4-559C6C9112B1}"/>
              </a:ext>
            </a:extLst>
          </p:cNvPr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A84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1D691C7-DD85-4A43-86D8-0B274E20D11B}"/>
              </a:ext>
            </a:extLst>
          </p:cNvPr>
          <p:cNvSpPr/>
          <p:nvPr userDrawn="1"/>
        </p:nvSpPr>
        <p:spPr>
          <a:xfrm>
            <a:off x="270662" y="72767"/>
            <a:ext cx="8695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i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REGNSKAPSTEORI: </a:t>
            </a:r>
            <a:r>
              <a:rPr lang="nb-NO" sz="20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GRUNNLAG FOR REGNSKAPSSTANDARDENE</a:t>
            </a:r>
            <a:endParaRPr lang="nb-NO" sz="20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1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0266E34-0B9E-4A16-86AC-81E3A96A70A7}"/>
              </a:ext>
            </a:extLst>
          </p:cNvPr>
          <p:cNvSpPr/>
          <p:nvPr userDrawn="1"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Whitney-Medium" panose="02000603040000020004" pitchFamily="2" charset="0"/>
              <a:ea typeface="+mn-ea"/>
              <a:cs typeface="+mn-cs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5379DF1-8BDE-4317-8665-F4174A6316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9F33B9B-4EA7-4726-A5D4-559C6C9112B1}"/>
              </a:ext>
            </a:extLst>
          </p:cNvPr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D3B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1D691C7-DD85-4A43-86D8-0B274E20D11B}"/>
              </a:ext>
            </a:extLst>
          </p:cNvPr>
          <p:cNvSpPr/>
          <p:nvPr userDrawn="1"/>
        </p:nvSpPr>
        <p:spPr>
          <a:xfrm>
            <a:off x="263347" y="72767"/>
            <a:ext cx="87030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i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REGNSKAPSTEORI: </a:t>
            </a:r>
            <a:r>
              <a:rPr lang="nb-NO" sz="20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INNREGNING, MÅLING OG PRESENTASJON</a:t>
            </a:r>
            <a:endParaRPr lang="nb-NO" sz="20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9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0266E34-0B9E-4A16-86AC-81E3A96A70A7}"/>
              </a:ext>
            </a:extLst>
          </p:cNvPr>
          <p:cNvSpPr/>
          <p:nvPr userDrawn="1"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5379DF1-8BDE-4317-8665-F4174A6316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9F33B9B-4EA7-4726-A5D4-559C6C9112B1}"/>
              </a:ext>
            </a:extLst>
          </p:cNvPr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D9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1D691C7-DD85-4A43-86D8-0B274E20D11B}"/>
              </a:ext>
            </a:extLst>
          </p:cNvPr>
          <p:cNvSpPr/>
          <p:nvPr userDrawn="1"/>
        </p:nvSpPr>
        <p:spPr>
          <a:xfrm>
            <a:off x="263347" y="72767"/>
            <a:ext cx="8880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i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REGNSKAPSTEORI: </a:t>
            </a:r>
            <a:r>
              <a:rPr lang="nb-NO" sz="20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REGNSKAPSELEMENTER OG UTVALGTE TEMAER</a:t>
            </a:r>
            <a:endParaRPr lang="nb-NO" sz="2000" b="0" i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2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58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15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45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48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fugl, blomst&#10;&#10;Automatisk generert beskrivelse">
            <a:extLst>
              <a:ext uri="{FF2B5EF4-FFF2-40B4-BE49-F238E27FC236}">
                <a16:creationId xmlns:a16="http://schemas.microsoft.com/office/drawing/2014/main" id="{B924F758-5BC9-4EE7-BB0B-4FBF586AC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37" y="328924"/>
            <a:ext cx="5050726" cy="3656613"/>
          </a:xfrm>
          <a:prstGeom prst="rect">
            <a:avLst/>
          </a:prstGeom>
        </p:spPr>
      </p:pic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D385B726-0E75-489A-B32E-B4B6762ED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6034662"/>
            <a:ext cx="3429000" cy="49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2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1143000" y="571687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2.2  </a:t>
            </a:r>
            <a:r>
              <a:rPr lang="nb-NO" dirty="0"/>
              <a:t>Resultatorientert </a:t>
            </a:r>
            <a:r>
              <a:rPr lang="nb-NO" dirty="0" err="1"/>
              <a:t>innregning</a:t>
            </a:r>
            <a:r>
              <a:rPr lang="nb-NO" dirty="0"/>
              <a:t>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6F651A97-D9F6-45C5-ACA9-5B1E52B7C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4" y="1316559"/>
            <a:ext cx="7934632" cy="308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7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1143000" y="571687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3.1  </a:t>
            </a:r>
            <a:r>
              <a:rPr lang="nb-NO" dirty="0"/>
              <a:t>Informasjonsmarked og ressursmarked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 descr="Et bilde som inneholder paraply&#10;&#10;Automatisk generert beskrivelse">
            <a:extLst>
              <a:ext uri="{FF2B5EF4-FFF2-40B4-BE49-F238E27FC236}">
                <a16:creationId xmlns:a16="http://schemas.microsoft.com/office/drawing/2014/main" id="{344E5992-D380-4D4D-AA07-BFCC556D7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09" y="641551"/>
            <a:ext cx="7034981" cy="49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4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833283" y="5716870"/>
            <a:ext cx="7477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3.2  </a:t>
            </a:r>
            <a:r>
              <a:rPr lang="nb-NO" dirty="0"/>
              <a:t>Ressursmarked, informasjonsmarked og informasjonsmellommenn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 descr="Et bilde som inneholder paraply&#10;&#10;Automatisk generert beskrivelse">
            <a:extLst>
              <a:ext uri="{FF2B5EF4-FFF2-40B4-BE49-F238E27FC236}">
                <a16:creationId xmlns:a16="http://schemas.microsoft.com/office/drawing/2014/main" id="{B8F0BCD7-B179-4159-87BC-2E9C3D843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3" y="644466"/>
            <a:ext cx="7029793" cy="48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31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833283" y="5716870"/>
            <a:ext cx="7477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3.3  </a:t>
            </a:r>
            <a:r>
              <a:rPr lang="nb-NO" dirty="0"/>
              <a:t>Asymmetrisk informasjon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42A0AED5-ADF1-4C04-99CA-F8F5078BE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06" y="771798"/>
            <a:ext cx="7169985" cy="466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64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833283" y="5716870"/>
            <a:ext cx="7477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3.4  </a:t>
            </a:r>
            <a:r>
              <a:rPr lang="nb-NO" dirty="0"/>
              <a:t>Revisjonens påvirkning på informasjonsmarkedet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 descr="Et bilde som inneholder paraply&#10;&#10;Automatisk generert beskrivelse">
            <a:extLst>
              <a:ext uri="{FF2B5EF4-FFF2-40B4-BE49-F238E27FC236}">
                <a16:creationId xmlns:a16="http://schemas.microsoft.com/office/drawing/2014/main" id="{CF037BE4-F379-4161-A119-25897840A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35" y="677000"/>
            <a:ext cx="7079129" cy="493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19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3.5  </a:t>
            </a:r>
            <a:r>
              <a:rPr lang="nb-NO" dirty="0"/>
              <a:t>Omfang av regulering og arbeidsdeling mellom lov og regnskapsstandard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1C856299-5E0A-4E29-BD45-A52C1CB9B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73" y="646436"/>
            <a:ext cx="6843252" cy="49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95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4.1  </a:t>
            </a:r>
            <a:r>
              <a:rPr lang="nb-NO" dirty="0"/>
              <a:t>Gjeldende regnskapsregulering i Norge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06AABF58-52E2-43CF-BBD3-2FFC5D1F5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38" y="771798"/>
            <a:ext cx="7337323" cy="465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78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4.2  </a:t>
            </a:r>
            <a:r>
              <a:rPr lang="nb-NO" dirty="0"/>
              <a:t>Oversikt over ulike typer foretak og deres regnskapsregler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4863C8BB-8424-44FA-8740-3E004325A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71" y="647260"/>
            <a:ext cx="6555658" cy="49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23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4.3  </a:t>
            </a:r>
            <a:r>
              <a:rPr lang="nb-NO" dirty="0"/>
              <a:t>Oversikt over strukturen i regnskapsspråket IFRS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D992B80B-5315-4CB2-BD5B-D1D250DD0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91" y="696729"/>
            <a:ext cx="6511413" cy="476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25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4.4  </a:t>
            </a:r>
            <a:r>
              <a:rPr lang="nb-NO" dirty="0"/>
              <a:t>Behandlingsgangen for nye standarder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1A1A927-1716-473C-BF70-AF8D9A1CE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2" y="2028850"/>
            <a:ext cx="7624916" cy="19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3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2286000" y="57168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 Bold"/>
              </a:rPr>
              <a:t>Figur 1.1   </a:t>
            </a:r>
            <a:r>
              <a:rPr lang="nb-NO" b="1" dirty="0">
                <a:solidFill>
                  <a:srgbClr val="211D1E"/>
                </a:solidFill>
                <a:latin typeface="Whitney-Book" panose="02000603040000020003" pitchFamily="2" charset="0"/>
              </a:rPr>
              <a:t>Foretakets  interessenter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 descr="Et bilde som inneholder toalettmappe&#10;&#10;Automatisk generert beskrivelse">
            <a:extLst>
              <a:ext uri="{FF2B5EF4-FFF2-40B4-BE49-F238E27FC236}">
                <a16:creationId xmlns:a16="http://schemas.microsoft.com/office/drawing/2014/main" id="{79431991-E9FA-4313-A703-4C44F4663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76" y="1264730"/>
            <a:ext cx="7130845" cy="34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32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4.5  </a:t>
            </a:r>
            <a:r>
              <a:rPr lang="nb-NO" dirty="0"/>
              <a:t>Gjennomsnittlig antall sider i britiske børsnoterte foretak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 descr="Et bilde som inneholder bygning&#10;&#10;Automatisk generert beskrivelse">
            <a:extLst>
              <a:ext uri="{FF2B5EF4-FFF2-40B4-BE49-F238E27FC236}">
                <a16:creationId xmlns:a16="http://schemas.microsoft.com/office/drawing/2014/main" id="{B3F2E9FD-CF23-4E52-AAFE-AF52B9E57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16" y="690682"/>
            <a:ext cx="7474368" cy="47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12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4.6  </a:t>
            </a:r>
            <a:r>
              <a:rPr lang="nb-NO" dirty="0"/>
              <a:t>Hovedoversikt over godkjenningsprosessen i EU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 descr="Et bilde som inneholder klokke&#10;&#10;Automatisk generert beskrivelse">
            <a:extLst>
              <a:ext uri="{FF2B5EF4-FFF2-40B4-BE49-F238E27FC236}">
                <a16:creationId xmlns:a16="http://schemas.microsoft.com/office/drawing/2014/main" id="{E415F5DD-5329-4B3A-93EE-F1BD6B95C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1" y="1395698"/>
            <a:ext cx="7863057" cy="304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87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5.1  </a:t>
            </a:r>
            <a:r>
              <a:rPr lang="nb-NO" dirty="0"/>
              <a:t>Rammeverk og regnskapsstandard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BE0F6C87-887F-4800-919A-4CDED6C94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1" y="971811"/>
            <a:ext cx="7883013" cy="416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08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5.2  </a:t>
            </a:r>
            <a:r>
              <a:rPr lang="nb-NO" dirty="0"/>
              <a:t>Normative og deskriptive rammeverk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119FBF1-09F9-4E1A-90D3-BF303AACA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1" y="1058872"/>
            <a:ext cx="7883013" cy="413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68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5.3  </a:t>
            </a:r>
            <a:r>
              <a:rPr lang="nb-NO" dirty="0"/>
              <a:t>Illustrasjon av regelbasert og prinsippbasert regulering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B5F87F9F-2B93-4B60-9DA9-33DA48DD1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1" y="907025"/>
            <a:ext cx="7988253" cy="40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5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5.4  </a:t>
            </a:r>
            <a:r>
              <a:rPr lang="nb-NO" dirty="0"/>
              <a:t>Konseptuelle rammeverk til IASB og FASB – overordnet struktur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A7F0183B-E89A-4513-8A92-4621960A7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07" y="623119"/>
            <a:ext cx="3685586" cy="49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31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5.5  </a:t>
            </a:r>
            <a:r>
              <a:rPr lang="nb-NO" dirty="0"/>
              <a:t>Kildehierarkiet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C5E86C58-7181-40D3-A86B-9B4B3F43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71" y="667427"/>
            <a:ext cx="6275438" cy="48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75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6.1  </a:t>
            </a:r>
            <a:r>
              <a:rPr lang="nb-NO" dirty="0"/>
              <a:t>Potensielle regnskapsbrukere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34AA3875-E075-498F-BCA4-100F1D534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2" y="1312606"/>
            <a:ext cx="7734995" cy="353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54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6.2  </a:t>
            </a:r>
            <a:r>
              <a:rPr lang="nb-NO" dirty="0"/>
              <a:t>Gruppering av interessenter 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BE7BF4DD-1E40-4AA1-8EB5-67904133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7" y="618290"/>
            <a:ext cx="7051966" cy="496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86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6.3  </a:t>
            </a:r>
            <a:r>
              <a:rPr lang="nb-NO" dirty="0"/>
              <a:t>Indikasjoner på ulike formål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B7675A98-8513-4D02-AEF5-76DA23CA3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70" y="1519083"/>
            <a:ext cx="7870859" cy="327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1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1143000" y="571687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1.2  </a:t>
            </a:r>
            <a:r>
              <a:rPr lang="nb-NO" b="1" dirty="0">
                <a:solidFill>
                  <a:srgbClr val="211D1E"/>
                </a:solidFill>
                <a:latin typeface="Whitney-Book" panose="02000603040000020003" pitchFamily="2" charset="0"/>
              </a:rPr>
              <a:t>Regnskapsprosessen og kilder til regnskapsmessig støy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75D1C960-DCC9-4439-AF32-879D8A0EA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83" y="899651"/>
            <a:ext cx="7699234" cy="452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51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6.4  </a:t>
            </a:r>
            <a:r>
              <a:rPr lang="nb-NO" dirty="0"/>
              <a:t>Oppsummering av ulike formål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B86993FC-6B25-4912-A290-71250AD8E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72" y="658026"/>
            <a:ext cx="7682455" cy="48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1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7.1  </a:t>
            </a:r>
            <a:r>
              <a:rPr lang="nb-NO" dirty="0"/>
              <a:t>Oversikt over regelverk for IFRS-foretak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437742F9-4C21-4636-8E94-71A3A0151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8" y="1047135"/>
            <a:ext cx="7968404" cy="39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78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7.2  </a:t>
            </a:r>
            <a:r>
              <a:rPr lang="nb-NO" dirty="0"/>
              <a:t>Oversikt over regelverk for GRS-foretak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10639593-91B6-4728-8386-8D67AB527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0" y="1039762"/>
            <a:ext cx="8230880" cy="38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35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10.1  </a:t>
            </a:r>
            <a:r>
              <a:rPr lang="nb-NO" dirty="0"/>
              <a:t>Oversikt ulike målegrunnlag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2433D90-6935-41C4-95C1-86EE50582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2" y="1437345"/>
            <a:ext cx="8385556" cy="281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26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10.2  </a:t>
            </a:r>
            <a:r>
              <a:rPr lang="nb-NO" dirty="0"/>
              <a:t>Ulike målegrunnlag sett opp mot hva som styrer bruken av dem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E2BC5BAE-FED1-40A9-9DCC-89863B3F0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96" y="638141"/>
            <a:ext cx="5427407" cy="500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21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539889"/>
            <a:ext cx="7942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10.3  </a:t>
            </a:r>
            <a:r>
              <a:rPr lang="nb-NO" dirty="0"/>
              <a:t>Ulike modeller for historisk kost og virkelig verdi som faktisk brukes i gjeldende regulering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CF9C671A-B672-4F98-A876-FC039033F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1" y="1366246"/>
            <a:ext cx="8207477" cy="327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35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11.1  </a:t>
            </a:r>
            <a:r>
              <a:rPr lang="nb-NO" dirty="0"/>
              <a:t>Vare- og kontantstrømmer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AD73709D-1278-4116-8EB2-498F70E57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8" y="1188946"/>
            <a:ext cx="8281219" cy="34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44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11.2  </a:t>
            </a:r>
            <a:r>
              <a:rPr lang="nb-NO" dirty="0"/>
              <a:t>Ulike funksjoner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91E78D8F-CC0A-467D-A6E3-7F554AE2C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9" y="1217911"/>
            <a:ext cx="8281218" cy="401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19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11.3  </a:t>
            </a:r>
            <a:r>
              <a:rPr lang="nb-NO" dirty="0"/>
              <a:t>Illustrasjon av kontantstrømoppstillingen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4AB988A7-80F7-41AC-A3AD-2A1A9B3A9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85" y="627316"/>
            <a:ext cx="6213429" cy="495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85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12.1  </a:t>
            </a:r>
            <a:r>
              <a:rPr lang="nb-NO" dirty="0"/>
              <a:t>Hva er en eiendel?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6EAD68DB-F17F-40B2-A76C-B4C82E878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58" y="700755"/>
            <a:ext cx="3118683" cy="488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11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1143000" y="571687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1.3  </a:t>
            </a:r>
            <a:r>
              <a:rPr lang="nb-NO" b="1" dirty="0">
                <a:solidFill>
                  <a:srgbClr val="211D1E"/>
                </a:solidFill>
                <a:latin typeface="Whitney-Book" panose="02000603040000020003" pitchFamily="2" charset="0"/>
              </a:rPr>
              <a:t>Transaksjoner og andre hendelser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F47A8365-2D59-4730-883A-B1F9CC64E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59" y="651029"/>
            <a:ext cx="4388681" cy="50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45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12.2  </a:t>
            </a:r>
            <a:r>
              <a:rPr lang="nb-NO" dirty="0"/>
              <a:t>Definisjon av eiendel under IFRS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00FBAF0C-5793-4394-B6FF-1388D2271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6" y="554925"/>
            <a:ext cx="4268507" cy="505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67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12.3  </a:t>
            </a:r>
            <a:r>
              <a:rPr lang="nb-NO" dirty="0" err="1"/>
              <a:t>Innregning</a:t>
            </a:r>
            <a:r>
              <a:rPr lang="nb-NO" dirty="0"/>
              <a:t> av egenutviklede immaterielle eiendeler under GRS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 descr="Et bilde som inneholder kart, tekst&#10;&#10;Automatisk generert beskrivelse">
            <a:extLst>
              <a:ext uri="{FF2B5EF4-FFF2-40B4-BE49-F238E27FC236}">
                <a16:creationId xmlns:a16="http://schemas.microsoft.com/office/drawing/2014/main" id="{E5DE7EFA-8C70-4616-90C5-8ADF8A204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73" y="648929"/>
            <a:ext cx="3561853" cy="500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92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12.4  </a:t>
            </a:r>
            <a:r>
              <a:rPr lang="nb-NO" dirty="0"/>
              <a:t>Tidslinje for balanseføring av egenutviklede immaterielle eiendeler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260B136B-AA62-4C31-A078-A0782A956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1" y="1260987"/>
            <a:ext cx="8085618" cy="358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381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14.1  </a:t>
            </a:r>
            <a:r>
              <a:rPr lang="nb-NO" dirty="0"/>
              <a:t>Sammenheng mellom transaksjon og opptjening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C5BE5D59-484B-42A4-AC24-EA34A549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9" y="1035727"/>
            <a:ext cx="8030497" cy="417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877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14.2  </a:t>
            </a:r>
            <a:r>
              <a:rPr lang="nb-NO" dirty="0"/>
              <a:t>Transaksjonstidspunktet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4598E8D2-FA13-49F6-8FAD-1704720F8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7" y="1339997"/>
            <a:ext cx="8325465" cy="353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70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14.3  </a:t>
            </a:r>
            <a:r>
              <a:rPr lang="nb-NO" dirty="0"/>
              <a:t>Inntektsføringsmodell i IFRS 15 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8FEA62B2-80CA-4709-BBBB-236392EEA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262" y="638574"/>
            <a:ext cx="5127476" cy="495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09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15.1  </a:t>
            </a:r>
            <a:r>
              <a:rPr lang="nb-NO" dirty="0"/>
              <a:t>Sammenheng mellom økonomisk og regnskapsmessig resultat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066BB2D7-C59C-4C57-8653-3F7E90963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8" y="771798"/>
            <a:ext cx="7573659" cy="450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686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15.2  </a:t>
            </a:r>
            <a:r>
              <a:rPr lang="nb-NO" dirty="0"/>
              <a:t>Illustrasjon av nedskrivning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429F038-F44A-4252-97D1-8FF8901A5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2" y="1693755"/>
            <a:ext cx="8133735" cy="283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42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16.1  </a:t>
            </a:r>
            <a:r>
              <a:rPr lang="nb-NO" dirty="0"/>
              <a:t>Regnskapsprosessen og kilder til regnskapsmessig støy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713B56AB-E0E7-470E-A9C2-F50BD25E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4" y="696190"/>
            <a:ext cx="8038711" cy="48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937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600995" y="5716870"/>
            <a:ext cx="794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16.2  </a:t>
            </a:r>
            <a:r>
              <a:rPr lang="nb-NO" dirty="0"/>
              <a:t>Mislighetstriangelet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A9E95BB-DFD4-410E-AF1D-81637EDD8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80" y="771798"/>
            <a:ext cx="4760227" cy="44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53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1143000" y="571687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1.4  </a:t>
            </a:r>
            <a:r>
              <a:rPr lang="nb-NO" b="1" dirty="0">
                <a:solidFill>
                  <a:srgbClr val="211D1E"/>
                </a:solidFill>
                <a:latin typeface="Whitney-Book" panose="02000603040000020003" pitchFamily="2" charset="0"/>
              </a:rPr>
              <a:t>Illustrasjon av ulike beslutninger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5C64C3AD-0A86-4A41-9470-0ECCF3E8B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2" y="1633389"/>
            <a:ext cx="7676535" cy="29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3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1143000" y="571687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1.5  </a:t>
            </a:r>
            <a:r>
              <a:rPr lang="nb-NO" b="1" dirty="0">
                <a:solidFill>
                  <a:srgbClr val="211D1E"/>
                </a:solidFill>
                <a:latin typeface="Whitney-Book" panose="02000603040000020003" pitchFamily="2" charset="0"/>
              </a:rPr>
              <a:t>Oversikt over  regnskapsreguleringen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521B0849-B899-4FC7-9720-B32B4D3AE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16" y="771798"/>
            <a:ext cx="7508568" cy="482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3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1312606" y="5324168"/>
            <a:ext cx="4852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Bilde 1.2  </a:t>
            </a:r>
            <a:r>
              <a:rPr lang="nb-NO" dirty="0"/>
              <a:t>Leirtavle fra gamle Mesopotamia (dagens Irak). Foto: British Museum.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 descr="Et bilde som inneholder stein, murstein&#10;&#10;Automatisk generert beskrivelse">
            <a:extLst>
              <a:ext uri="{FF2B5EF4-FFF2-40B4-BE49-F238E27FC236}">
                <a16:creationId xmlns:a16="http://schemas.microsoft.com/office/drawing/2014/main" id="{EB83BB22-D36B-4261-8301-7CAF6BA50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74" y="628408"/>
            <a:ext cx="6400652" cy="463082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BBC2B0F-57E1-444D-9723-01D654C467E4}"/>
              </a:ext>
            </a:extLst>
          </p:cNvPr>
          <p:cNvSpPr/>
          <p:nvPr/>
        </p:nvSpPr>
        <p:spPr>
          <a:xfrm>
            <a:off x="6282813" y="4438676"/>
            <a:ext cx="26915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Bilde 1.1  </a:t>
            </a:r>
            <a:r>
              <a:rPr lang="nb-NO" dirty="0"/>
              <a:t>Kopi av piktografisk tavle fra 3300–3100 f.Kr. Originalen befinner seg i </a:t>
            </a:r>
            <a:r>
              <a:rPr lang="nb-NO" dirty="0" err="1"/>
              <a:t>Deir</a:t>
            </a:r>
            <a:r>
              <a:rPr lang="nb-NO" dirty="0"/>
              <a:t>-</a:t>
            </a:r>
            <a:r>
              <a:rPr lang="nb-NO" dirty="0" err="1"/>
              <a:t>ez</a:t>
            </a:r>
            <a:r>
              <a:rPr lang="nb-NO" dirty="0"/>
              <a:t>-</a:t>
            </a:r>
            <a:r>
              <a:rPr lang="nb-NO" dirty="0" err="1"/>
              <a:t>Zor</a:t>
            </a:r>
            <a:r>
              <a:rPr lang="nb-NO" dirty="0"/>
              <a:t>-museet i Syria. Foto: Kjell Magne Baksaas.</a:t>
            </a:r>
            <a:endParaRPr lang="nb-NO" dirty="0">
              <a:latin typeface="Whitney-Book" panose="02000603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6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424016" y="5634471"/>
            <a:ext cx="8295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Bilde 1.3  </a:t>
            </a:r>
            <a:r>
              <a:rPr lang="fr-FR" dirty="0"/>
              <a:t>Luca Pacioli (1446/7–1517) malt av Jacopo de’ Barbari i 1495.</a:t>
            </a:r>
          </a:p>
          <a:p>
            <a:pPr algn="ctr"/>
            <a:r>
              <a:rPr lang="fr-FR" dirty="0"/>
              <a:t>Foto: Leemage/Universal Images Group / Getty Images.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3" name="Bilde 2" descr="Et bilde som inneholder person, mann, racket, holder&#10;&#10;Automatisk generert beskrivelse">
            <a:extLst>
              <a:ext uri="{FF2B5EF4-FFF2-40B4-BE49-F238E27FC236}">
                <a16:creationId xmlns:a16="http://schemas.microsoft.com/office/drawing/2014/main" id="{1DDF67C7-94CA-47CE-9AC3-4B30353AF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77" y="767603"/>
            <a:ext cx="5987846" cy="479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7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4FD188-ABCF-474C-82A5-96D90A39FD62}"/>
              </a:ext>
            </a:extLst>
          </p:cNvPr>
          <p:cNvSpPr/>
          <p:nvPr/>
        </p:nvSpPr>
        <p:spPr>
          <a:xfrm>
            <a:off x="1143000" y="571687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rgbClr val="211D1E"/>
                </a:solidFill>
                <a:latin typeface="Whitney-Bold" panose="02000803040000020004" pitchFamily="2" charset="0"/>
              </a:rPr>
              <a:t>Figur 2.1  </a:t>
            </a:r>
            <a:r>
              <a:rPr lang="nb-NO" dirty="0"/>
              <a:t>Balanseorientert </a:t>
            </a:r>
            <a:r>
              <a:rPr lang="nb-NO" dirty="0" err="1"/>
              <a:t>innregning</a:t>
            </a:r>
            <a:r>
              <a:rPr lang="nb-NO" dirty="0"/>
              <a:t> </a:t>
            </a:r>
            <a:endParaRPr lang="nb-NO" dirty="0">
              <a:latin typeface="Whitney-Book" panose="02000603040000020003" pitchFamily="2" charset="0"/>
            </a:endParaRPr>
          </a:p>
        </p:txBody>
      </p:sp>
      <p:pic>
        <p:nvPicPr>
          <p:cNvPr id="4" name="Bilde 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65AE835D-21BB-4872-A2BA-B7A3E8B6A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4" y="1663142"/>
            <a:ext cx="7934632" cy="25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35179"/>
      </p:ext>
    </p:extLst>
  </p:cSld>
  <p:clrMapOvr>
    <a:masterClrMapping/>
  </p:clrMapOvr>
</p:sld>
</file>

<file path=ppt/theme/theme1.xml><?xml version="1.0" encoding="utf-8"?>
<a:theme xmlns:a="http://schemas.openxmlformats.org/drawingml/2006/main" name="3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Involverende endringsledelse</Template>
  <TotalTime>2399</TotalTime>
  <Words>372</Words>
  <Application>Microsoft Office PowerPoint</Application>
  <PresentationFormat>Skjermfremvisning (4:3)</PresentationFormat>
  <Paragraphs>50</Paragraphs>
  <Slides>49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49</vt:i4>
      </vt:variant>
    </vt:vector>
  </HeadingPairs>
  <TitlesOfParts>
    <vt:vector size="59" baseType="lpstr">
      <vt:lpstr>Arial</vt:lpstr>
      <vt:lpstr>Calibri</vt:lpstr>
      <vt:lpstr>Whitney Bold</vt:lpstr>
      <vt:lpstr>Whitney-Bold</vt:lpstr>
      <vt:lpstr>Whitney-Book</vt:lpstr>
      <vt:lpstr>Whitney-Medium</vt:lpstr>
      <vt:lpstr>3_Egendefinert utforming</vt:lpstr>
      <vt:lpstr>4_Egendefinert utforming</vt:lpstr>
      <vt:lpstr>5_Egendefinert utforming</vt:lpstr>
      <vt:lpstr>6_Egendefinert utforming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Ove Olsen</dc:creator>
  <cp:lastModifiedBy>Ove</cp:lastModifiedBy>
  <cp:revision>51</cp:revision>
  <dcterms:created xsi:type="dcterms:W3CDTF">2020-03-20T11:43:31Z</dcterms:created>
  <dcterms:modified xsi:type="dcterms:W3CDTF">2020-08-20T08:06:15Z</dcterms:modified>
</cp:coreProperties>
</file>