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82" r:id="rId2"/>
    <p:sldMasterId id="2147483684" r:id="rId3"/>
    <p:sldMasterId id="2147483686" r:id="rId4"/>
    <p:sldMasterId id="2147483688" r:id="rId5"/>
    <p:sldMasterId id="2147483690" r:id="rId6"/>
  </p:sldMasterIdLst>
  <p:sldIdLst>
    <p:sldId id="334" r:id="rId7"/>
    <p:sldId id="336" r:id="rId8"/>
    <p:sldId id="337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87" r:id="rId59"/>
    <p:sldId id="388" r:id="rId60"/>
    <p:sldId id="389" r:id="rId61"/>
    <p:sldId id="390" r:id="rId62"/>
    <p:sldId id="391" r:id="rId63"/>
    <p:sldId id="392" r:id="rId64"/>
    <p:sldId id="393" r:id="rId65"/>
    <p:sldId id="394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1" r:id="rId83"/>
    <p:sldId id="412" r:id="rId84"/>
    <p:sldId id="413" r:id="rId85"/>
    <p:sldId id="414" r:id="rId86"/>
    <p:sldId id="415" r:id="rId87"/>
    <p:sldId id="416" r:id="rId88"/>
    <p:sldId id="417" r:id="rId89"/>
    <p:sldId id="418" r:id="rId90"/>
    <p:sldId id="419" r:id="rId91"/>
    <p:sldId id="420" r:id="rId92"/>
    <p:sldId id="421" r:id="rId93"/>
    <p:sldId id="422" r:id="rId94"/>
    <p:sldId id="423" r:id="rId95"/>
    <p:sldId id="424" r:id="rId96"/>
    <p:sldId id="425" r:id="rId97"/>
    <p:sldId id="426" r:id="rId98"/>
    <p:sldId id="427" r:id="rId99"/>
    <p:sldId id="428" r:id="rId100"/>
    <p:sldId id="429" r:id="rId101"/>
    <p:sldId id="430" r:id="rId102"/>
    <p:sldId id="431" r:id="rId103"/>
    <p:sldId id="432" r:id="rId104"/>
    <p:sldId id="433" r:id="rId105"/>
    <p:sldId id="434" r:id="rId106"/>
    <p:sldId id="435" r:id="rId107"/>
    <p:sldId id="436" r:id="rId108"/>
    <p:sldId id="437" r:id="rId109"/>
    <p:sldId id="438" r:id="rId110"/>
    <p:sldId id="439" r:id="rId111"/>
    <p:sldId id="440" r:id="rId112"/>
    <p:sldId id="441" r:id="rId113"/>
    <p:sldId id="442" r:id="rId114"/>
    <p:sldId id="443" r:id="rId115"/>
    <p:sldId id="444" r:id="rId116"/>
    <p:sldId id="445" r:id="rId117"/>
    <p:sldId id="446" r:id="rId118"/>
    <p:sldId id="447" r:id="rId119"/>
    <p:sldId id="448" r:id="rId120"/>
    <p:sldId id="449" r:id="rId121"/>
    <p:sldId id="450" r:id="rId122"/>
    <p:sldId id="451" r:id="rId123"/>
    <p:sldId id="452" r:id="rId124"/>
    <p:sldId id="453" r:id="rId125"/>
    <p:sldId id="454" r:id="rId126"/>
    <p:sldId id="455" r:id="rId127"/>
    <p:sldId id="456" r:id="rId128"/>
    <p:sldId id="457" r:id="rId129"/>
    <p:sldId id="458" r:id="rId130"/>
    <p:sldId id="459" r:id="rId131"/>
    <p:sldId id="460" r:id="rId132"/>
    <p:sldId id="461" r:id="rId133"/>
    <p:sldId id="462" r:id="rId134"/>
    <p:sldId id="463" r:id="rId135"/>
    <p:sldId id="464" r:id="rId136"/>
    <p:sldId id="465" r:id="rId137"/>
    <p:sldId id="466" r:id="rId138"/>
    <p:sldId id="467" r:id="rId139"/>
    <p:sldId id="468" r:id="rId140"/>
    <p:sldId id="469" r:id="rId141"/>
    <p:sldId id="470" r:id="rId142"/>
    <p:sldId id="471" r:id="rId143"/>
    <p:sldId id="472" r:id="rId144"/>
    <p:sldId id="473" r:id="rId145"/>
    <p:sldId id="474" r:id="rId146"/>
    <p:sldId id="475" r:id="rId147"/>
    <p:sldId id="476" r:id="rId148"/>
    <p:sldId id="477" r:id="rId149"/>
    <p:sldId id="478" r:id="rId150"/>
    <p:sldId id="479" r:id="rId151"/>
    <p:sldId id="480" r:id="rId152"/>
    <p:sldId id="481" r:id="rId153"/>
    <p:sldId id="482" r:id="rId154"/>
    <p:sldId id="483" r:id="rId155"/>
    <p:sldId id="484" r:id="rId156"/>
    <p:sldId id="485" r:id="rId157"/>
    <p:sldId id="486" r:id="rId158"/>
    <p:sldId id="487" r:id="rId159"/>
    <p:sldId id="488" r:id="rId160"/>
    <p:sldId id="489" r:id="rId161"/>
    <p:sldId id="490" r:id="rId162"/>
    <p:sldId id="491" r:id="rId163"/>
    <p:sldId id="492" r:id="rId164"/>
    <p:sldId id="493" r:id="rId165"/>
    <p:sldId id="494" r:id="rId166"/>
    <p:sldId id="495" r:id="rId167"/>
    <p:sldId id="496" r:id="rId168"/>
    <p:sldId id="497" r:id="rId169"/>
    <p:sldId id="498" r:id="rId170"/>
    <p:sldId id="499" r:id="rId171"/>
    <p:sldId id="500" r:id="rId172"/>
    <p:sldId id="501" r:id="rId173"/>
    <p:sldId id="502" r:id="rId174"/>
    <p:sldId id="503" r:id="rId175"/>
    <p:sldId id="504" r:id="rId176"/>
    <p:sldId id="505" r:id="rId177"/>
    <p:sldId id="506" r:id="rId178"/>
    <p:sldId id="507" r:id="rId179"/>
    <p:sldId id="508" r:id="rId180"/>
    <p:sldId id="509" r:id="rId181"/>
    <p:sldId id="510" r:id="rId182"/>
    <p:sldId id="511" r:id="rId183"/>
    <p:sldId id="512" r:id="rId184"/>
    <p:sldId id="513" r:id="rId185"/>
    <p:sldId id="514" r:id="rId186"/>
    <p:sldId id="515" r:id="rId187"/>
    <p:sldId id="516" r:id="rId188"/>
    <p:sldId id="517" r:id="rId189"/>
    <p:sldId id="518" r:id="rId190"/>
    <p:sldId id="519" r:id="rId191"/>
    <p:sldId id="520" r:id="rId192"/>
    <p:sldId id="521" r:id="rId193"/>
    <p:sldId id="522" r:id="rId194"/>
    <p:sldId id="523" r:id="rId195"/>
    <p:sldId id="524" r:id="rId196"/>
    <p:sldId id="525" r:id="rId197"/>
    <p:sldId id="526" r:id="rId198"/>
    <p:sldId id="527" r:id="rId199"/>
    <p:sldId id="528" r:id="rId200"/>
    <p:sldId id="529" r:id="rId201"/>
    <p:sldId id="530" r:id="rId202"/>
    <p:sldId id="531" r:id="rId203"/>
    <p:sldId id="532" r:id="rId204"/>
    <p:sldId id="533" r:id="rId205"/>
    <p:sldId id="534" r:id="rId206"/>
    <p:sldId id="535" r:id="rId207"/>
    <p:sldId id="536" r:id="rId208"/>
    <p:sldId id="537" r:id="rId209"/>
    <p:sldId id="538" r:id="rId210"/>
    <p:sldId id="539" r:id="rId211"/>
    <p:sldId id="540" r:id="rId212"/>
    <p:sldId id="541" r:id="rId213"/>
    <p:sldId id="542" r:id="rId214"/>
    <p:sldId id="543" r:id="rId215"/>
    <p:sldId id="544" r:id="rId216"/>
    <p:sldId id="545" r:id="rId217"/>
    <p:sldId id="546" r:id="rId218"/>
    <p:sldId id="547" r:id="rId219"/>
    <p:sldId id="548" r:id="rId220"/>
    <p:sldId id="549" r:id="rId221"/>
    <p:sldId id="550" r:id="rId222"/>
    <p:sldId id="551" r:id="rId223"/>
    <p:sldId id="552" r:id="rId224"/>
    <p:sldId id="553" r:id="rId225"/>
    <p:sldId id="554" r:id="rId226"/>
    <p:sldId id="555" r:id="rId227"/>
    <p:sldId id="556" r:id="rId228"/>
    <p:sldId id="557" r:id="rId229"/>
    <p:sldId id="558" r:id="rId230"/>
    <p:sldId id="559" r:id="rId231"/>
    <p:sldId id="560" r:id="rId232"/>
    <p:sldId id="561" r:id="rId233"/>
    <p:sldId id="562" r:id="rId234"/>
    <p:sldId id="563" r:id="rId235"/>
    <p:sldId id="564" r:id="rId236"/>
    <p:sldId id="565" r:id="rId2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2CD"/>
    <a:srgbClr val="41A098"/>
    <a:srgbClr val="CC442E"/>
    <a:srgbClr val="B0348A"/>
    <a:srgbClr val="F9B13E"/>
    <a:srgbClr val="F7A824"/>
    <a:srgbClr val="0987C7"/>
    <a:srgbClr val="10978D"/>
    <a:srgbClr val="C62D1F"/>
    <a:srgbClr val="A91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4660" autoAdjust="0"/>
  </p:normalViewPr>
  <p:slideViewPr>
    <p:cSldViewPr snapToGrid="0">
      <p:cViewPr varScale="1">
        <p:scale>
          <a:sx n="128" d="100"/>
          <a:sy n="128" d="100"/>
        </p:scale>
        <p:origin x="1068" y="120"/>
      </p:cViewPr>
      <p:guideLst>
        <p:guide orient="horz" pos="2160"/>
        <p:guide pos="4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226" Type="http://schemas.openxmlformats.org/officeDocument/2006/relationships/slide" Target="slides/slide22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81" Type="http://schemas.openxmlformats.org/officeDocument/2006/relationships/slide" Target="slides/slide175.xml"/><Relationship Id="rId216" Type="http://schemas.openxmlformats.org/officeDocument/2006/relationships/slide" Target="slides/slide210.xml"/><Relationship Id="rId237" Type="http://schemas.openxmlformats.org/officeDocument/2006/relationships/slide" Target="slides/slide231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92" Type="http://schemas.openxmlformats.org/officeDocument/2006/relationships/slide" Target="slides/slide186.xml"/><Relationship Id="rId206" Type="http://schemas.openxmlformats.org/officeDocument/2006/relationships/slide" Target="slides/slide200.xml"/><Relationship Id="rId227" Type="http://schemas.openxmlformats.org/officeDocument/2006/relationships/slide" Target="slides/slide221.xml"/><Relationship Id="rId201" Type="http://schemas.openxmlformats.org/officeDocument/2006/relationships/slide" Target="slides/slide195.xml"/><Relationship Id="rId222" Type="http://schemas.openxmlformats.org/officeDocument/2006/relationships/slide" Target="slides/slide216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slide" Target="slides/slide160.xml"/><Relationship Id="rId182" Type="http://schemas.openxmlformats.org/officeDocument/2006/relationships/slide" Target="slides/slide176.xml"/><Relationship Id="rId187" Type="http://schemas.openxmlformats.org/officeDocument/2006/relationships/slide" Target="slides/slide181.xml"/><Relationship Id="rId217" Type="http://schemas.openxmlformats.org/officeDocument/2006/relationships/slide" Target="slides/slide2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12" Type="http://schemas.openxmlformats.org/officeDocument/2006/relationships/slide" Target="slides/slide206.xml"/><Relationship Id="rId233" Type="http://schemas.openxmlformats.org/officeDocument/2006/relationships/slide" Target="slides/slide227.xml"/><Relationship Id="rId238" Type="http://schemas.openxmlformats.org/officeDocument/2006/relationships/presProps" Target="presProps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172" Type="http://schemas.openxmlformats.org/officeDocument/2006/relationships/slide" Target="slides/slide166.xml"/><Relationship Id="rId193" Type="http://schemas.openxmlformats.org/officeDocument/2006/relationships/slide" Target="slides/slide187.xml"/><Relationship Id="rId202" Type="http://schemas.openxmlformats.org/officeDocument/2006/relationships/slide" Target="slides/slide196.xml"/><Relationship Id="rId207" Type="http://schemas.openxmlformats.org/officeDocument/2006/relationships/slide" Target="slides/slide201.xml"/><Relationship Id="rId223" Type="http://schemas.openxmlformats.org/officeDocument/2006/relationships/slide" Target="slides/slide217.xml"/><Relationship Id="rId228" Type="http://schemas.openxmlformats.org/officeDocument/2006/relationships/slide" Target="slides/slide22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183" Type="http://schemas.openxmlformats.org/officeDocument/2006/relationships/slide" Target="slides/slide177.xml"/><Relationship Id="rId213" Type="http://schemas.openxmlformats.org/officeDocument/2006/relationships/slide" Target="slides/slide207.xml"/><Relationship Id="rId218" Type="http://schemas.openxmlformats.org/officeDocument/2006/relationships/slide" Target="slides/slide212.xml"/><Relationship Id="rId234" Type="http://schemas.openxmlformats.org/officeDocument/2006/relationships/slide" Target="slides/slide228.xml"/><Relationship Id="rId239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4" Type="http://schemas.openxmlformats.org/officeDocument/2006/relationships/slide" Target="slides/slide188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208" Type="http://schemas.openxmlformats.org/officeDocument/2006/relationships/slide" Target="slides/slide202.xml"/><Relationship Id="rId229" Type="http://schemas.openxmlformats.org/officeDocument/2006/relationships/slide" Target="slides/slide223.xml"/><Relationship Id="rId19" Type="http://schemas.openxmlformats.org/officeDocument/2006/relationships/slide" Target="slides/slide13.xml"/><Relationship Id="rId224" Type="http://schemas.openxmlformats.org/officeDocument/2006/relationships/slide" Target="slides/slide218.xml"/><Relationship Id="rId240" Type="http://schemas.openxmlformats.org/officeDocument/2006/relationships/theme" Target="theme/theme1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184" Type="http://schemas.openxmlformats.org/officeDocument/2006/relationships/slide" Target="slides/slide178.xml"/><Relationship Id="rId189" Type="http://schemas.openxmlformats.org/officeDocument/2006/relationships/slide" Target="slides/slide183.xml"/><Relationship Id="rId219" Type="http://schemas.openxmlformats.org/officeDocument/2006/relationships/slide" Target="slides/slide213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8.xml"/><Relationship Id="rId230" Type="http://schemas.openxmlformats.org/officeDocument/2006/relationships/slide" Target="slides/slide224.xml"/><Relationship Id="rId235" Type="http://schemas.openxmlformats.org/officeDocument/2006/relationships/slide" Target="slides/slide229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79" Type="http://schemas.openxmlformats.org/officeDocument/2006/relationships/slide" Target="slides/slide173.xml"/><Relationship Id="rId195" Type="http://schemas.openxmlformats.org/officeDocument/2006/relationships/slide" Target="slides/slide189.xml"/><Relationship Id="rId209" Type="http://schemas.openxmlformats.org/officeDocument/2006/relationships/slide" Target="slides/slide203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220" Type="http://schemas.openxmlformats.org/officeDocument/2006/relationships/slide" Target="slides/slide214.xml"/><Relationship Id="rId225" Type="http://schemas.openxmlformats.org/officeDocument/2006/relationships/slide" Target="slides/slide219.xml"/><Relationship Id="rId241" Type="http://schemas.openxmlformats.org/officeDocument/2006/relationships/tableStyles" Target="tableStyle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85" Type="http://schemas.openxmlformats.org/officeDocument/2006/relationships/slide" Target="slides/slide1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80" Type="http://schemas.openxmlformats.org/officeDocument/2006/relationships/slide" Target="slides/slide174.xml"/><Relationship Id="rId210" Type="http://schemas.openxmlformats.org/officeDocument/2006/relationships/slide" Target="slides/slide204.xml"/><Relationship Id="rId215" Type="http://schemas.openxmlformats.org/officeDocument/2006/relationships/slide" Target="slides/slide209.xml"/><Relationship Id="rId236" Type="http://schemas.openxmlformats.org/officeDocument/2006/relationships/slide" Target="slides/slide230.xml"/><Relationship Id="rId26" Type="http://schemas.openxmlformats.org/officeDocument/2006/relationships/slide" Target="slides/slide20.xml"/><Relationship Id="rId231" Type="http://schemas.openxmlformats.org/officeDocument/2006/relationships/slide" Target="slides/slide225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Relationship Id="rId221" Type="http://schemas.openxmlformats.org/officeDocument/2006/relationships/slide" Target="slides/slide215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211" Type="http://schemas.openxmlformats.org/officeDocument/2006/relationships/slide" Target="slides/slide205.xml"/><Relationship Id="rId232" Type="http://schemas.openxmlformats.org/officeDocument/2006/relationships/slide" Target="slides/slide226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97" Type="http://schemas.openxmlformats.org/officeDocument/2006/relationships/slide" Target="slides/slide19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F9F33B9B-4EA7-4726-A5D4-559C6C9112B1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F7A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C1D691C7-DD85-4A43-86D8-0B274E20D11B}"/>
              </a:ext>
            </a:extLst>
          </p:cNvPr>
          <p:cNvSpPr/>
          <p:nvPr userDrawn="1"/>
        </p:nvSpPr>
        <p:spPr>
          <a:xfrm>
            <a:off x="256032" y="65452"/>
            <a:ext cx="8710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MIKROØKONOMI:</a:t>
            </a:r>
            <a:r>
              <a:rPr lang="nb-NO" sz="20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1 </a:t>
            </a:r>
            <a:r>
              <a:rPr lang="nb-NO" sz="20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INNLEDNING</a:t>
            </a:r>
            <a:endParaRPr lang="nb-NO" sz="2000" b="0" i="0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6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F9F33B9B-4EA7-4726-A5D4-559C6C9112B1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A915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C1D691C7-DD85-4A43-86D8-0B274E20D11B}"/>
              </a:ext>
            </a:extLst>
          </p:cNvPr>
          <p:cNvSpPr/>
          <p:nvPr userDrawn="1"/>
        </p:nvSpPr>
        <p:spPr>
          <a:xfrm>
            <a:off x="270662" y="72767"/>
            <a:ext cx="8695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MIKROØKONOMI:</a:t>
            </a:r>
            <a:r>
              <a:rPr lang="nb-NO" sz="20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2 </a:t>
            </a:r>
            <a:r>
              <a:rPr lang="nb-NO" sz="14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PRODUKSJONSTEORI: PRODUSENTENS ØKONOMISKEATFERD </a:t>
            </a:r>
          </a:p>
          <a:p>
            <a:endParaRPr lang="nb-NO" sz="2000" b="0" i="0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1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hitney-Medium" panose="02000603040000020004" pitchFamily="2" charset="0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F9F33B9B-4EA7-4726-A5D4-559C6C9112B1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C62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C1D691C7-DD85-4A43-86D8-0B274E20D11B}"/>
              </a:ext>
            </a:extLst>
          </p:cNvPr>
          <p:cNvSpPr/>
          <p:nvPr userDrawn="1"/>
        </p:nvSpPr>
        <p:spPr>
          <a:xfrm>
            <a:off x="263347" y="72767"/>
            <a:ext cx="87030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MIKROØKONOMI:</a:t>
            </a:r>
            <a:r>
              <a:rPr lang="nb-NO" sz="20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3</a:t>
            </a:r>
            <a:r>
              <a:rPr lang="nb-NO" sz="2000" b="1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4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KONSUMENTTEORI: KONSUMENTENS ØKONOMISKEATFERD </a:t>
            </a:r>
          </a:p>
          <a:p>
            <a:endParaRPr lang="nb-NO" sz="2000" b="0" i="0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99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F9F33B9B-4EA7-4726-A5D4-559C6C9112B1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1097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C1D691C7-DD85-4A43-86D8-0B274E20D11B}"/>
              </a:ext>
            </a:extLst>
          </p:cNvPr>
          <p:cNvSpPr/>
          <p:nvPr userDrawn="1"/>
        </p:nvSpPr>
        <p:spPr>
          <a:xfrm>
            <a:off x="263347" y="72767"/>
            <a:ext cx="8880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MIKROØKONOMI:</a:t>
            </a:r>
            <a:r>
              <a:rPr lang="nb-NO" sz="20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4 </a:t>
            </a:r>
            <a:r>
              <a:rPr lang="nb-NO" sz="20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MARKEDSTEORI </a:t>
            </a:r>
          </a:p>
          <a:p>
            <a:endParaRPr lang="nb-NO" sz="2000" b="0" i="0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22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="" xmlns:a16="http://schemas.microsoft.com/office/drawing/2014/main" id="{F9F33B9B-4EA7-4726-A5D4-559C6C9112B1}"/>
              </a:ext>
            </a:extLst>
          </p:cNvPr>
          <p:cNvSpPr/>
          <p:nvPr userDrawn="1"/>
        </p:nvSpPr>
        <p:spPr>
          <a:xfrm>
            <a:off x="0" y="0"/>
            <a:ext cx="9144000" cy="548680"/>
          </a:xfrm>
          <a:prstGeom prst="rect">
            <a:avLst/>
          </a:prstGeom>
          <a:solidFill>
            <a:srgbClr val="098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="" xmlns:a16="http://schemas.microsoft.com/office/drawing/2014/main" id="{C1D691C7-DD85-4A43-86D8-0B274E20D11B}"/>
              </a:ext>
            </a:extLst>
          </p:cNvPr>
          <p:cNvSpPr/>
          <p:nvPr userDrawn="1"/>
        </p:nvSpPr>
        <p:spPr>
          <a:xfrm>
            <a:off x="263347" y="72767"/>
            <a:ext cx="8880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b="1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MIKROØKONOMI:</a:t>
            </a:r>
            <a:r>
              <a:rPr lang="nb-NO" sz="2000" b="0" i="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5 </a:t>
            </a:r>
            <a:r>
              <a:rPr lang="nb-NO" sz="20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ANDRE EMNER I MIKROØKONOMISK TEORI </a:t>
            </a:r>
          </a:p>
          <a:p>
            <a:endParaRPr lang="nb-NO" sz="2000" b="0" i="0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966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="" xmlns:a16="http://schemas.microsoft.com/office/drawing/2014/main" id="{E0266E34-0B9E-4A16-86AC-81E3A96A70A7}"/>
              </a:ext>
            </a:extLst>
          </p:cNvPr>
          <p:cNvSpPr/>
          <p:nvPr userDrawn="1"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="" xmlns:a16="http://schemas.microsoft.com/office/drawing/2014/main" id="{A5379DF1-8BDE-4317-8665-F4174A6316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525344"/>
            <a:ext cx="4106380" cy="25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8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8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15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45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8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5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8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5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5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5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5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5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5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5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5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gning&#10;&#10;Automatisk generert beskrivelse">
            <a:extLst>
              <a:ext uri="{FF2B5EF4-FFF2-40B4-BE49-F238E27FC236}">
                <a16:creationId xmlns="" xmlns:a16="http://schemas.microsoft.com/office/drawing/2014/main" id="{D385B726-0E75-489A-B32E-B4B6762ED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6354702"/>
            <a:ext cx="3429000" cy="494414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361560BB-C4FC-4BB1-9843-6F6B9052F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"/>
            <a:ext cx="91440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2.3 </a:t>
            </a:r>
            <a:r>
              <a:rPr lang="nb-NO" dirty="0"/>
              <a:t>Anvendelsen av den deriverte for å finne lokale maksimum og minimum til en funksjon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48F10C9E-FCA0-4F89-94A9-097562AFB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3" y="1268577"/>
            <a:ext cx="7706032" cy="346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506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niv, bord&#10;&#10;Automatisk generert beskrivelse">
            <a:extLst>
              <a:ext uri="{FF2B5EF4-FFF2-40B4-BE49-F238E27FC236}">
                <a16:creationId xmlns="" xmlns:a16="http://schemas.microsoft.com/office/drawing/2014/main" id="{D374513F-C80D-415C-B266-9D6C198D7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428"/>
            <a:ext cx="9144000" cy="201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489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 a-b </a:t>
            </a:r>
            <a:r>
              <a:rPr lang="nb-NO" dirty="0"/>
              <a:t>Utviklingen av etterspørselen etter et gode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A8ED10EA-B389-4376-848E-D880916E8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394" y="634031"/>
            <a:ext cx="4771210" cy="48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71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8.2 </a:t>
            </a:r>
            <a:r>
              <a:rPr lang="nb-NO" dirty="0"/>
              <a:t>Utviklingen av den direkte priselastisiteten langs etterspørselskurven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1ED08391-5FE6-4983-95FB-CC095FB5D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74701"/>
            <a:ext cx="7684633" cy="416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874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8.3 a-b </a:t>
            </a:r>
            <a:r>
              <a:rPr lang="nb-NO" dirty="0"/>
              <a:t>Virkningen på etterspørselen etter gode 1 av at prisen på et alternativt gode (gode 2) reduseres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AD986A3B-A127-44B9-922E-0EE598B50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27" y="694944"/>
            <a:ext cx="4428745" cy="47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889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8.4 a-b </a:t>
            </a:r>
            <a:r>
              <a:rPr lang="nb-NO" dirty="0"/>
              <a:t>Virkningen på etterspørselen etter gode 1 av at prisen på et komplementært gode (gode 2) reduseres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B70107FC-64CD-442F-A540-5FF8B4363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51" y="700506"/>
            <a:ext cx="4806695" cy="48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95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8.5 a-b </a:t>
            </a:r>
            <a:r>
              <a:rPr lang="nb-NO" dirty="0"/>
              <a:t>Virkningen på etterspørselen etter gode 1 av at prisen på et uavhengig gode (gode 2) reduseres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E5DA9960-A945-428E-82FD-00872117A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608" y="702563"/>
            <a:ext cx="4748783" cy="475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00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8.6 a-b </a:t>
            </a:r>
            <a:r>
              <a:rPr lang="nb-NO" dirty="0"/>
              <a:t>Virkningen på etterspørselen etter et normalt gode (gode 1) av økning i inntekten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F6FF85C9-345B-40D9-9651-DC304CB1F5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151" y="629412"/>
            <a:ext cx="4219695" cy="49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049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8.7 a-b </a:t>
            </a:r>
            <a:r>
              <a:rPr lang="nb-NO" dirty="0"/>
              <a:t>Virkningen på etterspørselen etter et mindreverdig gode (gode 1) av at inntekten øker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56A8AC90-580E-4D9A-AFA5-D6658025F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16" y="636742"/>
            <a:ext cx="4095167" cy="494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48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8.8 a-b </a:t>
            </a:r>
            <a:r>
              <a:rPr lang="nb-NO" dirty="0"/>
              <a:t>Substitusjonseffekten og inntektseffekten ved en prisøkning på gode 1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05871C79-538B-4846-B1BD-85E23C51B1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754" y="708660"/>
            <a:ext cx="5444491" cy="47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9725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8.9 a-b </a:t>
            </a:r>
            <a:r>
              <a:rPr lang="nb-NO" dirty="0"/>
              <a:t>Illustrasjon av et </a:t>
            </a:r>
            <a:r>
              <a:rPr lang="nb-NO" dirty="0" err="1"/>
              <a:t>giffengode</a:t>
            </a:r>
            <a:r>
              <a:rPr lang="nb-NO" dirty="0"/>
              <a:t>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F896BE7E-9E1F-4244-9F5E-25168BA4F6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84" y="734567"/>
            <a:ext cx="5421032" cy="472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1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2.4 </a:t>
            </a:r>
            <a:r>
              <a:rPr lang="nb-NO" dirty="0"/>
              <a:t>Etterspørselen etter et gode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C205BBF5-1A9F-40A3-BBC9-41868E01F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3" y="859605"/>
            <a:ext cx="7706032" cy="435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0882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8.10 </a:t>
            </a:r>
            <a:r>
              <a:rPr lang="nb-NO" dirty="0"/>
              <a:t>Virkningen på etterspørselen av </a:t>
            </a:r>
            <a:r>
              <a:rPr lang="nb-NO" dirty="0" err="1"/>
              <a:t>bandwagoneffekten</a:t>
            </a:r>
            <a:r>
              <a:rPr lang="nb-NO" dirty="0"/>
              <a:t>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4204D17F-BAA9-4DF7-945D-C0BCB994B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06275"/>
            <a:ext cx="7723822" cy="40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4946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8.11 </a:t>
            </a:r>
            <a:r>
              <a:rPr lang="nb-NO" dirty="0"/>
              <a:t>Virkningen på etterspørselen av snobbeffekten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73A45DEF-B36E-4B45-9BA6-B0C4541AF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67753"/>
            <a:ext cx="7731442" cy="419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7953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8.12 </a:t>
            </a:r>
            <a:r>
              <a:rPr lang="nb-NO" dirty="0"/>
              <a:t>Etterspørselsfunksjoner med og uten </a:t>
            </a:r>
            <a:r>
              <a:rPr lang="nb-NO" dirty="0" err="1"/>
              <a:t>vebleneffekt</a:t>
            </a:r>
            <a:r>
              <a:rPr lang="nb-NO" dirty="0"/>
              <a:t> i konsumet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A3788A56-2F7D-43AD-AB3F-B6AF62736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82321"/>
            <a:ext cx="7708582" cy="392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45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8.13 </a:t>
            </a:r>
            <a:r>
              <a:rPr lang="nb-NO" dirty="0"/>
              <a:t>Valg av optimal kombinasjon av konsumgoder og fritid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4A6D6292-91B9-4CFD-B1FA-AA26A34BB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19" y="750296"/>
            <a:ext cx="6938962" cy="46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41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8.14 </a:t>
            </a:r>
            <a:r>
              <a:rPr lang="nb-NO" dirty="0"/>
              <a:t>Virkningene på etterspørsel etter konsumgoder og fritid av en lønnsøkning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4B92611D-EA01-4A16-A439-1F883205E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89" y="699765"/>
            <a:ext cx="6885622" cy="46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5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8.15 </a:t>
            </a:r>
            <a:r>
              <a:rPr lang="nb-NO" dirty="0"/>
              <a:t>Mulig form på tilbudsfunksjonen for arbeid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286818EB-F5F6-4737-A99A-EA2F4D66F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31442" cy="39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0497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8.16 </a:t>
            </a:r>
            <a:r>
              <a:rPr lang="nb-NO" dirty="0"/>
              <a:t>Skift i arbeidstilbudet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A5234D67-F54E-41B4-A056-1E2BBB47A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47629"/>
            <a:ext cx="7746682" cy="34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9732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8.17 </a:t>
            </a:r>
            <a:r>
              <a:rPr lang="nb-NO" dirty="0"/>
              <a:t>Virkning av arbeidsfri inntekt på tilbudet av arbeid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575225C7-4D2E-473D-A860-1A05E0927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94" y="731519"/>
            <a:ext cx="6574011" cy="45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565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8.18 </a:t>
            </a:r>
            <a:r>
              <a:rPr lang="nb-NO" dirty="0"/>
              <a:t>Virkning av fast arbeidstid og bruk av overtidslønn på tilbudet av arbeid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FE27B0B3-4587-49BB-B244-FB221E390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33" y="746760"/>
            <a:ext cx="6409734" cy="46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6587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2134E5BC-E96A-4E2E-A19D-8BCB7DCCB5FD}"/>
              </a:ext>
            </a:extLst>
          </p:cNvPr>
          <p:cNvSpPr/>
          <p:nvPr/>
        </p:nvSpPr>
        <p:spPr>
          <a:xfrm>
            <a:off x="0" y="0"/>
            <a:ext cx="9144000" cy="6341806"/>
          </a:xfrm>
          <a:prstGeom prst="rect">
            <a:avLst/>
          </a:prstGeom>
          <a:solidFill>
            <a:srgbClr val="41A0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skilt, klokke&#10;&#10;Automatisk generert beskrivelse">
            <a:extLst>
              <a:ext uri="{FF2B5EF4-FFF2-40B4-BE49-F238E27FC236}">
                <a16:creationId xmlns="" xmlns:a16="http://schemas.microsoft.com/office/drawing/2014/main" id="{8F4B9064-3429-4C1D-86F2-B0BEEDA86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1" y="324063"/>
            <a:ext cx="7035438" cy="56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16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2.5 </a:t>
            </a:r>
            <a:r>
              <a:rPr lang="nb-NO" dirty="0"/>
              <a:t>Nivålinjer til en funksjon av to variabler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5DC8761F-95BC-4CD1-861B-AE443BD5D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79" y="770206"/>
            <a:ext cx="7039441" cy="45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195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82C2AEB4-22D7-4A76-9D68-897179A59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428"/>
            <a:ext cx="9144000" cy="10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68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 a-b </a:t>
            </a:r>
            <a:r>
              <a:rPr lang="nb-NO" dirty="0"/>
              <a:t>Samspillet mellom markedsbestemt pris og produsentens tilpasning under fullkommen konkurranse på kort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A8FE5B9A-B80D-42C7-B489-34CF90809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8" y="856738"/>
            <a:ext cx="7708582" cy="444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548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9.2 </a:t>
            </a:r>
            <a:r>
              <a:rPr lang="nb-NO" dirty="0"/>
              <a:t>Konsumentoverskudd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1F72FF59-3BAE-48C4-97D0-7856F87AA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77115"/>
            <a:ext cx="7754302" cy="378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96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9.3 a-b </a:t>
            </a:r>
            <a:r>
              <a:rPr lang="nb-NO" dirty="0"/>
              <a:t>Endring i konsumentoverskudd som følge av økning i prisen på godet og høyreskift i etterspørselen 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216924FF-2415-48CE-BFF9-4AB703551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47423"/>
            <a:ext cx="7795528" cy="369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272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9.4 </a:t>
            </a:r>
            <a:r>
              <a:rPr lang="nb-NO" dirty="0"/>
              <a:t>Markedsetterspørsel og endring i konsumentoverskudd som følge av prisøkning på godet 	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A754D1DF-0AD6-47E1-A34D-D358E82FE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14697"/>
            <a:ext cx="7777162" cy="368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852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9.5 </a:t>
            </a:r>
            <a:r>
              <a:rPr lang="nb-NO" dirty="0"/>
              <a:t>Produsentoverskudd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7FBCB24C-638B-4859-B6E5-138DEF497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9" y="747914"/>
            <a:ext cx="7419022" cy="456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8283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9.6 a-b </a:t>
            </a:r>
            <a:r>
              <a:rPr lang="nb-NO" dirty="0"/>
              <a:t>Endring i produsentoverskudd som følge av økning i prisen på godet og høyreskift i tilbudet 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EE7F3CF7-0D99-48FC-8B98-FC86FD529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62113"/>
            <a:ext cx="7769542" cy="366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03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9.7 </a:t>
            </a:r>
            <a:r>
              <a:rPr lang="nb-NO" dirty="0"/>
              <a:t>Markedstilbudet og endring i produsentoverskudd som følge av prisøkning på godet 	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270A3638-2D05-4522-A5A8-9550C9EF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4" y="1196340"/>
            <a:ext cx="7757469" cy="32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463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9.8 </a:t>
            </a:r>
            <a:r>
              <a:rPr lang="nb-NO" dirty="0"/>
              <a:t>Maksimal samfunnsøkonomisk velferd fordelt på konsument- og produsentoverskudd  	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C99915BF-DC67-43D8-8718-56F081185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89" y="813722"/>
            <a:ext cx="7342822" cy="443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3921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9.9 </a:t>
            </a:r>
            <a:r>
              <a:rPr lang="nb-NO" dirty="0"/>
              <a:t>Samfunnsøkonomisk overskudd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C872E7DB-593D-4E0A-AC95-376157195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37" y="913741"/>
            <a:ext cx="7388925" cy="425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23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2.6 </a:t>
            </a:r>
            <a:r>
              <a:rPr lang="nb-NO" dirty="0"/>
              <a:t>Grafisk løsning av et ligningssystem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lokke&#10;&#10;Automatisk generert beskrivelse">
            <a:extLst>
              <a:ext uri="{FF2B5EF4-FFF2-40B4-BE49-F238E27FC236}">
                <a16:creationId xmlns="" xmlns:a16="http://schemas.microsoft.com/office/drawing/2014/main" id="{622043CC-089D-44BF-B2A2-E68065745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4" y="998341"/>
            <a:ext cx="7706032" cy="41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5808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9.10 </a:t>
            </a:r>
            <a:r>
              <a:rPr lang="nb-NO" dirty="0"/>
              <a:t>Effektivitet i konsumet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C1572870-354B-4B68-80B0-FCFFA6147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88612"/>
            <a:ext cx="7746429" cy="39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270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9.11 </a:t>
            </a:r>
            <a:r>
              <a:rPr lang="nb-NO" dirty="0"/>
              <a:t>Effektivitet i produksjonen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9BE09A1B-CDE1-4D3F-9501-238EAB288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88612"/>
            <a:ext cx="7746429" cy="38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32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9.12 </a:t>
            </a:r>
            <a:r>
              <a:rPr lang="nb-NO" dirty="0"/>
              <a:t>Markedslikevekt og effektiv ressursutnytting 	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EAB39E2F-2D40-4FE2-BE1B-8CD3FF28D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62059"/>
            <a:ext cx="7739062" cy="37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9221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9.13 </a:t>
            </a:r>
            <a:r>
              <a:rPr lang="nb-NO" dirty="0"/>
              <a:t>Virkningen av en avgift på et gode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6E48F83A-060A-4D90-88A0-4899D54C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4" y="913741"/>
            <a:ext cx="7688891" cy="409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185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9.14 </a:t>
            </a:r>
            <a:r>
              <a:rPr lang="nb-NO" dirty="0"/>
              <a:t>Eksempel på likevekt og samfunnsøkonomisk overskudd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02D22173-81E9-40F9-A261-B00108B6E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87126"/>
            <a:ext cx="7761922" cy="37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3367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9.15 </a:t>
            </a:r>
            <a:r>
              <a:rPr lang="nb-NO" dirty="0"/>
              <a:t>Velferdsvirkningene av å innføre minstepris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BAE8BA4B-FF68-42AA-8C09-B99409918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45623"/>
            <a:ext cx="7746682" cy="384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185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9.16 </a:t>
            </a:r>
            <a:r>
              <a:rPr lang="nb-NO" dirty="0"/>
              <a:t>Velferdsvirkningene av å innføre en maksimalpris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B473F2CD-C136-448A-A8BD-FBD128214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46713"/>
            <a:ext cx="7711231" cy="38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6922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AF908200-45F9-4B04-9724-0E5788A95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112"/>
            <a:ext cx="9144000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2679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10.1 </a:t>
            </a:r>
            <a:r>
              <a:rPr lang="nb-NO" dirty="0"/>
              <a:t>Markedsetterspørselen på prisform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BFB52FB9-E060-4490-86DE-3BAF43F4B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64" y="1219200"/>
            <a:ext cx="7775472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520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10.2 </a:t>
            </a:r>
            <a:r>
              <a:rPr lang="nb-NO" dirty="0"/>
              <a:t>Utviklingen av grenseinntekten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6BA6969A-CCE1-4A8E-9505-3474D095F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05921"/>
            <a:ext cx="7677122" cy="35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26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7D47DB61-BCE5-4F72-A688-EBD7FC93E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870"/>
            <a:ext cx="9144000" cy="19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4480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10.3 </a:t>
            </a:r>
            <a:r>
              <a:rPr lang="nb-NO" dirty="0"/>
              <a:t>Etterspørselen på prisform og grenseinntekten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F1485C0F-95A6-4A89-99A8-32D4DC9AD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99375"/>
            <a:ext cx="7797917" cy="347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7207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10.4 </a:t>
            </a:r>
            <a:r>
              <a:rPr lang="nb-NO" dirty="0"/>
              <a:t>Monopolistens etterspørsel på prisform, grenseinntekten, grensekostnaden og maksimal fortjeneste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B4BF2BD0-E969-4968-B1A7-F3A4B74C6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35427"/>
            <a:ext cx="7726362" cy="322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468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10.5 </a:t>
            </a:r>
            <a:r>
              <a:rPr lang="nb-NO" dirty="0"/>
              <a:t>Grenseinntekten under monopol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A88C6712-1A85-4ACD-83B4-CCED68ACB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51685"/>
            <a:ext cx="7746682" cy="386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164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10.6 </a:t>
            </a:r>
            <a:r>
              <a:rPr lang="nb-NO" dirty="0"/>
              <a:t>Monopolistens tilpasning i godemarkedet </a:t>
            </a: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2CC16D2F-D099-467C-A3B2-EDCF62111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84" y="913741"/>
            <a:ext cx="7574630" cy="424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8066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10.7 </a:t>
            </a:r>
            <a:r>
              <a:rPr lang="nb-NO" dirty="0"/>
              <a:t>Samfunnsøkonomisk tap under monopol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7C529CC3-E683-419E-9998-C54F58B97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23822" cy="43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32772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10.8 </a:t>
            </a:r>
            <a:r>
              <a:rPr lang="nb-NO" dirty="0"/>
              <a:t>Et eksempel på samfunnsøkonomiske virkninger av monopol</a:t>
            </a: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B4A9247E-84E1-4221-A8EC-B3BAB21B9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69542" cy="437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2012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10.9 </a:t>
            </a:r>
            <a:r>
              <a:rPr lang="nb-NO" dirty="0"/>
              <a:t>Virkningene av monopol i tilfelle </a:t>
            </a:r>
            <a:r>
              <a:rPr lang="nb-NO" dirty="0" err="1"/>
              <a:t>X</a:t>
            </a:r>
            <a:r>
              <a:rPr lang="nb-NO" dirty="0"/>
              <a:t>-effektivitet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1381F51A-CCCD-474E-9348-59C4587F45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04" y="770004"/>
            <a:ext cx="6320791" cy="463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900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10.10 </a:t>
            </a:r>
            <a:r>
              <a:rPr lang="nb-NO" dirty="0"/>
              <a:t>Virkningene av monopol i tilfelle </a:t>
            </a:r>
            <a:r>
              <a:rPr lang="nb-NO" dirty="0" err="1"/>
              <a:t>X</a:t>
            </a:r>
            <a:r>
              <a:rPr lang="nb-NO" dirty="0"/>
              <a:t>-ineffektivitet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9FA0857F-5A7F-4DA5-8C84-8BABFF8E23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326" y="769620"/>
            <a:ext cx="5941348" cy="46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67620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0B16A9CF-FBA9-4F62-B3C9-B328359EF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428"/>
            <a:ext cx="9144000" cy="21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9965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11.1 a-c </a:t>
            </a:r>
            <a:r>
              <a:rPr lang="nb-NO" dirty="0"/>
              <a:t>Virkningen av et kartell i markedet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C095E252-7A6C-4525-8F39-81CB8BE9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63147"/>
            <a:ext cx="7769542" cy="42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27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 </a:t>
            </a:r>
            <a:r>
              <a:rPr lang="nb-NO" dirty="0"/>
              <a:t>Etterspørselskurven til en konsument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240AA2BC-D80C-4F5A-B339-F413D5E4A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0" y="1260985"/>
            <a:ext cx="7700019" cy="33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4763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11.2 </a:t>
            </a:r>
            <a:r>
              <a:rPr lang="nb-NO" dirty="0"/>
              <a:t>Reaksjonsligninger til produsent 1 og produsent 2 og likevekt i </a:t>
            </a:r>
            <a:r>
              <a:rPr lang="nb-NO" dirty="0" err="1"/>
              <a:t>cournotmodellen</a:t>
            </a:r>
            <a:r>
              <a:rPr lang="nb-NO" dirty="0"/>
              <a:t> og </a:t>
            </a:r>
            <a:r>
              <a:rPr lang="nb-NO" dirty="0" err="1"/>
              <a:t>stackelbergmodellen</a:t>
            </a:r>
            <a:r>
              <a:rPr lang="nb-NO" dirty="0"/>
              <a:t>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78EE1098-A389-4EE8-A5B1-ADAFC2597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20568"/>
            <a:ext cx="7775531" cy="32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948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11.3 </a:t>
            </a:r>
            <a:r>
              <a:rPr lang="nb-NO" dirty="0"/>
              <a:t>Likevekt i </a:t>
            </a:r>
            <a:r>
              <a:rPr lang="nb-NO" dirty="0" err="1"/>
              <a:t>bertrandmodellen</a:t>
            </a:r>
            <a:r>
              <a:rPr lang="nb-NO" dirty="0"/>
              <a:t>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97177C28-E4ED-4591-A567-FB6067159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39697"/>
            <a:ext cx="7746682" cy="36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2647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11.4 a-b </a:t>
            </a:r>
            <a:r>
              <a:rPr lang="nb-NO" dirty="0"/>
              <a:t>En produsents tilpasning på kort og lang sikt i et marked med monopolistisk konkurranse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098E2E54-2A8F-46C2-B4F4-4C9A92BD4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09632"/>
            <a:ext cx="7662862" cy="448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307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2EAF6347-9B3D-4A0E-B775-7A7449DDE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596"/>
            <a:ext cx="9144000" cy="15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622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12.1 a-c </a:t>
            </a:r>
            <a:r>
              <a:rPr lang="nb-NO" dirty="0"/>
              <a:t>Markedstilpasning til en monopolist med prisdiskriminering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4872B26C-3F70-4043-8ABD-122287AA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778105"/>
            <a:ext cx="7754302" cy="44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12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12.2 </a:t>
            </a:r>
            <a:r>
              <a:rPr lang="nb-NO" dirty="0"/>
              <a:t>Eksempel på fullstendig prisdiskriminering </a:t>
            </a: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A401AC57-6672-4D97-8D77-5C51F69AD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58" y="1096350"/>
            <a:ext cx="7720683" cy="345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8959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12.3 </a:t>
            </a:r>
            <a:r>
              <a:rPr lang="nb-NO" dirty="0"/>
              <a:t>Eksempel på trappeprissystem for en monopolist i kraftmarkedet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01893273-07FC-4CAF-87C1-B9C77634A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56518"/>
            <a:ext cx="7739062" cy="381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2889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2134E5BC-E96A-4E2E-A19D-8BCB7DCCB5FD}"/>
              </a:ext>
            </a:extLst>
          </p:cNvPr>
          <p:cNvSpPr/>
          <p:nvPr/>
        </p:nvSpPr>
        <p:spPr>
          <a:xfrm>
            <a:off x="0" y="0"/>
            <a:ext cx="9144000" cy="6341806"/>
          </a:xfrm>
          <a:prstGeom prst="rect">
            <a:avLst/>
          </a:prstGeom>
          <a:solidFill>
            <a:srgbClr val="3C92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skilt&#10;&#10;Automatisk generert beskrivelse">
            <a:extLst>
              <a:ext uri="{FF2B5EF4-FFF2-40B4-BE49-F238E27FC236}">
                <a16:creationId xmlns="" xmlns:a16="http://schemas.microsoft.com/office/drawing/2014/main" id="{FA89078A-6D96-4182-A5A8-64A5EB0A4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80" y="324062"/>
            <a:ext cx="7035439" cy="56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8579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90C8D1B6-3D32-44BB-A26A-282FCB47D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416"/>
            <a:ext cx="9144000" cy="15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0989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13.1 </a:t>
            </a:r>
            <a:r>
              <a:rPr lang="nb-NO" dirty="0"/>
              <a:t>Produksjonsmulighetskurven i et samfunn med gitt ressursgrunnlag, teknologi og organisatorisk kunnskapsnivå. To goder: klær og mat. Alle tall er i antall tusen enheter.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BEBF5912-71DF-490B-B383-0B4665B6A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26519"/>
            <a:ext cx="7655242" cy="43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4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3.2 </a:t>
            </a:r>
            <a:r>
              <a:rPr lang="nb-NO" dirty="0"/>
              <a:t>Utledning av etterspørselen i markedet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EF07EC33-51A9-4096-92A6-D23AF15DB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370075"/>
            <a:ext cx="7777410" cy="31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7001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13.2 </a:t>
            </a:r>
            <a:r>
              <a:rPr lang="nb-NO" dirty="0"/>
              <a:t>Betydningen av teknologiske og organisatoriske forbedringer i samfunnet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9DC371FF-305E-4989-A96F-146AA363B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07665"/>
            <a:ext cx="7612380" cy="438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4640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13.3 </a:t>
            </a:r>
            <a:r>
              <a:rPr lang="nb-NO" dirty="0"/>
              <a:t>Valg av godekombinasjon i et samfunn med gitt ressursgrunnlag, teknologi og organisatorisk kunnskapsnivå. To goder: klær og mat. Alle tall i antall tusen enheter.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68DA87A5-77F2-4CB2-8146-E01E45F2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" y="783476"/>
            <a:ext cx="7566660" cy="458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6337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13.4 </a:t>
            </a:r>
            <a:r>
              <a:rPr lang="nb-NO" dirty="0"/>
              <a:t>Effektivitetstap med negative eksterne virkninger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38767FE1-D80A-4F2A-8460-3EF5DACB2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31149"/>
            <a:ext cx="7815262" cy="38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2766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13.5 </a:t>
            </a:r>
            <a:r>
              <a:rPr lang="nb-NO" dirty="0"/>
              <a:t>Virkningen av en avgift for å eliminere effektivitetstap med negative eksterne virkninger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897B93CE-33F0-4EE1-816E-F1ED1C577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28472"/>
            <a:ext cx="7739062" cy="379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3433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13.6 </a:t>
            </a:r>
            <a:r>
              <a:rPr lang="nb-NO" dirty="0"/>
              <a:t>Virkningen av en regulering av produksjon for å eliminere effektivitetstap med negative eksterne virkninger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4A1859BD-BDF8-4F1F-91E8-ECC580FA9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66800"/>
            <a:ext cx="7764471" cy="376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49386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13.7 a-c </a:t>
            </a:r>
            <a:r>
              <a:rPr lang="nb-NO" dirty="0"/>
              <a:t>Utledning av optimal (effektiv) produksjon av et kollektivt gode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2C30123C-8DDA-4D7E-9F93-6BCA3A981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37" y="667512"/>
            <a:ext cx="4427326" cy="47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7589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13.8 </a:t>
            </a:r>
            <a:r>
              <a:rPr lang="nb-NO" dirty="0"/>
              <a:t>Produksjon av et formyndergode av kategorien </a:t>
            </a:r>
            <a:r>
              <a:rPr lang="nb-NO" dirty="0" err="1"/>
              <a:t>merit</a:t>
            </a:r>
            <a:r>
              <a:rPr lang="nb-NO" dirty="0"/>
              <a:t> </a:t>
            </a:r>
            <a:r>
              <a:rPr lang="nb-NO" dirty="0" err="1"/>
              <a:t>goods</a:t>
            </a:r>
            <a:r>
              <a:rPr lang="nb-NO" dirty="0"/>
              <a:t> ved hjelp av subsidier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6B2844F6-AD53-45CC-8B74-2ECBE96A1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2" y="817987"/>
            <a:ext cx="7618437" cy="442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9369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13.9 </a:t>
            </a:r>
            <a:r>
              <a:rPr lang="nb-NO" dirty="0" err="1"/>
              <a:t>Nyttemessige</a:t>
            </a:r>
            <a:r>
              <a:rPr lang="nb-NO" dirty="0"/>
              <a:t> konsekvenser av mangelfull prisinformasjon </a:t>
            </a: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3B7EF3F3-DF96-4B3C-A89B-4DE71EDE6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9" y="1166461"/>
            <a:ext cx="7777162" cy="34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082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1D1FDA60-A216-4DD9-8490-0B9AF17EF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56"/>
            <a:ext cx="9144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1004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15.1 </a:t>
            </a:r>
            <a:r>
              <a:rPr lang="nb-NO" dirty="0"/>
              <a:t>Arbeidsmarkedet ved fullkommen konkurranse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B21B3CA5-6217-4287-B139-14902E244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00962" cy="433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19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3.3 </a:t>
            </a:r>
            <a:r>
              <a:rPr lang="nb-NO" dirty="0"/>
              <a:t>En produsents tilbud av godet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3F867A48-5CCA-4A6E-BD77-6F4BC595F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62288"/>
            <a:ext cx="7711512" cy="38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9473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15.2 </a:t>
            </a:r>
            <a:r>
              <a:rPr lang="nb-NO" dirty="0"/>
              <a:t>Tilpasningen til en monopolist i arbeidsmarkedet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0BE390EC-3118-4EF1-A0CF-0FA141CA9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61922" cy="40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2297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15.3 </a:t>
            </a:r>
            <a:r>
              <a:rPr lang="nb-NO" dirty="0"/>
              <a:t>Tilpasningen til en </a:t>
            </a:r>
            <a:r>
              <a:rPr lang="nb-NO" dirty="0" err="1"/>
              <a:t>monopsonist</a:t>
            </a:r>
            <a:r>
              <a:rPr lang="nb-NO" dirty="0"/>
              <a:t> i arbeidsmarkedet 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14E21F9D-5B23-4D40-B50D-825B7799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9" y="913741"/>
            <a:ext cx="7769542" cy="40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0015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15.4 </a:t>
            </a:r>
            <a:r>
              <a:rPr lang="nb-NO" dirty="0"/>
              <a:t>Et arbeidsmarked med bilateralt monopol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2E54C9EC-B1CB-4C73-BEF4-B46F5EB84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36601"/>
            <a:ext cx="7754302" cy="40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9076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D6C2FE43-BCBC-4F02-81FF-3AEE58930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996"/>
            <a:ext cx="9144000" cy="14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6520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16.1 </a:t>
            </a:r>
            <a:r>
              <a:rPr lang="nb-NO" dirty="0"/>
              <a:t>Et eksempel på en person med risikoaversjon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57721922-36D1-406F-A99B-84F423F4D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15344"/>
            <a:ext cx="7773135" cy="37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224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16.2 </a:t>
            </a:r>
            <a:r>
              <a:rPr lang="nb-NO" dirty="0"/>
              <a:t>Et eksempel på nyttefunksjonen til en risikoelsker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BC91142E-E802-42F7-90C8-43692947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26785"/>
            <a:ext cx="7773134" cy="372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1963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16.3 </a:t>
            </a:r>
            <a:r>
              <a:rPr lang="nb-NO" dirty="0"/>
              <a:t>Forsikring for selvforskyldt bilskade for en bileier med risikoaversjon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B8CBA8BC-1A5A-4EAF-B2F8-87E172FCD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08" y="787223"/>
            <a:ext cx="7016591" cy="458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02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16.4 </a:t>
            </a:r>
            <a:r>
              <a:rPr lang="nb-NO" dirty="0"/>
              <a:t>Betydningen av sikker informasjon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2CC2E502-44E5-4C3D-BAF4-C8CF95E02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56768"/>
            <a:ext cx="7777525" cy="386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6396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16.5 </a:t>
            </a:r>
            <a:r>
              <a:rPr lang="nb-NO" dirty="0"/>
              <a:t>Eksempel på spekulative transaksjoner som stabiliserer et marked over tid 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57CB8C7E-3989-48E5-B5AF-911B84A36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92402" cy="37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4835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16.6 </a:t>
            </a:r>
            <a:r>
              <a:rPr lang="nb-NO" dirty="0"/>
              <a:t>Eksempel på spekulative transaksjoner som virker destabiliserende på et marked over tid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E6826E37-27F2-4E43-A591-840F9E267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77871" cy="38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08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3.4 </a:t>
            </a:r>
            <a:r>
              <a:rPr lang="nb-NO" dirty="0"/>
              <a:t>Utledning av tilbudet i markedet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CE7D13CD-4386-4620-8764-69A7C2CAF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1" y="1452103"/>
            <a:ext cx="7771175" cy="313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726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D37799FF-699A-4650-863B-071AFB92F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2996"/>
            <a:ext cx="9144000" cy="10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0680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17.1 a-b </a:t>
            </a:r>
            <a:r>
              <a:rPr lang="nb-NO" dirty="0"/>
              <a:t>Et bruktbilmarked der kjøper ikke kjenner kvaliteten på bilene som selges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9C5FA6E4-BB4A-4673-9BDC-DBDEB5076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80251"/>
            <a:ext cx="7788293" cy="351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1083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17.2 </a:t>
            </a:r>
            <a:r>
              <a:rPr lang="nb-NO" dirty="0"/>
              <a:t>Eksempel på asymmetrisk informasjon i forbindelse med livsforsikring </a:t>
            </a: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9824B5B7-C172-4E94-8918-33375E275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02" y="830580"/>
            <a:ext cx="7738196" cy="446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668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17.3 </a:t>
            </a:r>
            <a:r>
              <a:rPr lang="nb-NO" dirty="0"/>
              <a:t>Mulige virkninger av asymmetrisk informasjon i en bedrift 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BD8F98A9-F691-4A2E-AA6B-8293EC813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21069"/>
            <a:ext cx="7746384" cy="325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4560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17.4 </a:t>
            </a:r>
            <a:r>
              <a:rPr lang="nb-NO" dirty="0"/>
              <a:t>Mulige virkninger av mer aktive eiere i en bedrift med asymmetrisk informasjon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D148C46D-4E5B-45A2-90E5-EC404283E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39" y="1039491"/>
            <a:ext cx="7685722" cy="39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910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4A1C1FB1-D1AA-4AC0-9CA4-4721F154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996"/>
            <a:ext cx="9144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1621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18.1 </a:t>
            </a:r>
            <a:r>
              <a:rPr lang="nb-NO" dirty="0"/>
              <a:t>Illustrasjon av den intertemporale budsjettlinjen 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43748619-908A-442E-A825-AF5C33B7D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769475"/>
            <a:ext cx="6934200" cy="44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015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18.2 </a:t>
            </a:r>
            <a:r>
              <a:rPr lang="nb-NO" dirty="0"/>
              <a:t>Illustrasjon av virkning på den intertemporale budsjettlinjen av en renteøkning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149D22D4-5990-43BC-BCBB-0C626329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81" y="774262"/>
            <a:ext cx="6934200" cy="43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8191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18.3 </a:t>
            </a:r>
            <a:r>
              <a:rPr lang="nb-NO" dirty="0"/>
              <a:t>Illustrasjon av et indifferenskart til den intertemporale nyttefunksjonen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1B6B0E7A-D318-4F5F-B818-3CAB3B5E8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81" y="766642"/>
            <a:ext cx="6934200" cy="43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97780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18.4 </a:t>
            </a:r>
            <a:r>
              <a:rPr lang="nb-NO" dirty="0"/>
              <a:t>Illustrasjon av konsumentens valg mellom konsum i dag og fremtidig konsum i et tilfelle med sparing i periode 1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6B3844E4-DE43-4899-839A-91522863D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81" y="766642"/>
            <a:ext cx="6934200" cy="461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50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3.5 </a:t>
            </a:r>
            <a:r>
              <a:rPr lang="nb-NO" dirty="0"/>
              <a:t>Markedslikevekt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160E31F8-7D32-4B5C-8970-3A1126E4A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9" y="1144636"/>
            <a:ext cx="7716202" cy="38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4254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18.5 </a:t>
            </a:r>
            <a:r>
              <a:rPr lang="nb-NO" dirty="0"/>
              <a:t>Illustrasjon av konsumentens valg mellom konsum i dag og fremtidig konsum i et tilfelle med låneopptak i periode 1.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0DF5D314-C2DB-4350-B225-4F792D2BD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81" y="759022"/>
            <a:ext cx="6934200" cy="454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7600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18.6 a-b </a:t>
            </a:r>
            <a:r>
              <a:rPr lang="nb-NO" dirty="0"/>
              <a:t>Illustrasjon av en tålmodig og en utålmodig konsuments valg mellom konsum i dag og fremtidig konsum </a:t>
            </a: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EC4AC666-C271-493F-9544-F0B49D147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53640"/>
            <a:ext cx="7749557" cy="33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50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18.7 </a:t>
            </a:r>
            <a:r>
              <a:rPr lang="nb-NO" dirty="0"/>
              <a:t>Illustrasjon av virkningen av en renteøkning i tilfelle sparing i periode 1. 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417D74AB-0351-464E-B39D-C21F5A32C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99" y="810807"/>
            <a:ext cx="6649402" cy="45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4670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18.8 </a:t>
            </a:r>
            <a:r>
              <a:rPr lang="nb-NO" dirty="0"/>
              <a:t>Illustrasjon av virkningen av en renteøkning i tilfelle låneopptak i periode 1.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9A15D69D-7908-41B3-8186-94B377D0A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14" y="810807"/>
            <a:ext cx="6623733" cy="465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79976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18.9 </a:t>
            </a:r>
            <a:r>
              <a:rPr lang="nb-NO" dirty="0"/>
              <a:t>Illustrasjon av virkningen på konsum i dag av en endring i fremtidig inntekt.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795E9F62-8790-4817-BFE1-184860145A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6" y="707871"/>
            <a:ext cx="6159488" cy="47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1911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18.10 </a:t>
            </a:r>
            <a:r>
              <a:rPr lang="nb-NO" dirty="0"/>
              <a:t>Illustrasjon av eksempel på konsumentens valg av konsum i dag og konsum i fremtiden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9F906865-216E-44C5-97DF-74E85559B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89" y="777240"/>
            <a:ext cx="7103222" cy="464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5793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37EB8982-648B-40D4-A951-F75EE2795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5288"/>
            <a:ext cx="9144000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4060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19.1 </a:t>
            </a:r>
            <a:r>
              <a:rPr lang="nb-NO" dirty="0"/>
              <a:t>Produksjonsprosessen inklusive miljøvariabler </a:t>
            </a:r>
          </a:p>
        </p:txBody>
      </p:sp>
      <p:pic>
        <p:nvPicPr>
          <p:cNvPr id="4" name="Bilde 3" descr="Et bilde som inneholder tegning&#10;&#10;Automatisk generert beskrivelse">
            <a:extLst>
              <a:ext uri="{FF2B5EF4-FFF2-40B4-BE49-F238E27FC236}">
                <a16:creationId xmlns="" xmlns:a16="http://schemas.microsoft.com/office/drawing/2014/main" id="{35DE33E6-2C49-4575-85C2-98DD5DCB1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667062"/>
            <a:ext cx="7795369" cy="25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6806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19.2 </a:t>
            </a:r>
            <a:r>
              <a:rPr lang="nb-NO" dirty="0"/>
              <a:t>Sammenhengen mellom renovasjonstjenester og ekstraherings- og rekreasjonstjenester </a:t>
            </a: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CDBCF75B-0DA7-4696-B487-DFFDA34C2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72501"/>
            <a:ext cx="7802347" cy="361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70065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19.3 </a:t>
            </a:r>
            <a:r>
              <a:rPr lang="nb-NO" dirty="0"/>
              <a:t>Negative virkninger og utslipp av spillprodukter </a:t>
            </a: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4A07A06F-BF42-4172-9275-CA865ABE4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5" y="1286606"/>
            <a:ext cx="7738029" cy="33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19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2134E5BC-E96A-4E2E-A19D-8BCB7DCCB5FD}"/>
              </a:ext>
            </a:extLst>
          </p:cNvPr>
          <p:cNvSpPr/>
          <p:nvPr/>
        </p:nvSpPr>
        <p:spPr>
          <a:xfrm>
            <a:off x="0" y="0"/>
            <a:ext cx="9144000" cy="6341806"/>
          </a:xfrm>
          <a:prstGeom prst="rect">
            <a:avLst/>
          </a:prstGeom>
          <a:solidFill>
            <a:srgbClr val="F9B1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2DFA2C14-570A-4BC5-8DD6-48133D6AE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33" y="112451"/>
            <a:ext cx="7533334" cy="60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4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3.6 </a:t>
            </a:r>
            <a:r>
              <a:rPr lang="nb-NO" dirty="0"/>
              <a:t>Tilbuds- og etterspørselsoverskudd i markedet 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A968813F-8FB5-4816-872D-AAA346B12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63941"/>
            <a:ext cx="7723822" cy="400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4150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19.4 a-b </a:t>
            </a:r>
            <a:r>
              <a:rPr lang="nb-NO" dirty="0"/>
              <a:t>Optimal tilpasning og marginalfortjeneste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E51AE702-8D9F-442E-9148-1DA9B5EE9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07720"/>
            <a:ext cx="7798139" cy="443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9677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19.5 a-b </a:t>
            </a:r>
            <a:r>
              <a:rPr lang="nb-NO" dirty="0"/>
              <a:t>Sammenhengen mellom naturens selvrensningsevne og marginal forurensningskostnad 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49DCDEC7-BB96-4D55-AB9D-6DA7D174D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14" y="853439"/>
            <a:ext cx="7394972" cy="44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1410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19.6 </a:t>
            </a:r>
            <a:r>
              <a:rPr lang="nb-NO" dirty="0"/>
              <a:t>Samfunnsøkonomisk optimal produksjon med forurensning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690D033B-CA58-4889-BA02-FEA79B03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360576"/>
            <a:ext cx="7700962" cy="30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5998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19.7 </a:t>
            </a:r>
            <a:r>
              <a:rPr lang="nb-NO" dirty="0"/>
              <a:t>Optimal produksjon ved forurensning 	</a:t>
            </a:r>
          </a:p>
          <a:p>
            <a:endParaRPr lang="nb-NO" dirty="0"/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598FC735-76B2-49D4-86D1-97E55428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87456"/>
            <a:ext cx="7750629" cy="372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7312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19.8 </a:t>
            </a:r>
            <a:r>
              <a:rPr lang="nb-NO" dirty="0"/>
              <a:t>Bruk av kvote for å oppnå samfunnsøkonomisk optimal produksjon </a:t>
            </a:r>
          </a:p>
        </p:txBody>
      </p:sp>
      <p:pic>
        <p:nvPicPr>
          <p:cNvPr id="5" name="Bilde 4" descr="Et bilde som inneholder klokke&#10;&#10;Automatisk generert beskrivelse">
            <a:extLst>
              <a:ext uri="{FF2B5EF4-FFF2-40B4-BE49-F238E27FC236}">
                <a16:creationId xmlns="" xmlns:a16="http://schemas.microsoft.com/office/drawing/2014/main" id="{5C474F98-F8E7-4187-B4CC-236EFD6B0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513469"/>
            <a:ext cx="7746682" cy="310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6307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19.9 </a:t>
            </a:r>
            <a:r>
              <a:rPr lang="nb-NO" dirty="0"/>
              <a:t>Bruk av </a:t>
            </a:r>
            <a:r>
              <a:rPr lang="nb-NO" dirty="0" err="1"/>
              <a:t>pigouskatt</a:t>
            </a:r>
            <a:r>
              <a:rPr lang="nb-NO" dirty="0"/>
              <a:t> for å oppnå samfunnsøkonomisk optimal produksjon </a:t>
            </a: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40CB943C-4179-4CC0-8148-90464DAC2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505849"/>
            <a:ext cx="7746682" cy="294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73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19.10 </a:t>
            </a:r>
            <a:r>
              <a:rPr lang="nb-NO" dirty="0"/>
              <a:t>Omsettelige kvoter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3BE36A60-A5F2-490D-B103-67021300A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485256"/>
            <a:ext cx="7746682" cy="327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5922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19.11 </a:t>
            </a:r>
            <a:r>
              <a:rPr lang="nb-NO" dirty="0"/>
              <a:t>Avgift på tilbudet ved uelastisk etterspørsel </a:t>
            </a:r>
          </a:p>
        </p:txBody>
      </p:sp>
      <p:pic>
        <p:nvPicPr>
          <p:cNvPr id="4" name="Bilde 3" descr="Et bilde som inneholder kart, klokke&#10;&#10;Automatisk generert beskrivelse">
            <a:extLst>
              <a:ext uri="{FF2B5EF4-FFF2-40B4-BE49-F238E27FC236}">
                <a16:creationId xmlns="" xmlns:a16="http://schemas.microsoft.com/office/drawing/2014/main" id="{B8C5F553-6C4F-4265-A8DB-F0B17757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3" y="1485256"/>
            <a:ext cx="7742167" cy="31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25337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D6C06033-91A8-45E9-AB6B-85CE5FDAC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144"/>
            <a:ext cx="9144000" cy="152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2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20.1 </a:t>
            </a:r>
            <a:r>
              <a:rPr lang="nb-NO" dirty="0"/>
              <a:t>Produksjonsmulighetskurve hjemlandet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D0FC8011-9DB3-4A16-92EE-BA190F7FB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383929"/>
            <a:ext cx="7769542" cy="31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14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3.7 </a:t>
            </a:r>
            <a:r>
              <a:rPr lang="nb-NO" dirty="0"/>
              <a:t>Markedslikevekt til et regneeksempel med oppdrettslaks 	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25733963-1CEC-4ECA-B17D-F9D6A1398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88" y="1254396"/>
            <a:ext cx="7696624" cy="362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5026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20.2 </a:t>
            </a:r>
            <a:r>
              <a:rPr lang="nb-NO" dirty="0"/>
              <a:t>Autarkilikevekt hjemlandet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ECE8A25E-F6DA-4003-8617-396CE957F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383929"/>
            <a:ext cx="7769542" cy="314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47487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20.3 </a:t>
            </a:r>
            <a:r>
              <a:rPr lang="nb-NO" dirty="0"/>
              <a:t>Produksjonsmulighetskurve utlandet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670F1443-71B0-4E07-9C59-1EC13B49C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844402" cy="387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690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20.4 </a:t>
            </a:r>
            <a:r>
              <a:rPr lang="nb-NO" dirty="0"/>
              <a:t>Autarkilikevekt utlandet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8D45286A-69BA-4517-85BF-0574EE396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89941"/>
            <a:ext cx="7739062" cy="38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2723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20.5 </a:t>
            </a:r>
            <a:r>
              <a:rPr lang="nb-NO" dirty="0"/>
              <a:t>Likevekt med frihandel i hjemlandet </a:t>
            </a:r>
          </a:p>
        </p:txBody>
      </p:sp>
      <p:pic>
        <p:nvPicPr>
          <p:cNvPr id="5" name="Bilde 4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E72433D9-060B-491A-9DFC-E59F44376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9" y="768960"/>
            <a:ext cx="7297102" cy="45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6230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20.6 </a:t>
            </a:r>
            <a:r>
              <a:rPr lang="nb-NO" dirty="0"/>
              <a:t>Likevekt med frihandel i utlandet </a:t>
            </a: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2A2B60CB-1B88-46C5-8E7B-BEED03267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5" y="781720"/>
            <a:ext cx="7088490" cy="45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9233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20.7 </a:t>
            </a:r>
            <a:r>
              <a:rPr lang="nb-NO" dirty="0"/>
              <a:t>Autarkilikevekt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2CCCD109-1182-47D8-A667-38F69793B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57" y="807719"/>
            <a:ext cx="6490285" cy="45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0030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20.8 </a:t>
            </a:r>
            <a:r>
              <a:rPr lang="nb-NO" dirty="0"/>
              <a:t>Likevekt ved frihandel 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FA8A4C8A-0813-4F74-8070-AF44EDD8D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39" y="807719"/>
            <a:ext cx="6490284" cy="450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16303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20.9 </a:t>
            </a:r>
            <a:r>
              <a:rPr lang="nb-NO" dirty="0"/>
              <a:t>Likevekt ved toll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3949E00B-8EDB-4111-937A-13F231E0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39" y="754379"/>
            <a:ext cx="6490284" cy="46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57384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20.10 </a:t>
            </a:r>
            <a:r>
              <a:rPr lang="nb-NO" dirty="0"/>
              <a:t>Likevekt ved importkvote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1CFF8124-3D9C-484B-845E-A8CF654C2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39" y="739139"/>
            <a:ext cx="6490284" cy="45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8045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6F0EF898-22F4-4BAC-9D3C-8CAF28B2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144"/>
            <a:ext cx="9144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607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3.8 </a:t>
            </a:r>
            <a:r>
              <a:rPr lang="nb-NO" dirty="0"/>
              <a:t>Likevekt i markedet etter et høyreskift i tilbudet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8D5F454D-233B-443F-B381-B2DB015D5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9" y="1288067"/>
            <a:ext cx="7746682" cy="350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4531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21.1 a-b </a:t>
            </a:r>
            <a:r>
              <a:rPr lang="nb-NO" dirty="0"/>
              <a:t>Prisdannelse i markedet for bensindrevne biler med tilbakevirkningseffekter fra markedet for det alternative godet </a:t>
            </a:r>
            <a:r>
              <a:rPr lang="nb-NO" dirty="0" err="1"/>
              <a:t>eldrevne</a:t>
            </a:r>
            <a:r>
              <a:rPr lang="nb-NO" dirty="0"/>
              <a:t> biler </a:t>
            </a:r>
          </a:p>
        </p:txBody>
      </p:sp>
      <p:pic>
        <p:nvPicPr>
          <p:cNvPr id="5" name="Bilde 4" descr="Et bilde som inneholder antenne, objekt&#10;&#10;Automatisk generert beskrivelse">
            <a:extLst>
              <a:ext uri="{FF2B5EF4-FFF2-40B4-BE49-F238E27FC236}">
                <a16:creationId xmlns="" xmlns:a16="http://schemas.microsoft.com/office/drawing/2014/main" id="{15397777-3A83-4774-93BA-A716C5B5D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6" y="696680"/>
            <a:ext cx="4239768" cy="47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0529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21.2 a-b </a:t>
            </a:r>
            <a:r>
              <a:rPr lang="nb-NO" dirty="0"/>
              <a:t>Prisdannelse i markedet for bensindrevne biler med tilbakevirkningseffekter fra markedet for det alternative godet </a:t>
            </a:r>
            <a:r>
              <a:rPr lang="nb-NO" dirty="0" err="1"/>
              <a:t>eldrevne</a:t>
            </a:r>
            <a:r>
              <a:rPr lang="nb-NO" dirty="0"/>
              <a:t> biler </a:t>
            </a: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53343FE0-7852-495C-96F6-7018EE18A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712" y="696680"/>
            <a:ext cx="4386575" cy="47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2762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21.3 a-b </a:t>
            </a:r>
            <a:r>
              <a:rPr lang="nb-NO" dirty="0"/>
              <a:t>Prisdannelse i markedet for bensindrevne biler med tilbakevirkningseffekter fra markedet for det alternative godet </a:t>
            </a:r>
            <a:r>
              <a:rPr lang="nb-NO" dirty="0" err="1"/>
              <a:t>eldrevne</a:t>
            </a:r>
            <a:r>
              <a:rPr lang="nb-NO" dirty="0"/>
              <a:t> biler </a:t>
            </a: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82B1D3C0-DAB2-4B66-AF25-4FAE5755DC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51" y="696680"/>
            <a:ext cx="4607898" cy="47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11190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2DB8E5AD-5CFA-44F6-86CB-876E2012E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524"/>
            <a:ext cx="9144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52915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22.1 </a:t>
            </a:r>
            <a:r>
              <a:rPr lang="nb-NO" dirty="0"/>
              <a:t>Innovasjon og markedsmakt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A8F4C58C-5173-4B59-BB76-01728E085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9" y="913741"/>
            <a:ext cx="7419022" cy="42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0577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22.2 </a:t>
            </a:r>
            <a:r>
              <a:rPr lang="nb-NO" dirty="0"/>
              <a:t>Monopol og innovasjon 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EA2667B2-83D9-49BB-99C6-68601729B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9" y="913741"/>
            <a:ext cx="7410561" cy="42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2115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78B14A62-4FA9-4FBC-BE89-4A3DA0E06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144"/>
            <a:ext cx="9144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301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23.1 </a:t>
            </a:r>
            <a:r>
              <a:rPr lang="nb-NO" dirty="0"/>
              <a:t>Verdifunksjonen 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9E6D3C49-3367-4C32-813A-2FCFCB221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90" y="754380"/>
            <a:ext cx="6641819" cy="44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4963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23.2 </a:t>
            </a:r>
            <a:r>
              <a:rPr lang="nb-NO" dirty="0"/>
              <a:t>Beslutningsvekter og objektiv sannsynlighet  </a:t>
            </a: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C4804168-92D8-4408-B1F3-D51443FEC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12" y="1011343"/>
            <a:ext cx="7746175" cy="397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9152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23.3 </a:t>
            </a:r>
            <a:r>
              <a:rPr lang="nb-NO" dirty="0"/>
              <a:t>Verdifunksjonen ved gevinst eller tap </a:t>
            </a:r>
          </a:p>
        </p:txBody>
      </p:sp>
      <p:pic>
        <p:nvPicPr>
          <p:cNvPr id="4" name="Bilde 3" descr="Et bilde som inneholder spill&#10;&#10;Automatisk generert beskrivelse">
            <a:extLst>
              <a:ext uri="{FF2B5EF4-FFF2-40B4-BE49-F238E27FC236}">
                <a16:creationId xmlns="" xmlns:a16="http://schemas.microsoft.com/office/drawing/2014/main" id="{055EC285-96E6-404F-AF55-8B9F97F60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3" y="739140"/>
            <a:ext cx="6668134" cy="450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0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3.9 </a:t>
            </a:r>
            <a:r>
              <a:rPr lang="nb-NO" dirty="0"/>
              <a:t>Likevekt i markedet etter høyreskift i etterspørselen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objekt, antenne&#10;&#10;Automatisk generert beskrivelse">
            <a:extLst>
              <a:ext uri="{FF2B5EF4-FFF2-40B4-BE49-F238E27FC236}">
                <a16:creationId xmlns="" xmlns:a16="http://schemas.microsoft.com/office/drawing/2014/main" id="{3E62F0BB-CC4B-444F-BA1C-F753BD4B6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01" y="1175866"/>
            <a:ext cx="7683796" cy="36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5568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23.4 </a:t>
            </a:r>
            <a:r>
              <a:rPr lang="nb-NO" dirty="0"/>
              <a:t>Verdifunksjonen og </a:t>
            </a:r>
            <a:r>
              <a:rPr lang="nb-NO" dirty="0" err="1"/>
              <a:t>endowment</a:t>
            </a:r>
            <a:r>
              <a:rPr lang="nb-NO" dirty="0"/>
              <a:t>-effekten </a:t>
            </a:r>
          </a:p>
        </p:txBody>
      </p:sp>
      <p:pic>
        <p:nvPicPr>
          <p:cNvPr id="5" name="Bilde 4" descr="Et bilde som inneholder racketball, spill&#10;&#10;Automatisk generert beskrivelse">
            <a:extLst>
              <a:ext uri="{FF2B5EF4-FFF2-40B4-BE49-F238E27FC236}">
                <a16:creationId xmlns="" xmlns:a16="http://schemas.microsoft.com/office/drawing/2014/main" id="{46A53C48-96E2-401C-BC35-47520A95A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21179"/>
            <a:ext cx="7731442" cy="382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2615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434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23.5 </a:t>
            </a:r>
            <a:r>
              <a:rPr lang="nb-NO" dirty="0"/>
              <a:t>Ankring </a:t>
            </a:r>
          </a:p>
        </p:txBody>
      </p:sp>
      <p:pic>
        <p:nvPicPr>
          <p:cNvPr id="4" name="Bilde 3" descr="Et bilde som inneholder klokke&#10;&#10;Automatisk generert beskrivelse">
            <a:extLst>
              <a:ext uri="{FF2B5EF4-FFF2-40B4-BE49-F238E27FC236}">
                <a16:creationId xmlns="" xmlns:a16="http://schemas.microsoft.com/office/drawing/2014/main" id="{7A8862A9-FD4C-40DB-9976-6EDAAB14A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812" y="701040"/>
            <a:ext cx="6498376" cy="465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38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3.10 </a:t>
            </a:r>
            <a:r>
              <a:rPr lang="nb-NO" dirty="0"/>
              <a:t>Høyreskift i tilbud og etterspørsel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CA9B3065-34D8-48D2-A0BC-20761E7C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28041"/>
            <a:ext cx="7761922" cy="39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22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3.11 </a:t>
            </a:r>
            <a:r>
              <a:rPr lang="nb-NO" dirty="0"/>
              <a:t>Høyreskift i etterspørsel i kombinasjon med venstreskift i tilbudet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A4ADE99A-310C-4A1E-B6DB-67261237B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92" y="1021079"/>
            <a:ext cx="7767407" cy="39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70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3.12 </a:t>
            </a:r>
            <a:r>
              <a:rPr lang="nb-NO" dirty="0"/>
              <a:t>Likevekt i markedet for oppdrettslaks etter høyreskift i etterspørselen 	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9C29FBB0-8689-4863-9A6C-F6EB37A7C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69542" cy="40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3.13 </a:t>
            </a:r>
            <a:r>
              <a:rPr lang="nb-NO" dirty="0"/>
              <a:t>Likevekt i markedet for oppdrettslaks etter høyreskift i tilbudet	</a:t>
            </a:r>
          </a:p>
          <a:p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675EEFCD-7C9E-4926-8F6A-CA3D207F9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00938"/>
            <a:ext cx="7761922" cy="39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4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3.14 a-b </a:t>
            </a:r>
            <a:r>
              <a:rPr lang="nb-NO" dirty="0"/>
              <a:t>Illustrasjon av fullkomment elastisk (a) og fullkomment uelastisk (b) markedsetterspørsel.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58ECF1A7-8249-4D1D-B61A-D8F29285E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22249"/>
            <a:ext cx="7769542" cy="39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98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3.15 a-b </a:t>
            </a:r>
            <a:r>
              <a:rPr lang="nb-NO" dirty="0"/>
              <a:t>Illustrasjon av fullkomment elastisk (a) og fullkomment uelastisk (b) markedstilbud.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CFDA4A42-13C6-4D26-81DD-CE59052FE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69496"/>
            <a:ext cx="7739062" cy="38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30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DE39248C-3386-435A-93FB-BD4A6D9C5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946"/>
            <a:ext cx="9144000" cy="22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2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3.16 </a:t>
            </a:r>
            <a:r>
              <a:rPr lang="nb-NO" dirty="0"/>
              <a:t>Virkningen av høyreskift i tilbudet når etterspørselen er uelastisk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7EB94E7E-C0F2-4774-9F9E-DD0DC2043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54367"/>
            <a:ext cx="7700962" cy="44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12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3.17 </a:t>
            </a:r>
            <a:r>
              <a:rPr lang="nb-NO" dirty="0"/>
              <a:t>Virkningen av høyreskift i tilbudet når etterspørselen er elastisk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4387FEDA-C6C8-4338-96D6-460344834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775655"/>
            <a:ext cx="7739062" cy="44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07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3.18 </a:t>
            </a:r>
            <a:r>
              <a:rPr lang="nb-NO" dirty="0"/>
              <a:t>Virkningen av høyreskift i etterspørselen når tilbudet er uelastisk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CD537B46-4D9B-4366-A7BA-C8AB04B84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693342" cy="39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89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3.19 </a:t>
            </a:r>
            <a:r>
              <a:rPr lang="nb-NO" dirty="0"/>
              <a:t>Virkningen av høyreskift i etterspørselen når tilbudet er elastisk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0A47E4A9-ECD5-49B9-BC13-10CE0AF1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05828"/>
            <a:ext cx="7751933" cy="38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904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3.20 </a:t>
            </a:r>
            <a:r>
              <a:rPr lang="nb-NO" dirty="0"/>
              <a:t>Virkningen på kort og på lang sikt av høyreskift i etterspørselen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objekt&#10;&#10;Automatisk generert beskrivelse">
            <a:extLst>
              <a:ext uri="{FF2B5EF4-FFF2-40B4-BE49-F238E27FC236}">
                <a16:creationId xmlns="" xmlns:a16="http://schemas.microsoft.com/office/drawing/2014/main" id="{057D69DC-0014-41DC-A1AF-D39FFD088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90699"/>
            <a:ext cx="7700962" cy="380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94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3.21 </a:t>
            </a:r>
            <a:r>
              <a:rPr lang="nb-NO" dirty="0"/>
              <a:t>Virkningen på kort og på lang sikt av høyreskift i tilbudet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F4013CAD-F533-49CB-B280-ADF95FB77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9" y="913741"/>
            <a:ext cx="7708582" cy="396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90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3.22 </a:t>
            </a:r>
            <a:r>
              <a:rPr lang="nb-NO" dirty="0"/>
              <a:t>Likevekt før og etter innføring av en avgift, skatteovervelting og det offentliges inntekt av avgiften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6EEF1271-CC70-4E74-987E-07F249171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54302" cy="430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14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3.23 </a:t>
            </a:r>
            <a:r>
              <a:rPr lang="nb-NO" dirty="0"/>
              <a:t>Virkningen av maksimalpris i markedet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9BD35C8F-3562-46E1-B191-FB1491790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8" y="834490"/>
            <a:ext cx="7731442" cy="431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90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3.24 </a:t>
            </a:r>
            <a:r>
              <a:rPr lang="nb-NO" dirty="0"/>
              <a:t>Virkningen av minstepris i markedet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45BE5032-832E-4E4F-A6FB-2CBDD2AC7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19" y="913741"/>
            <a:ext cx="7726362" cy="40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76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3.25 </a:t>
            </a:r>
            <a:r>
              <a:rPr lang="nb-NO" dirty="0"/>
              <a:t>Marked med «boble»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3CA9D578-7FFC-4630-A694-22F36C25C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9" y="913741"/>
            <a:ext cx="7708582" cy="394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1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A2007598-58B6-4D9C-BB97-AF4F95A0A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39" y="907025"/>
            <a:ext cx="7293321" cy="437311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1.1 </a:t>
            </a:r>
            <a:r>
              <a:rPr lang="nb-NO" dirty="0">
                <a:latin typeface="Calibri" panose="020F0502020204030204" pitchFamily="34" charset="0"/>
              </a:rPr>
              <a:t>Produksjonsmulighetskurven i et samfunn med et gitt ressursgrunnlag og to goder: helse og forsvar </a:t>
            </a:r>
          </a:p>
        </p:txBody>
      </p:sp>
    </p:spTree>
    <p:extLst>
      <p:ext uri="{BB962C8B-B14F-4D97-AF65-F5344CB8AC3E}">
        <p14:creationId xmlns:p14="http://schemas.microsoft.com/office/powerpoint/2010/main" val="19700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2134E5BC-E96A-4E2E-A19D-8BCB7DCCB5FD}"/>
              </a:ext>
            </a:extLst>
          </p:cNvPr>
          <p:cNvSpPr/>
          <p:nvPr/>
        </p:nvSpPr>
        <p:spPr>
          <a:xfrm>
            <a:off x="0" y="0"/>
            <a:ext cx="9144000" cy="6341806"/>
          </a:xfrm>
          <a:prstGeom prst="rect">
            <a:avLst/>
          </a:prstGeom>
          <a:solidFill>
            <a:srgbClr val="B034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 descr="Et bilde som inneholder skilt, tegning&#10;&#10;Automatisk generert beskrivelse">
            <a:extLst>
              <a:ext uri="{FF2B5EF4-FFF2-40B4-BE49-F238E27FC236}">
                <a16:creationId xmlns="" xmlns:a16="http://schemas.microsoft.com/office/drawing/2014/main" id="{954C894C-35D0-420E-90F6-D6E49BF03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6" y="351397"/>
            <a:ext cx="6967888" cy="563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62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9E9F9550-4D19-40D8-A25A-9A85899E2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4149"/>
            <a:ext cx="9144000" cy="112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5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4.1 a-b </a:t>
            </a:r>
            <a:r>
              <a:rPr lang="nb-NO" dirty="0"/>
              <a:t>Sammenhengen mellom total-, grense- og gjennomsnittsproduktivitet for arbeidskraft gitt at realkapitalen er fast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65FE618C-04F4-4BE6-8EA1-67E5D289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78" y="655319"/>
            <a:ext cx="6482844" cy="476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6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4.2 </a:t>
            </a:r>
            <a:r>
              <a:rPr lang="nb-NO" dirty="0"/>
              <a:t>Produktfunksjon med to variable produksjonsfaktorer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pill&#10;&#10;Automatisk generert beskrivelse">
            <a:extLst>
              <a:ext uri="{FF2B5EF4-FFF2-40B4-BE49-F238E27FC236}">
                <a16:creationId xmlns="" xmlns:a16="http://schemas.microsoft.com/office/drawing/2014/main" id="{D7A5014B-AE93-4C55-8960-1F76CFE05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08" y="685799"/>
            <a:ext cx="6408383" cy="47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6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4.3 </a:t>
            </a:r>
            <a:r>
              <a:rPr lang="nb-NO" dirty="0"/>
              <a:t>Et isokvantkart. Illustrasjon av produksjon med to variable produksjonsfaktorer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B43A569D-18D1-4916-ACA1-FC8994CB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24" y="715216"/>
            <a:ext cx="7382352" cy="461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9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4.4 </a:t>
            </a:r>
            <a:r>
              <a:rPr lang="nb-NO" dirty="0"/>
              <a:t>Illustrasjon av teknisk substitusjon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peil&#10;&#10;Automatisk generert beskrivelse">
            <a:extLst>
              <a:ext uri="{FF2B5EF4-FFF2-40B4-BE49-F238E27FC236}">
                <a16:creationId xmlns="" xmlns:a16="http://schemas.microsoft.com/office/drawing/2014/main" id="{61396C05-6994-4ADB-8A96-7BC30EAE7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799562"/>
            <a:ext cx="7739062" cy="43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247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4.5 </a:t>
            </a:r>
            <a:r>
              <a:rPr lang="nb-NO" dirty="0"/>
              <a:t>Illustrasjon av avtakende MTSB nedover </a:t>
            </a:r>
            <a:r>
              <a:rPr lang="nb-NO" dirty="0" err="1"/>
              <a:t>isokvanten</a:t>
            </a:r>
            <a:r>
              <a:rPr lang="nb-NO" dirty="0"/>
              <a:t>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9EAC7791-BFDD-42F8-BAC5-915B4CE70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8" y="765521"/>
            <a:ext cx="7708582" cy="44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7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4.6 </a:t>
            </a:r>
            <a:r>
              <a:rPr lang="nn-NO" dirty="0"/>
              <a:t>Maksimal grad av teknisk substitusjon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7111986C-B9BC-4FC9-A1C9-283181E23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2" y="1051560"/>
            <a:ext cx="7716514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20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4.7 </a:t>
            </a:r>
            <a:r>
              <a:rPr lang="nn-NO" dirty="0"/>
              <a:t>Ingen grad av teknisk substitusjon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0EE54C68-F5CA-4B2D-BD7B-D7593DBA3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8" y="1143997"/>
            <a:ext cx="7716202" cy="34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63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4.8 </a:t>
            </a:r>
            <a:r>
              <a:rPr lang="nb-NO" dirty="0"/>
              <a:t>Konstant </a:t>
            </a:r>
            <a:r>
              <a:rPr lang="nb-NO" dirty="0" err="1"/>
              <a:t>skalautbytte</a:t>
            </a:r>
            <a:r>
              <a:rPr lang="nb-NO" dirty="0"/>
              <a:t>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25FD767F-2B97-4A21-8733-B2DE244C2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9" y="1138241"/>
            <a:ext cx="7723822" cy="39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8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1.2 </a:t>
            </a:r>
            <a:r>
              <a:rPr lang="nb-NO" dirty="0"/>
              <a:t>Koblingsskjema mellom ressurser, produksjon og behov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562ADF14-A094-4DB5-9B28-8BE937112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27" y="970825"/>
            <a:ext cx="7702345" cy="40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223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4.9 </a:t>
            </a:r>
            <a:r>
              <a:rPr lang="nb-NO" dirty="0"/>
              <a:t>Økende </a:t>
            </a:r>
            <a:r>
              <a:rPr lang="nb-NO" dirty="0" err="1"/>
              <a:t>skalautbytte</a:t>
            </a:r>
            <a:r>
              <a:rPr lang="nb-NO" dirty="0"/>
              <a:t>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F79414C1-D19B-4DBF-B869-6BF5D3D0F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07186"/>
            <a:ext cx="7739062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39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4.10 </a:t>
            </a:r>
            <a:r>
              <a:rPr lang="nb-NO" dirty="0"/>
              <a:t>Avtakende </a:t>
            </a:r>
            <a:r>
              <a:rPr lang="nb-NO" dirty="0" err="1"/>
              <a:t>skalautbytte</a:t>
            </a:r>
            <a:r>
              <a:rPr lang="nb-NO" dirty="0"/>
              <a:t>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0E84CF53-0FA4-415A-851D-DEE868E2C0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87384"/>
            <a:ext cx="7723822" cy="3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26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4.11 </a:t>
            </a:r>
            <a:r>
              <a:rPr lang="nb-NO" dirty="0"/>
              <a:t>Grenselinjer for teknisk effektiv produksjon i faktordiagrammet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7FA70B12-93A6-48B9-A763-C355CCB9E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95862"/>
            <a:ext cx="7721986" cy="339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42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2A21C8CB-716C-4DF7-A9A9-2F12B2AB1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6465"/>
            <a:ext cx="914400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966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5.1 </a:t>
            </a:r>
            <a:r>
              <a:rPr lang="nb-NO" dirty="0"/>
              <a:t>Totalinntekten, gjennomsnittsinntekten og grenseinntekten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lokke&#10;&#10;Automatisk generert beskrivelse">
            <a:extLst>
              <a:ext uri="{FF2B5EF4-FFF2-40B4-BE49-F238E27FC236}">
                <a16:creationId xmlns="" xmlns:a16="http://schemas.microsoft.com/office/drawing/2014/main" id="{BB7D2D15-30E8-4990-89C3-9FB7739AB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312072"/>
            <a:ext cx="7821563" cy="31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140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5.2 </a:t>
            </a:r>
            <a:r>
              <a:rPr lang="nb-NO" dirty="0"/>
              <a:t>Effekten på totalinntekten, gjennomsnittsinntekten og grenseinntekten av en økning i markedsprisen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6D3D92F1-24DF-4175-A9BD-A8B005A76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332326"/>
            <a:ext cx="7731442" cy="336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37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5.3 </a:t>
            </a:r>
            <a:r>
              <a:rPr lang="nb-NO" dirty="0"/>
              <a:t>Kostnader som funksjon av ressursinnsatsen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C6A38E80-087A-49AA-B44A-7F529C280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310673"/>
            <a:ext cx="7739062" cy="33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18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5.4 </a:t>
            </a:r>
            <a:r>
              <a:rPr lang="nb-NO" dirty="0"/>
              <a:t>Utvikling av variable kostnader på kort sikt som funksjon av x I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1B4859E8-332E-48F4-98C3-4B1E1CFCE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15132"/>
            <a:ext cx="7731442" cy="3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941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5.5 </a:t>
            </a:r>
            <a:r>
              <a:rPr lang="nb-NO" dirty="0"/>
              <a:t>Utvikling av variable kostnader på kort sikt som funksjon av x II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BED167E4-E846-449D-B802-9DBF9D99A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15131"/>
            <a:ext cx="7731442" cy="329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92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5.6 a-b </a:t>
            </a:r>
            <a:r>
              <a:rPr lang="nb-NO" dirty="0"/>
              <a:t>Utvikling av grensekostnader og gjennomsnittskostnader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E5B6D1A7-85AC-424B-A02A-EAFDCAE7BF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39" y="678179"/>
            <a:ext cx="5879721" cy="47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17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1.3 </a:t>
            </a:r>
            <a:r>
              <a:rPr lang="nb-NO" dirty="0"/>
              <a:t>Sammenhengen mellom mikro- og makroøkonomi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F0AA437B-FA55-48C0-B261-92770A39A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22" y="1031085"/>
            <a:ext cx="7728155" cy="410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648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5.7 </a:t>
            </a:r>
            <a:r>
              <a:rPr lang="nb-NO" dirty="0"/>
              <a:t>Illustrasjon av isokostlinjer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296B55A8-45C8-43EE-81C1-AB4207E57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74419"/>
            <a:ext cx="7784111" cy="37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23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5.8 </a:t>
            </a:r>
            <a:r>
              <a:rPr lang="nb-NO" dirty="0"/>
              <a:t>Slik svinger isokostlinjen i faktordiagrammet ved en prisreduksjon på realkapital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97BB91AA-B88C-40A4-81B2-50AB7A5D7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97561"/>
            <a:ext cx="7823695" cy="400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637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5.9 </a:t>
            </a:r>
            <a:r>
              <a:rPr lang="nb-NO" dirty="0"/>
              <a:t>Kostnadsminimering for en gitt produktmengde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C962E98B-BD92-4CEA-A535-C265FB0E0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9" y="1152744"/>
            <a:ext cx="7731442" cy="365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442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5.10 </a:t>
            </a:r>
            <a:r>
              <a:rPr lang="nb-NO" dirty="0"/>
              <a:t>Produktmaksimering for en gitt kostnad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C50D1FC4-E490-4773-9568-A9E4B99CE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81100"/>
            <a:ext cx="7777162" cy="33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6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5.11 </a:t>
            </a:r>
            <a:r>
              <a:rPr lang="nb-NO" dirty="0" err="1"/>
              <a:t>Substitumalen</a:t>
            </a:r>
            <a:r>
              <a:rPr lang="nb-NO" dirty="0"/>
              <a:t>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F8C226D9-63B8-439F-AFC9-E2CD71A92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84100"/>
            <a:ext cx="7723822" cy="396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49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5.12 a-b </a:t>
            </a:r>
            <a:r>
              <a:rPr lang="nb-NO" dirty="0"/>
              <a:t>Utledning av kostnader som funksjon av produktmengden langs </a:t>
            </a:r>
            <a:r>
              <a:rPr lang="nb-NO" dirty="0" err="1"/>
              <a:t>substitumalen</a:t>
            </a:r>
            <a:r>
              <a:rPr lang="nb-NO" dirty="0"/>
              <a:t> 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C3FC5331-BDE0-40B4-8F8F-53CEE0725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64" y="670560"/>
            <a:ext cx="5022872" cy="48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413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5.13 a-b </a:t>
            </a:r>
            <a:r>
              <a:rPr lang="nb-NO" dirty="0"/>
              <a:t>Sammenhengen mellom totale kostnader, grensekostnader og gjennomsnittskostnader på lang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9E2D6D7F-9090-4266-8506-8820597B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220" y="636742"/>
            <a:ext cx="5355559" cy="48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089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kniv&#10;&#10;Automatisk generert beskrivelse">
            <a:extLst>
              <a:ext uri="{FF2B5EF4-FFF2-40B4-BE49-F238E27FC236}">
                <a16:creationId xmlns="" xmlns:a16="http://schemas.microsoft.com/office/drawing/2014/main" id="{B139A322-9CF4-45C0-8660-886D97C5F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271"/>
            <a:ext cx="9144000" cy="204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546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 </a:t>
            </a:r>
            <a:r>
              <a:rPr lang="nb-NO" dirty="0"/>
              <a:t>Tilpasningen av produksjonen til en produsent som ønsker å maksimere sin fortjeneste på kort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9E015ECE-87CD-4BFB-BD8C-B0B551EE61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87830"/>
            <a:ext cx="7693342" cy="42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460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6.2 </a:t>
            </a:r>
            <a:r>
              <a:rPr lang="nb-NO" dirty="0"/>
              <a:t>Produkttilbudet på kort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D792E3C6-0D2C-4B9D-93CD-0562BA502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819963"/>
            <a:ext cx="7700962" cy="433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5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69F5850D-2E3D-4C02-BD4F-EB70536DB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3796"/>
            <a:ext cx="9144000" cy="19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524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6.3 </a:t>
            </a:r>
            <a:r>
              <a:rPr lang="nb-NO" dirty="0"/>
              <a:t>Betydningen av lønnsendringer for produkttilbudet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83635A8E-5A66-4F21-9E91-C9E16600A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9" y="821411"/>
            <a:ext cx="7723822" cy="41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538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6.4 </a:t>
            </a:r>
            <a:r>
              <a:rPr lang="nb-NO" dirty="0"/>
              <a:t>Tilpasning av produksjonen til en produsent som maksimerer sin fortjeneste på lang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D35D7310-FFE7-4104-A821-8233FB6DC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9" y="763423"/>
            <a:ext cx="7373302" cy="457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39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6.5 </a:t>
            </a:r>
            <a:r>
              <a:rPr lang="nb-NO" dirty="0"/>
              <a:t>Produkttilbudet på lang sikt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7ABAEC7E-3FF8-4621-BAEB-EA1574A15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02" y="811660"/>
            <a:ext cx="7557996" cy="447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945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6.6 </a:t>
            </a:r>
            <a:r>
              <a:rPr lang="nb-NO" dirty="0"/>
              <a:t>Tilpassing av antall sysselsatte til en produsent som maksimerer fortjenesten på kort sikt.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8B344A0C-DB05-4689-8CB8-8806D7087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9" y="818366"/>
            <a:ext cx="7700962" cy="409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75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6.7 </a:t>
            </a:r>
            <a:r>
              <a:rPr lang="nb-NO" dirty="0"/>
              <a:t>Illustrasjon av grense- og gjennomsnittsproduktivitet for arbeidskraft på kort sikt.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C132B148-7855-42FF-84C7-B61C64493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239069"/>
            <a:ext cx="7754302" cy="34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226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6.8 </a:t>
            </a:r>
            <a:r>
              <a:rPr lang="nb-NO" dirty="0"/>
              <a:t>Etterspørselen etter arbeidskraft på kort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8C5CEF7A-4FAC-44E3-A8A4-5A5A5217F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43685"/>
            <a:ext cx="7761922" cy="377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50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6.9 </a:t>
            </a:r>
            <a:r>
              <a:rPr lang="nb-NO" dirty="0"/>
              <a:t>Betydningen av produktprisendringer for arbeidskraftetterspørselen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F9D3A240-0916-4BCC-86E2-F57ECA702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69519"/>
            <a:ext cx="7769542" cy="37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551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6.10 </a:t>
            </a:r>
            <a:r>
              <a:rPr lang="nb-NO" dirty="0"/>
              <a:t>Tilpassing av ressursinnsatsen til arbeidskraft og realkapital til en produsent som maksimerer fortjenesten på lang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340DED8F-C4E2-4411-8F5A-A406BF8AF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85" y="730430"/>
            <a:ext cx="7349430" cy="458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636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6.11 </a:t>
            </a:r>
            <a:r>
              <a:rPr lang="nb-NO" dirty="0"/>
              <a:t>Virkning på tilbudet til en produsent når lønnskostnadene reduseres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E42387D0-0880-41B9-9C6D-1BDB4528E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16036"/>
            <a:ext cx="7800022" cy="35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170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6.12 </a:t>
            </a:r>
            <a:r>
              <a:rPr lang="nb-NO" dirty="0"/>
              <a:t>Illustrasjon av etterspørselen etter arbeidskraft på lang sikt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07D8F597-75E3-4D6B-B586-2B4DDF8CA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011074"/>
            <a:ext cx="7739062" cy="375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3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2.1 </a:t>
            </a:r>
            <a:r>
              <a:rPr lang="nb-NO" dirty="0"/>
              <a:t>Utviklingen av en økonomisk modell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kjermbilde, tekst, skilt, bilvei&#10;&#10;Automatisk generert beskrivelse">
            <a:extLst>
              <a:ext uri="{FF2B5EF4-FFF2-40B4-BE49-F238E27FC236}">
                <a16:creationId xmlns="" xmlns:a16="http://schemas.microsoft.com/office/drawing/2014/main" id="{DD51F0AF-7BEC-423B-9928-D3CC69BC3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5" y="1939413"/>
            <a:ext cx="7729349" cy="20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7126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6.13 </a:t>
            </a:r>
            <a:r>
              <a:rPr lang="nb-NO" dirty="0"/>
              <a:t>Sammenhengen mellom kostnader på kort og lang sikt: stordriftsfordeler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CD4CE4E3-71CC-4C55-9062-26FFFE41D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93296"/>
            <a:ext cx="7746682" cy="387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331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6.14 </a:t>
            </a:r>
            <a:r>
              <a:rPr lang="nb-NO" dirty="0"/>
              <a:t>Eksempel på nøytrale teknologiske endringer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15888EFC-AD1B-4789-B2BD-D19F62D6F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39062" cy="411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022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6.15 </a:t>
            </a:r>
            <a:r>
              <a:rPr lang="nb-NO" dirty="0"/>
              <a:t>Eksempel på arbeidskraftbesparende teknologiske endringer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, tekst&#10;&#10;Automatisk generert beskrivelse">
            <a:extLst>
              <a:ext uri="{FF2B5EF4-FFF2-40B4-BE49-F238E27FC236}">
                <a16:creationId xmlns="" xmlns:a16="http://schemas.microsoft.com/office/drawing/2014/main" id="{6A783023-BD21-49CA-839D-52F0BCA3D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77162" cy="411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647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6.16 </a:t>
            </a:r>
            <a:r>
              <a:rPr lang="nb-NO" dirty="0"/>
              <a:t>Eksempel på kapitalbesparende teknologiske endringer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2F2CC0DE-8745-4227-95F7-EF4FA4FFE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61922" cy="41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464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6.17 </a:t>
            </a:r>
            <a:r>
              <a:rPr lang="nb-NO" dirty="0"/>
              <a:t>Virkningene av teknologiske endringer på produkttilbud og fortjeneste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DF4BAA62-68D0-4392-B0A5-34FC7EE98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8" y="811241"/>
            <a:ext cx="7731442" cy="447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145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2134E5BC-E96A-4E2E-A19D-8BCB7DCCB5FD}"/>
              </a:ext>
            </a:extLst>
          </p:cNvPr>
          <p:cNvSpPr/>
          <p:nvPr/>
        </p:nvSpPr>
        <p:spPr>
          <a:xfrm>
            <a:off x="0" y="0"/>
            <a:ext cx="9144000" cy="6341806"/>
          </a:xfrm>
          <a:prstGeom prst="rect">
            <a:avLst/>
          </a:prstGeom>
          <a:solidFill>
            <a:srgbClr val="CC442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Bilde 3" descr="Et bilde som inneholder tegning, mat&#10;&#10;Automatisk generert beskrivelse">
            <a:extLst>
              <a:ext uri="{FF2B5EF4-FFF2-40B4-BE49-F238E27FC236}">
                <a16:creationId xmlns="" xmlns:a16="http://schemas.microsoft.com/office/drawing/2014/main" id="{2E16887A-99B6-4DFE-BFC6-A3794D23E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56" y="324063"/>
            <a:ext cx="7098087" cy="56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851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="" xmlns:a16="http://schemas.microsoft.com/office/drawing/2014/main" id="{FCA10E1F-ECFE-422E-ADC3-F561D1DAB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7845"/>
            <a:ext cx="9144000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667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7.1 </a:t>
            </a:r>
            <a:r>
              <a:rPr lang="nb-NO" dirty="0"/>
              <a:t>Et godediagram med godekombinasjon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4896118C-CDD5-49E7-ADC7-5E6123ECC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1160915"/>
            <a:ext cx="7747924" cy="32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46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7.2 a-b </a:t>
            </a:r>
            <a:r>
              <a:rPr lang="nb-NO" dirty="0"/>
              <a:t>En preferansestruktur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D1506ACA-8D42-4D64-9D13-5C84476EB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9" y="1084539"/>
            <a:ext cx="7769542" cy="38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084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7.3 </a:t>
            </a:r>
            <a:r>
              <a:rPr lang="nb-NO" dirty="0"/>
              <a:t>Den marginale substitusjonsbrøken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95851D0D-79FD-4F97-BED3-3512AF1E9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59" y="837601"/>
            <a:ext cx="7518082" cy="44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14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="" xmlns:a16="http://schemas.microsoft.com/office/drawing/2014/main" id="{81192602-E6B2-493C-8E9D-3E7CAEBE2E32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2.2 </a:t>
            </a:r>
            <a:r>
              <a:rPr lang="nb-NO" dirty="0"/>
              <a:t>Sammenhengen mellom eksogene og endogene variabler i en modell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3A427811-9EE6-4F00-8142-7C2403860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3" y="2273398"/>
            <a:ext cx="7706032" cy="15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986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7.4 </a:t>
            </a:r>
            <a:r>
              <a:rPr lang="nb-NO" dirty="0"/>
              <a:t>Utledning av helningen til en indifferenskurve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="" xmlns:a16="http://schemas.microsoft.com/office/drawing/2014/main" id="{82E6C714-3511-482B-AE3E-146E4EF33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9" y="841058"/>
            <a:ext cx="6824662" cy="44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07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7.5 </a:t>
            </a:r>
            <a:r>
              <a:rPr lang="nb-NO" dirty="0"/>
              <a:t>Et indifferenskart med positiv grensenytte av gode 1 og gode 2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6FC2491D-383F-45A6-809D-DC169D5BB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" y="772723"/>
            <a:ext cx="6294120" cy="455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737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7.6 </a:t>
            </a:r>
            <a:r>
              <a:rPr lang="nb-NO" dirty="0"/>
              <a:t>I et indifferenskart kan ikke to indifferenskurver krysse hverandre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skjermbilde, spill&#10;&#10;Automatisk generert beskrivelse">
            <a:extLst>
              <a:ext uri="{FF2B5EF4-FFF2-40B4-BE49-F238E27FC236}">
                <a16:creationId xmlns="" xmlns:a16="http://schemas.microsoft.com/office/drawing/2014/main" id="{4D72CC75-01C6-437A-AAE3-9B61BC036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9" y="1159851"/>
            <a:ext cx="7731442" cy="368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90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7.7 </a:t>
            </a:r>
            <a:r>
              <a:rPr lang="nb-NO" dirty="0"/>
              <a:t>Indifferenskurver med perfekte substitusjonsmuligheter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CF58EEBA-858F-4E74-BD32-C5FDEABB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95155"/>
            <a:ext cx="7739062" cy="40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227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7.8 </a:t>
            </a:r>
            <a:r>
              <a:rPr lang="nb-NO" dirty="0"/>
              <a:t>Indifferenskurver uten substitusjonsmuligheter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skjermbilde&#10;&#10;Automatisk generert beskrivelse">
            <a:extLst>
              <a:ext uri="{FF2B5EF4-FFF2-40B4-BE49-F238E27FC236}">
                <a16:creationId xmlns="" xmlns:a16="http://schemas.microsoft.com/office/drawing/2014/main" id="{4A02C6F2-5E47-4431-80AD-4A7AC7C2F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39062" cy="401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090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7.9 </a:t>
            </a:r>
            <a:r>
              <a:rPr lang="nb-NO" dirty="0"/>
              <a:t>En budsjettlinje, mulighetsområdet og realinntekten til en konsument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236CAFA4-B5A5-49E0-9DE3-53A4625A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0169"/>
            <a:ext cx="7794553" cy="41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073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7.10 </a:t>
            </a:r>
            <a:r>
              <a:rPr lang="nb-NO" dirty="0"/>
              <a:t>Reduksjon i mulighetsområdet og realinntekten av en prisøkning på gode 1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tekst, kart&#10;&#10;Automatisk generert beskrivelse">
            <a:extLst>
              <a:ext uri="{FF2B5EF4-FFF2-40B4-BE49-F238E27FC236}">
                <a16:creationId xmlns="" xmlns:a16="http://schemas.microsoft.com/office/drawing/2014/main" id="{B788AD38-C5F3-42A5-BCB9-56C72CF73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9" y="968617"/>
            <a:ext cx="7723822" cy="41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261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7.11 </a:t>
            </a:r>
            <a:r>
              <a:rPr lang="nb-NO" dirty="0"/>
              <a:t>Økning i mulighetsområdet og realinntekten av at inntekten øker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="" xmlns:a16="http://schemas.microsoft.com/office/drawing/2014/main" id="{FBBDCDF6-BD30-47EA-822C-BBA812829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28981"/>
            <a:ext cx="7746682" cy="422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202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7.12 </a:t>
            </a:r>
            <a:r>
              <a:rPr lang="nb-NO" dirty="0"/>
              <a:t>Konsumentens valg av godekombinasjon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4" name="Bilde 3" descr="Et bilde som inneholder kart, skjermbilde&#10;&#10;Automatisk generert beskrivelse">
            <a:extLst>
              <a:ext uri="{FF2B5EF4-FFF2-40B4-BE49-F238E27FC236}">
                <a16:creationId xmlns="" xmlns:a16="http://schemas.microsoft.com/office/drawing/2014/main" id="{9322F8AA-3992-4504-B7D1-76E7D07E0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" y="913741"/>
            <a:ext cx="7750429" cy="435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81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="" xmlns:a16="http://schemas.microsoft.com/office/drawing/2014/main" id="{8EDB43DE-7DA7-4473-B0A3-EAC228505468}"/>
              </a:ext>
            </a:extLst>
          </p:cNvPr>
          <p:cNvSpPr/>
          <p:nvPr/>
        </p:nvSpPr>
        <p:spPr>
          <a:xfrm>
            <a:off x="427702" y="5574927"/>
            <a:ext cx="8288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>
                <a:latin typeface="Calibri" panose="020F0502020204030204" pitchFamily="34" charset="0"/>
              </a:rPr>
              <a:t>Figur 7.13 </a:t>
            </a:r>
            <a:r>
              <a:rPr lang="nb-NO" dirty="0"/>
              <a:t>Illustrasjon av eksempel på konsumentens valg av godekombinasjon </a:t>
            </a:r>
            <a:endParaRPr lang="nb-NO" dirty="0">
              <a:latin typeface="Calibri" panose="020F050202020403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="" xmlns:a16="http://schemas.microsoft.com/office/drawing/2014/main" id="{86779D91-6B8B-442A-B404-C8CF67C6B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13" y="717573"/>
            <a:ext cx="7486173" cy="46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91373"/>
      </p:ext>
    </p:extLst>
  </p:cSld>
  <p:clrMapOvr>
    <a:masterClrMapping/>
  </p:clrMapOvr>
</p:sld>
</file>

<file path=ppt/theme/theme1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Involverende endringsledelse</Template>
  <TotalTime>3404</TotalTime>
  <Words>2000</Words>
  <Application>Microsoft Office PowerPoint</Application>
  <PresentationFormat>Skjermfremvisning (4:3)</PresentationFormat>
  <Paragraphs>203</Paragraphs>
  <Slides>231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231</vt:i4>
      </vt:variant>
    </vt:vector>
  </HeadingPairs>
  <TitlesOfParts>
    <vt:vector size="240" baseType="lpstr">
      <vt:lpstr>Arial</vt:lpstr>
      <vt:lpstr>Calibri</vt:lpstr>
      <vt:lpstr>Whitney-Medium</vt:lpstr>
      <vt:lpstr>3_Egendefinert utforming</vt:lpstr>
      <vt:lpstr>4_Egendefinert utforming</vt:lpstr>
      <vt:lpstr>5_Egendefinert utforming</vt:lpstr>
      <vt:lpstr>6_Egendefinert utforming</vt:lpstr>
      <vt:lpstr>7_Egendefinert utforming</vt:lpstr>
      <vt:lpstr>8_Egendefinert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Ove Olsen</dc:creator>
  <cp:lastModifiedBy>Gundersen, Nils Jørgen</cp:lastModifiedBy>
  <cp:revision>103</cp:revision>
  <dcterms:created xsi:type="dcterms:W3CDTF">2020-03-20T11:43:31Z</dcterms:created>
  <dcterms:modified xsi:type="dcterms:W3CDTF">2020-09-03T13:18:19Z</dcterms:modified>
</cp:coreProperties>
</file>