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79" r:id="rId4"/>
    <p:sldId id="303" r:id="rId5"/>
    <p:sldId id="304" r:id="rId6"/>
    <p:sldId id="305" r:id="rId7"/>
    <p:sldId id="306" r:id="rId8"/>
    <p:sldId id="307" r:id="rId9"/>
    <p:sldId id="308" r:id="rId10"/>
    <p:sldId id="287" r:id="rId11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986B"/>
    <a:srgbClr val="FEE92E"/>
    <a:srgbClr val="C3D124"/>
    <a:srgbClr val="F8C5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11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2723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8474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27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7412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9636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1055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2304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8173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0776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928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2244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5565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4824536" cy="3744415"/>
          </a:xfrm>
        </p:spPr>
        <p:txBody>
          <a:bodyPr>
            <a:normAutofit/>
          </a:bodyPr>
          <a:lstStyle/>
          <a:p>
            <a:pPr algn="l"/>
            <a:r>
              <a:rPr lang="nb-NO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  <a:t>Kapittel 21</a:t>
            </a:r>
            <a:r>
              <a:rPr lang="nb-NO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  <a:t/>
            </a:r>
            <a:br>
              <a:rPr lang="nb-NO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</a:br>
            <a:r>
              <a:rPr lang="nb-NO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  <a:t>Utenrikshandel</a:t>
            </a:r>
            <a:endParaRPr lang="nb-NO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hitney-Bold" panose="02000803040000020004" pitchFamily="2" charset="0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922076"/>
            <a:ext cx="3691624" cy="4608512"/>
          </a:xfrm>
          <a:prstGeom prst="rect">
            <a:avLst/>
          </a:prstGeom>
          <a:effectLst>
            <a:outerShdw blurRad="50800" dist="635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6564240"/>
            <a:ext cx="2592288" cy="27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14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5536" y="1412776"/>
            <a:ext cx="842493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3200" b="1" dirty="0">
                <a:solidFill>
                  <a:srgbClr val="6A986B"/>
                </a:solidFill>
              </a:rPr>
              <a:t>Institusjonelle rammer for internasjonal handel</a:t>
            </a:r>
            <a:endParaRPr lang="nb-NO" sz="3200" dirty="0">
              <a:solidFill>
                <a:srgbClr val="6A986B"/>
              </a:solidFill>
            </a:endParaRPr>
          </a:p>
          <a:p>
            <a:r>
              <a:rPr lang="nb-NO" sz="3200" dirty="0"/>
              <a:t>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b="1" dirty="0"/>
              <a:t>Globale institusjoner</a:t>
            </a: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b="1" dirty="0"/>
              <a:t>Økonomisk samarbeid i Europa</a:t>
            </a: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b="1" dirty="0"/>
              <a:t>Interregionale handelsavtaler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781717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5536" y="1700808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Utenrikshandel har alltid vært særdeles viktig for Norge</a:t>
            </a:r>
            <a:endParaRPr lang="nb-NO" sz="3200" dirty="0">
              <a:solidFill>
                <a:srgbClr val="6A98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302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63446"/>
            <a:ext cx="6192688" cy="5201858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395536" y="260648"/>
            <a:ext cx="8352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Markedsskjema for </a:t>
            </a:r>
            <a:r>
              <a:rPr lang="nb-NO" sz="3200" b="1" dirty="0" smtClean="0">
                <a:solidFill>
                  <a:srgbClr val="6A986B"/>
                </a:solidFill>
              </a:rPr>
              <a:t>utekonkurrerende </a:t>
            </a:r>
            <a:r>
              <a:rPr lang="nb-NO" sz="3200" b="1" dirty="0">
                <a:solidFill>
                  <a:srgbClr val="6A986B"/>
                </a:solidFill>
              </a:rPr>
              <a:t>næringer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468433" y="6300028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Figur </a:t>
            </a:r>
            <a:r>
              <a:rPr lang="nb-NO" b="1" dirty="0"/>
              <a:t>21.1 </a:t>
            </a:r>
            <a:r>
              <a:rPr lang="nb-NO" dirty="0" smtClean="0"/>
              <a:t>Markedsskjema </a:t>
            </a:r>
            <a:r>
              <a:rPr lang="nb-NO" dirty="0"/>
              <a:t>for </a:t>
            </a:r>
            <a:r>
              <a:rPr lang="nb-NO" dirty="0" smtClean="0"/>
              <a:t>utekonkurrerende </a:t>
            </a:r>
            <a:r>
              <a:rPr lang="nb-NO" dirty="0"/>
              <a:t>næringer</a:t>
            </a:r>
          </a:p>
        </p:txBody>
      </p:sp>
    </p:spTree>
    <p:extLst>
      <p:ext uri="{BB962C8B-B14F-4D97-AF65-F5344CB8AC3E}">
        <p14:creationId xmlns:p14="http://schemas.microsoft.com/office/powerpoint/2010/main" val="4251414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864914"/>
            <a:ext cx="6048672" cy="5317792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179512" y="260648"/>
            <a:ext cx="8784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Markedsskjema for </a:t>
            </a:r>
            <a:r>
              <a:rPr lang="nb-NO" sz="3200" b="1" dirty="0" err="1" smtClean="0">
                <a:solidFill>
                  <a:srgbClr val="6A986B"/>
                </a:solidFill>
              </a:rPr>
              <a:t>hjemmekonkurerende</a:t>
            </a:r>
            <a:r>
              <a:rPr lang="nb-NO" sz="3200" b="1" dirty="0" smtClean="0">
                <a:solidFill>
                  <a:srgbClr val="6A986B"/>
                </a:solidFill>
              </a:rPr>
              <a:t> </a:t>
            </a:r>
            <a:r>
              <a:rPr lang="nb-NO" sz="3200" b="1" dirty="0" smtClean="0">
                <a:solidFill>
                  <a:srgbClr val="6A986B"/>
                </a:solidFill>
              </a:rPr>
              <a:t>næringer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468433" y="6300028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Figur </a:t>
            </a:r>
            <a:r>
              <a:rPr lang="nb-NO" b="1" dirty="0"/>
              <a:t>21.2 </a:t>
            </a:r>
            <a:r>
              <a:rPr lang="nb-NO" dirty="0" smtClean="0"/>
              <a:t>Markedsskjema </a:t>
            </a:r>
            <a:r>
              <a:rPr lang="nb-NO" dirty="0"/>
              <a:t>for </a:t>
            </a:r>
            <a:r>
              <a:rPr lang="nb-NO" dirty="0" err="1"/>
              <a:t>hjemmekonkurrerende</a:t>
            </a:r>
            <a:r>
              <a:rPr lang="nb-NO" dirty="0"/>
              <a:t> næringer</a:t>
            </a:r>
          </a:p>
        </p:txBody>
      </p:sp>
    </p:spTree>
    <p:extLst>
      <p:ext uri="{BB962C8B-B14F-4D97-AF65-F5344CB8AC3E}">
        <p14:creationId xmlns:p14="http://schemas.microsoft.com/office/powerpoint/2010/main" val="460098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79512" y="260648"/>
            <a:ext cx="8784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Samfunnsøkonomiske virkninger av frihandel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468433" y="5589240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Tabell </a:t>
            </a:r>
            <a:r>
              <a:rPr lang="nb-NO" b="1" dirty="0"/>
              <a:t>21.1 </a:t>
            </a:r>
            <a:r>
              <a:rPr lang="nb-NO" dirty="0"/>
              <a:t>Samfunnsøkonomiske virkninger av overgang fra autarki til </a:t>
            </a:r>
            <a:r>
              <a:rPr lang="nb-NO" dirty="0" smtClean="0"/>
              <a:t>frihandel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28871"/>
            <a:ext cx="8496944" cy="160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295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340768"/>
            <a:ext cx="5328592" cy="4795734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179512" y="260648"/>
            <a:ext cx="8784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Virkningene på eksporten av en økning i verdensmarkedsprisen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468433" y="6167045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Figur </a:t>
            </a:r>
            <a:r>
              <a:rPr lang="nb-NO" b="1" dirty="0"/>
              <a:t>21.3 </a:t>
            </a:r>
            <a:r>
              <a:rPr lang="nb-NO" dirty="0"/>
              <a:t>Virkninger på eksporten av en økning i verdensmarkedsprisen (regnet i norske kroner) for utekonkurrerende næringer</a:t>
            </a:r>
          </a:p>
        </p:txBody>
      </p:sp>
    </p:spTree>
    <p:extLst>
      <p:ext uri="{BB962C8B-B14F-4D97-AF65-F5344CB8AC3E}">
        <p14:creationId xmlns:p14="http://schemas.microsoft.com/office/powerpoint/2010/main" val="1539411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79512" y="260648"/>
            <a:ext cx="8784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Virkningene på eksporten av en inntektsøkning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468433" y="6309320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Figur </a:t>
            </a:r>
            <a:r>
              <a:rPr lang="nb-NO" b="1" dirty="0"/>
              <a:t>21.4 </a:t>
            </a:r>
            <a:r>
              <a:rPr lang="nb-NO" dirty="0"/>
              <a:t>Virkningene på eksporten av en inntektsøkning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980728"/>
            <a:ext cx="5616624" cy="526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635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268760"/>
            <a:ext cx="5472608" cy="5011996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179512" y="260648"/>
            <a:ext cx="8784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Det innenlandske pris- og kostnadsnivået betydning for eksporten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611560" y="6165304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Figur </a:t>
            </a:r>
            <a:r>
              <a:rPr lang="nb-NO" b="1" dirty="0"/>
              <a:t>21.5 </a:t>
            </a:r>
            <a:r>
              <a:rPr lang="nb-NO" dirty="0"/>
              <a:t>Virkningene på eksporten av en økning i det innenlandske pris- </a:t>
            </a:r>
            <a:r>
              <a:rPr lang="nb-NO" dirty="0" smtClean="0"/>
              <a:t>og kostnadsnivået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86483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79512" y="260648"/>
            <a:ext cx="8784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Fordelingsvirkninger av utenrikshandel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468433" y="5589240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Tabell </a:t>
            </a:r>
            <a:r>
              <a:rPr lang="nb-NO" b="1" dirty="0"/>
              <a:t>21.1 </a:t>
            </a:r>
            <a:r>
              <a:rPr lang="nb-NO" dirty="0"/>
              <a:t>Samfunnsøkonomiske virkninger av overgang fra autarki til </a:t>
            </a:r>
            <a:r>
              <a:rPr lang="nb-NO" dirty="0" smtClean="0"/>
              <a:t>frihandel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28871"/>
            <a:ext cx="8496944" cy="160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70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3377</TotalTime>
  <Words>125</Words>
  <Application>Microsoft Office PowerPoint</Application>
  <PresentationFormat>Skjermfremvisning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1" baseType="lpstr">
      <vt:lpstr>Office-tema</vt:lpstr>
      <vt:lpstr>Kapittel 21 Utenrikshandel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Kapittel 1 Hva er samfunnsøkonomi</dc:title>
  <dc:creator>Ove Olsen</dc:creator>
  <cp:lastModifiedBy>Ove Olsen</cp:lastModifiedBy>
  <cp:revision>68</cp:revision>
  <dcterms:created xsi:type="dcterms:W3CDTF">2017-01-21T06:57:52Z</dcterms:created>
  <dcterms:modified xsi:type="dcterms:W3CDTF">2017-02-01T08:37:23Z</dcterms:modified>
</cp:coreProperties>
</file>