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33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38D"/>
    <a:srgbClr val="954E2F"/>
    <a:srgbClr val="65692C"/>
    <a:srgbClr val="007965"/>
    <a:srgbClr val="199B63"/>
    <a:srgbClr val="199B55"/>
    <a:srgbClr val="199B00"/>
    <a:srgbClr val="19A652"/>
    <a:srgbClr val="188F90"/>
    <a:srgbClr val="18B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24"/>
    <p:restoredTop sz="96319"/>
  </p:normalViewPr>
  <p:slideViewPr>
    <p:cSldViewPr>
      <p:cViewPr varScale="1">
        <p:scale>
          <a:sx n="153" d="100"/>
          <a:sy n="153" d="100"/>
        </p:scale>
        <p:origin x="538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38" d="100"/>
          <a:sy n="138" d="100"/>
        </p:scale>
        <p:origin x="51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BADB-5081-6742-AE85-ACC895727950}" type="datetimeFigureOut">
              <a:rPr lang="en-NO" smtClean="0"/>
              <a:t>02/28/2025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05631-824C-6145-9721-30386411820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951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287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8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BB9B27-4D02-2940-AED5-BC8F2B3B1507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6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F7878-2C98-7449-BB8F-764A5EA8E558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3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9FFFB4-400D-1240-AB24-6F86C96D4DFB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8C0351-EB03-5444-BA93-B7E778374E24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ADB90-FF7E-5041-AB9F-1BC0957AB829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26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EB8CB6-48D8-4E47-B0D3-B56230F429D0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9FFFB4-400D-1240-AB24-6F86C96D4DFB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4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9A7C16-FAF2-2C41-B697-563997C522AD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A19D9EA-0687-604F-B97A-763B6765DF9F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9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A055-AE00-B670-4FC0-B5B27DC2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2C286-1F99-2386-94B2-D0BC59FA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9FFFB4-400D-1240-AB24-6F86C96D4DFB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2542E-25BF-3718-9AC0-AFA0542D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F47B7-4BFD-905C-481B-C4AAA0CA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2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3">
            <a:extLst>
              <a:ext uri="{FF2B5EF4-FFF2-40B4-BE49-F238E27FC236}">
                <a16:creationId xmlns:a16="http://schemas.microsoft.com/office/drawing/2014/main" id="{909B6B31-62F3-4726-BC4E-8DB382F7681C}"/>
              </a:ext>
            </a:extLst>
          </p:cNvPr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9" name="Rektangel 4">
            <a:extLst>
              <a:ext uri="{FF2B5EF4-FFF2-40B4-BE49-F238E27FC236}">
                <a16:creationId xmlns:a16="http://schemas.microsoft.com/office/drawing/2014/main" id="{460B7F53-CC00-6F35-2368-645A4E44A634}"/>
              </a:ext>
            </a:extLst>
          </p:cNvPr>
          <p:cNvSpPr/>
          <p:nvPr userDrawn="1"/>
        </p:nvSpPr>
        <p:spPr>
          <a:xfrm>
            <a:off x="565422" y="43507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1 INTRODUKSJON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3A57F6-5C3A-A490-B5A1-97E7A9ECAC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98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>
            <a:extLst>
              <a:ext uri="{FF2B5EF4-FFF2-40B4-BE49-F238E27FC236}">
                <a16:creationId xmlns:a16="http://schemas.microsoft.com/office/drawing/2014/main" id="{26B1BE4E-9D20-1E46-25BF-E75065E526FB}"/>
              </a:ext>
            </a:extLst>
          </p:cNvPr>
          <p:cNvSpPr/>
          <p:nvPr userDrawn="1"/>
        </p:nvSpPr>
        <p:spPr>
          <a:xfrm>
            <a:off x="565422" y="43507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DEL I – ETIKK I ORGANISASJONER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1E9C0F-82D2-B452-D2D5-3F8738782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  <p:sp>
        <p:nvSpPr>
          <p:cNvPr id="2" name="Rektangel 3">
            <a:extLst>
              <a:ext uri="{FF2B5EF4-FFF2-40B4-BE49-F238E27FC236}">
                <a16:creationId xmlns:a16="http://schemas.microsoft.com/office/drawing/2014/main" id="{39C1558C-74E6-A29E-9DAD-243DF85330C3}"/>
              </a:ext>
            </a:extLst>
          </p:cNvPr>
          <p:cNvSpPr/>
          <p:nvPr userDrawn="1"/>
        </p:nvSpPr>
        <p:spPr>
          <a:xfrm>
            <a:off x="0" y="8164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5D997D3B-A3C1-B474-00CA-A242A8B2F43B}"/>
              </a:ext>
            </a:extLst>
          </p:cNvPr>
          <p:cNvSpPr/>
          <p:nvPr userDrawn="1"/>
        </p:nvSpPr>
        <p:spPr>
          <a:xfrm>
            <a:off x="565422" y="51671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2 FAGFELTET HR</a:t>
            </a:r>
          </a:p>
        </p:txBody>
      </p:sp>
    </p:spTree>
    <p:extLst>
      <p:ext uri="{BB962C8B-B14F-4D97-AF65-F5344CB8AC3E}">
        <p14:creationId xmlns:p14="http://schemas.microsoft.com/office/powerpoint/2010/main" val="329824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11E9C0F-82D2-B452-D2D5-3F8738782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  <p:sp>
        <p:nvSpPr>
          <p:cNvPr id="2" name="Rektangel 3">
            <a:extLst>
              <a:ext uri="{FF2B5EF4-FFF2-40B4-BE49-F238E27FC236}">
                <a16:creationId xmlns:a16="http://schemas.microsoft.com/office/drawing/2014/main" id="{5879F8AF-DE96-1648-1BA5-BFA2DC4C03C1}"/>
              </a:ext>
            </a:extLst>
          </p:cNvPr>
          <p:cNvSpPr/>
          <p:nvPr userDrawn="1"/>
        </p:nvSpPr>
        <p:spPr>
          <a:xfrm>
            <a:off x="0" y="8164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C1D0D74C-578E-0F06-D241-A5B9D0C4F253}"/>
              </a:ext>
            </a:extLst>
          </p:cNvPr>
          <p:cNvSpPr/>
          <p:nvPr userDrawn="1"/>
        </p:nvSpPr>
        <p:spPr>
          <a:xfrm>
            <a:off x="565422" y="51671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3 DEN NORSKE ARBEIDSLIVSMODELLEN</a:t>
            </a:r>
          </a:p>
        </p:txBody>
      </p:sp>
    </p:spTree>
    <p:extLst>
      <p:ext uri="{BB962C8B-B14F-4D97-AF65-F5344CB8AC3E}">
        <p14:creationId xmlns:p14="http://schemas.microsoft.com/office/powerpoint/2010/main" val="148340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11E9C0F-82D2-B452-D2D5-3F8738782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  <p:sp>
        <p:nvSpPr>
          <p:cNvPr id="2" name="Rektangel 3">
            <a:extLst>
              <a:ext uri="{FF2B5EF4-FFF2-40B4-BE49-F238E27FC236}">
                <a16:creationId xmlns:a16="http://schemas.microsoft.com/office/drawing/2014/main" id="{CF7FB0C2-0761-B1D2-BA31-D342EBD06320}"/>
              </a:ext>
            </a:extLst>
          </p:cNvPr>
          <p:cNvSpPr/>
          <p:nvPr userDrawn="1"/>
        </p:nvSpPr>
        <p:spPr>
          <a:xfrm>
            <a:off x="0" y="8164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FB79BFCD-F89F-C769-4E69-B7959E0B3613}"/>
              </a:ext>
            </a:extLst>
          </p:cNvPr>
          <p:cNvSpPr/>
          <p:nvPr userDrawn="1"/>
        </p:nvSpPr>
        <p:spPr>
          <a:xfrm>
            <a:off x="565422" y="51671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4 TILKNYTNINGSFORMER FOR ARBEID</a:t>
            </a:r>
          </a:p>
        </p:txBody>
      </p:sp>
    </p:spTree>
    <p:extLst>
      <p:ext uri="{BB962C8B-B14F-4D97-AF65-F5344CB8AC3E}">
        <p14:creationId xmlns:p14="http://schemas.microsoft.com/office/powerpoint/2010/main" val="13980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11E9C0F-82D2-B452-D2D5-3F8738782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  <p:sp>
        <p:nvSpPr>
          <p:cNvPr id="2" name="Rektangel 3">
            <a:extLst>
              <a:ext uri="{FF2B5EF4-FFF2-40B4-BE49-F238E27FC236}">
                <a16:creationId xmlns:a16="http://schemas.microsoft.com/office/drawing/2014/main" id="{CF7FB0C2-0761-B1D2-BA31-D342EBD06320}"/>
              </a:ext>
            </a:extLst>
          </p:cNvPr>
          <p:cNvSpPr/>
          <p:nvPr userDrawn="1"/>
        </p:nvSpPr>
        <p:spPr>
          <a:xfrm>
            <a:off x="0" y="8164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FB79BFCD-F89F-C769-4E69-B7959E0B3613}"/>
              </a:ext>
            </a:extLst>
          </p:cNvPr>
          <p:cNvSpPr/>
          <p:nvPr userDrawn="1"/>
        </p:nvSpPr>
        <p:spPr>
          <a:xfrm>
            <a:off x="565422" y="51671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5 BÆREKRAFTIG HR</a:t>
            </a:r>
          </a:p>
        </p:txBody>
      </p:sp>
    </p:spTree>
    <p:extLst>
      <p:ext uri="{BB962C8B-B14F-4D97-AF65-F5344CB8AC3E}">
        <p14:creationId xmlns:p14="http://schemas.microsoft.com/office/powerpoint/2010/main" val="120149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11E9C0F-82D2-B452-D2D5-3F8738782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  <p:sp>
        <p:nvSpPr>
          <p:cNvPr id="2" name="Rektangel 3">
            <a:extLst>
              <a:ext uri="{FF2B5EF4-FFF2-40B4-BE49-F238E27FC236}">
                <a16:creationId xmlns:a16="http://schemas.microsoft.com/office/drawing/2014/main" id="{CF7FB0C2-0761-B1D2-BA31-D342EBD06320}"/>
              </a:ext>
            </a:extLst>
          </p:cNvPr>
          <p:cNvSpPr/>
          <p:nvPr userDrawn="1"/>
        </p:nvSpPr>
        <p:spPr>
          <a:xfrm>
            <a:off x="0" y="8164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FB79BFCD-F89F-C769-4E69-B7959E0B3613}"/>
              </a:ext>
            </a:extLst>
          </p:cNvPr>
          <p:cNvSpPr/>
          <p:nvPr userDrawn="1"/>
        </p:nvSpPr>
        <p:spPr>
          <a:xfrm>
            <a:off x="565422" y="51671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6 DIGITALISERING AV HR</a:t>
            </a:r>
          </a:p>
        </p:txBody>
      </p:sp>
    </p:spTree>
    <p:extLst>
      <p:ext uri="{BB962C8B-B14F-4D97-AF65-F5344CB8AC3E}">
        <p14:creationId xmlns:p14="http://schemas.microsoft.com/office/powerpoint/2010/main" val="16846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11E9C0F-82D2-B452-D2D5-3F8738782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  <p:sp>
        <p:nvSpPr>
          <p:cNvPr id="2" name="Rektangel 3">
            <a:extLst>
              <a:ext uri="{FF2B5EF4-FFF2-40B4-BE49-F238E27FC236}">
                <a16:creationId xmlns:a16="http://schemas.microsoft.com/office/drawing/2014/main" id="{CF7FB0C2-0761-B1D2-BA31-D342EBD06320}"/>
              </a:ext>
            </a:extLst>
          </p:cNvPr>
          <p:cNvSpPr/>
          <p:nvPr userDrawn="1"/>
        </p:nvSpPr>
        <p:spPr>
          <a:xfrm>
            <a:off x="0" y="8164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FB79BFCD-F89F-C769-4E69-B7959E0B3613}"/>
              </a:ext>
            </a:extLst>
          </p:cNvPr>
          <p:cNvSpPr/>
          <p:nvPr userDrawn="1"/>
        </p:nvSpPr>
        <p:spPr>
          <a:xfrm>
            <a:off x="565422" y="51671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7 GLOBALISERING OG PROFESJONELLE TJENESTEBEDRIFTER</a:t>
            </a:r>
          </a:p>
        </p:txBody>
      </p:sp>
    </p:spTree>
    <p:extLst>
      <p:ext uri="{BB962C8B-B14F-4D97-AF65-F5344CB8AC3E}">
        <p14:creationId xmlns:p14="http://schemas.microsoft.com/office/powerpoint/2010/main" val="136081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11E9C0F-82D2-B452-D2D5-3F8738782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endParaRPr lang="en-GB" sz="900" dirty="0">
              <a:effectLst/>
              <a:latin typeface="+mn-lt"/>
            </a:endParaRPr>
          </a:p>
        </p:txBody>
      </p:sp>
      <p:sp>
        <p:nvSpPr>
          <p:cNvPr id="2" name="Rektangel 3">
            <a:extLst>
              <a:ext uri="{FF2B5EF4-FFF2-40B4-BE49-F238E27FC236}">
                <a16:creationId xmlns:a16="http://schemas.microsoft.com/office/drawing/2014/main" id="{CF7FB0C2-0761-B1D2-BA31-D342EBD06320}"/>
              </a:ext>
            </a:extLst>
          </p:cNvPr>
          <p:cNvSpPr/>
          <p:nvPr userDrawn="1"/>
        </p:nvSpPr>
        <p:spPr>
          <a:xfrm>
            <a:off x="0" y="8164"/>
            <a:ext cx="9144000" cy="365125"/>
          </a:xfrm>
          <a:prstGeom prst="rect">
            <a:avLst/>
          </a:prstGeom>
          <a:solidFill>
            <a:srgbClr val="15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Rektangel 4">
            <a:extLst>
              <a:ext uri="{FF2B5EF4-FFF2-40B4-BE49-F238E27FC236}">
                <a16:creationId xmlns:a16="http://schemas.microsoft.com/office/drawing/2014/main" id="{FB79BFCD-F89F-C769-4E69-B7959E0B3613}"/>
              </a:ext>
            </a:extLst>
          </p:cNvPr>
          <p:cNvSpPr/>
          <p:nvPr userDrawn="1"/>
        </p:nvSpPr>
        <p:spPr>
          <a:xfrm>
            <a:off x="565422" y="51671"/>
            <a:ext cx="676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 b="0" i="0" spc="150" baseline="0" dirty="0">
                <a:solidFill>
                  <a:schemeClr val="bg1"/>
                </a:solidFill>
                <a:latin typeface="+mj-lt"/>
              </a:rPr>
              <a:t>KAPITTEL 8 HYBRID ARBEID</a:t>
            </a:r>
          </a:p>
        </p:txBody>
      </p:sp>
    </p:spTree>
    <p:extLst>
      <p:ext uri="{BB962C8B-B14F-4D97-AF65-F5344CB8AC3E}">
        <p14:creationId xmlns:p14="http://schemas.microsoft.com/office/powerpoint/2010/main" val="8722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ektangel 3">
            <a:extLst>
              <a:ext uri="{FF2B5EF4-FFF2-40B4-BE49-F238E27FC236}">
                <a16:creationId xmlns:a16="http://schemas.microsoft.com/office/drawing/2014/main" id="{A2F06B65-4A0C-F6E6-A1E4-288E62FD6504}"/>
              </a:ext>
            </a:extLst>
          </p:cNvPr>
          <p:cNvSpPr/>
          <p:nvPr userDrawn="1"/>
        </p:nvSpPr>
        <p:spPr>
          <a:xfrm>
            <a:off x="0" y="6520258"/>
            <a:ext cx="9144000" cy="365125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D850B8AD-2119-DCFB-8BBF-AE6C88DD960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654478"/>
            <a:ext cx="2522204" cy="1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rgbClr val="15838D"/>
                </a:solidFill>
              </a:rPr>
              <a:t>HR i den norske arbeidslivsmodellen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50C7858-D58F-45B3-B9AB-075BD91C7F31}"/>
              </a:ext>
            </a:extLst>
          </p:cNvPr>
          <p:cNvSpPr txBox="1"/>
          <p:nvPr/>
        </p:nvSpPr>
        <p:spPr>
          <a:xfrm>
            <a:off x="1115616" y="7647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Karen </a:t>
            </a:r>
            <a:r>
              <a:rPr lang="nb-NO" dirty="0" err="1"/>
              <a:t>Modesta</a:t>
            </a:r>
            <a:r>
              <a:rPr lang="nb-NO" dirty="0"/>
              <a:t> Olsen</a:t>
            </a:r>
          </a:p>
        </p:txBody>
      </p: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1C30C-3DAA-48AA-D827-84E253E0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375B-D9C6-22FD-D661-C486CA81E0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4.2 </a:t>
            </a:r>
            <a:r>
              <a:rPr lang="en-GB" sz="900" dirty="0" err="1">
                <a:effectLst/>
                <a:latin typeface="+mn-lt"/>
              </a:rPr>
              <a:t>Organisering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konsern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</a:t>
            </a:r>
            <a:r>
              <a:rPr lang="en-GB" sz="900" i="1" dirty="0" err="1">
                <a:effectLst/>
                <a:latin typeface="+mn-lt"/>
              </a:rPr>
              <a:t>Eldring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Ørjasæter</a:t>
            </a:r>
            <a:r>
              <a:rPr lang="en-GB" sz="900" i="1" dirty="0">
                <a:effectLst/>
                <a:latin typeface="+mn-lt"/>
              </a:rPr>
              <a:t> (2022)) </a:t>
            </a:r>
          </a:p>
        </p:txBody>
      </p:sp>
      <p:pic>
        <p:nvPicPr>
          <p:cNvPr id="4" name="Picture 3" descr="A diagram of a shuttle&#10;&#10;AI-generated content may be incorrect.">
            <a:extLst>
              <a:ext uri="{FF2B5EF4-FFF2-40B4-BE49-F238E27FC236}">
                <a16:creationId xmlns:a16="http://schemas.microsoft.com/office/drawing/2014/main" id="{B930F124-BB51-C77E-1698-5E826499A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3" y="1728620"/>
            <a:ext cx="722359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9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B93EF-0303-6830-A3B0-6C7F2124D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E2F1-77BC-1897-989D-5036F22430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4.3 </a:t>
            </a:r>
            <a:r>
              <a:rPr lang="en-GB" sz="900" dirty="0">
                <a:effectLst/>
                <a:latin typeface="+mn-lt"/>
              </a:rPr>
              <a:t>HR-</a:t>
            </a:r>
            <a:r>
              <a:rPr lang="en-GB" sz="900" dirty="0" err="1">
                <a:effectLst/>
                <a:latin typeface="+mn-lt"/>
              </a:rPr>
              <a:t>arkitektur</a:t>
            </a:r>
            <a:r>
              <a:rPr lang="en-GB" sz="900" dirty="0">
                <a:effectLst/>
                <a:latin typeface="+mn-lt"/>
              </a:rPr>
              <a:t> – </a:t>
            </a:r>
            <a:r>
              <a:rPr lang="en-GB" sz="900" dirty="0" err="1">
                <a:effectLst/>
                <a:latin typeface="+mn-lt"/>
              </a:rPr>
              <a:t>organisering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av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menneskelige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ressurser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</a:t>
            </a:r>
            <a:r>
              <a:rPr lang="en-GB" sz="900" i="1" dirty="0" err="1">
                <a:effectLst/>
                <a:latin typeface="+mn-lt"/>
              </a:rPr>
              <a:t>Basert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på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Lepak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Snell (1999))</a:t>
            </a:r>
          </a:p>
        </p:txBody>
      </p:sp>
      <p:pic>
        <p:nvPicPr>
          <p:cNvPr id="5" name="Picture 4" descr="A white squares with blue text&#10;&#10;AI-generated content may be incorrect.">
            <a:extLst>
              <a:ext uri="{FF2B5EF4-FFF2-40B4-BE49-F238E27FC236}">
                <a16:creationId xmlns:a16="http://schemas.microsoft.com/office/drawing/2014/main" id="{D825A496-B21A-A8FC-A207-C5D1739AE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64" y="1063202"/>
            <a:ext cx="4768072" cy="47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8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E276B-6916-1049-3686-37025640A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4856-4366-7C23-F0C1-2F4043B00E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4.4 </a:t>
            </a:r>
            <a:r>
              <a:rPr lang="en-GB" sz="900" dirty="0">
                <a:effectLst/>
                <a:latin typeface="+mn-lt"/>
              </a:rPr>
              <a:t>Alternative </a:t>
            </a:r>
            <a:r>
              <a:rPr lang="en-GB" sz="900" dirty="0" err="1">
                <a:effectLst/>
                <a:latin typeface="+mn-lt"/>
              </a:rPr>
              <a:t>tilknytningsformer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øker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kompleksitet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4" name="Picture 3" descr="A diagram of a diagram of a person's life&#10;&#10;AI-generated content may be incorrect.">
            <a:extLst>
              <a:ext uri="{FF2B5EF4-FFF2-40B4-BE49-F238E27FC236}">
                <a16:creationId xmlns:a16="http://schemas.microsoft.com/office/drawing/2014/main" id="{DE7745BD-E4E2-8BE4-3AD2-5AD23B2B7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33209"/>
            <a:ext cx="5183386" cy="48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555AA-B02A-2C1F-4BF9-0BE9BD59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67DB-5C7A-E84F-2B5B-70B9485AC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5949280"/>
            <a:ext cx="7848872" cy="360040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5.1 </a:t>
            </a:r>
            <a:r>
              <a:rPr lang="en-GB" sz="900" dirty="0">
                <a:effectLst/>
                <a:latin typeface="+mn-lt"/>
              </a:rPr>
              <a:t>FNs 17 </a:t>
            </a:r>
            <a:r>
              <a:rPr lang="en-GB" sz="900" dirty="0" err="1">
                <a:effectLst/>
                <a:latin typeface="+mn-lt"/>
              </a:rPr>
              <a:t>bærekraftsmål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FN-</a:t>
            </a:r>
            <a:r>
              <a:rPr lang="en-GB" sz="900" i="1" dirty="0" err="1">
                <a:effectLst/>
                <a:latin typeface="+mn-lt"/>
              </a:rPr>
              <a:t>sambandet</a:t>
            </a:r>
            <a:r>
              <a:rPr lang="en-GB" sz="900" i="1" dirty="0">
                <a:effectLst/>
                <a:latin typeface="+mn-lt"/>
              </a:rPr>
              <a:t> (2023))</a:t>
            </a:r>
          </a:p>
        </p:txBody>
      </p:sp>
      <p:pic>
        <p:nvPicPr>
          <p:cNvPr id="5" name="Picture 4" descr="A group of colorful squares with white symbols&#10;&#10;AI-generated content may be incorrect.">
            <a:extLst>
              <a:ext uri="{FF2B5EF4-FFF2-40B4-BE49-F238E27FC236}">
                <a16:creationId xmlns:a16="http://schemas.microsoft.com/office/drawing/2014/main" id="{2B700979-4B52-205E-356F-BB00BA505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3" y="1340768"/>
            <a:ext cx="863241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2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3CA4B-E4B7-4880-6B8E-E685D503A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9E08BC-D04B-A6F2-630E-E3E1643498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5.2 </a:t>
            </a:r>
            <a:r>
              <a:rPr lang="en-GB" sz="900" dirty="0">
                <a:effectLst/>
                <a:latin typeface="+mn-lt"/>
              </a:rPr>
              <a:t>De </a:t>
            </a:r>
            <a:r>
              <a:rPr lang="en-GB" sz="900" dirty="0" err="1">
                <a:effectLst/>
                <a:latin typeface="+mn-lt"/>
              </a:rPr>
              <a:t>tre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dimensjonene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i</a:t>
            </a:r>
            <a:r>
              <a:rPr lang="en-GB" sz="900" i="1" dirty="0">
                <a:effectLst/>
                <a:latin typeface="+mn-lt"/>
              </a:rPr>
              <a:t> triple bottom line </a:t>
            </a:r>
            <a:r>
              <a:rPr lang="en-GB" sz="900" dirty="0">
                <a:effectLst/>
                <a:latin typeface="+mn-lt"/>
              </a:rPr>
              <a:t>(TBL): </a:t>
            </a:r>
            <a:r>
              <a:rPr lang="en-GB" sz="900" dirty="0" err="1">
                <a:effectLst/>
                <a:latin typeface="+mn-lt"/>
              </a:rPr>
              <a:t>miljø</a:t>
            </a:r>
            <a:r>
              <a:rPr lang="en-GB" sz="900" dirty="0">
                <a:effectLst/>
                <a:latin typeface="+mn-lt"/>
              </a:rPr>
              <a:t>, </a:t>
            </a:r>
            <a:r>
              <a:rPr lang="en-GB" sz="900" dirty="0" err="1">
                <a:effectLst/>
                <a:latin typeface="+mn-lt"/>
              </a:rPr>
              <a:t>økonomi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og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sosiale</a:t>
            </a:r>
            <a:r>
              <a:rPr lang="en-GB" sz="900" dirty="0">
                <a:effectLst/>
                <a:latin typeface="+mn-lt"/>
              </a:rPr>
              <a:t> forhold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3" name="Picture 2" descr="A diagram of different types of people&#10;&#10;AI-generated content may be incorrect.">
            <a:extLst>
              <a:ext uri="{FF2B5EF4-FFF2-40B4-BE49-F238E27FC236}">
                <a16:creationId xmlns:a16="http://schemas.microsoft.com/office/drawing/2014/main" id="{DF29B822-7207-F144-6170-32FC344A7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196752"/>
            <a:ext cx="4536504" cy="43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E314D-2015-C12A-7DDE-67E54AD00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359D3C-6933-89D6-399F-6821BE34B0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</a:t>
            </a: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boks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5.2 </a:t>
            </a:r>
            <a:r>
              <a:rPr lang="en-GB" sz="900" i="1" dirty="0">
                <a:effectLst/>
                <a:latin typeface="+mn-lt"/>
              </a:rPr>
              <a:t>(</a:t>
            </a:r>
            <a:r>
              <a:rPr lang="en-GB" sz="900" i="1" dirty="0" err="1">
                <a:effectLst/>
                <a:latin typeface="+mn-lt"/>
              </a:rPr>
              <a:t>Kilder</a:t>
            </a:r>
            <a:r>
              <a:rPr lang="en-GB" sz="900" i="1" dirty="0">
                <a:effectLst/>
                <a:latin typeface="+mn-lt"/>
              </a:rPr>
              <a:t>: Norwegian (2020, 2023))</a:t>
            </a:r>
          </a:p>
        </p:txBody>
      </p:sp>
      <p:pic>
        <p:nvPicPr>
          <p:cNvPr id="4" name="Picture 3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96EFB4D3-44E6-A505-8A70-A2AF2B925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2796"/>
            <a:ext cx="697077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D90E-0D62-D3E9-2AA6-3F28944F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068ED3-3F68-983D-F3F4-47F4683FD5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Tabell 5.1 </a:t>
            </a:r>
            <a:r>
              <a:rPr lang="en-GB" sz="900" dirty="0">
                <a:effectLst/>
                <a:latin typeface="+mn-lt"/>
              </a:rPr>
              <a:t>Tre </a:t>
            </a:r>
            <a:r>
              <a:rPr lang="en-GB" sz="900" dirty="0" err="1">
                <a:effectLst/>
                <a:latin typeface="+mn-lt"/>
              </a:rPr>
              <a:t>domener</a:t>
            </a:r>
            <a:r>
              <a:rPr lang="en-GB" sz="900" dirty="0">
                <a:effectLst/>
                <a:latin typeface="+mn-lt"/>
              </a:rPr>
              <a:t> for </a:t>
            </a:r>
            <a:r>
              <a:rPr lang="en-GB" sz="900" dirty="0" err="1">
                <a:effectLst/>
                <a:latin typeface="+mn-lt"/>
              </a:rPr>
              <a:t>bærekraftig</a:t>
            </a:r>
            <a:r>
              <a:rPr lang="en-GB" sz="900" dirty="0">
                <a:effectLst/>
                <a:latin typeface="+mn-lt"/>
              </a:rPr>
              <a:t> HR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7A6CE-EFB9-8E19-EE75-21C626BC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700808"/>
            <a:ext cx="7128792" cy="40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6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9EBAF-353F-EFC1-A9D7-0D8EE54C5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ADD1B8-F913-17E6-7F6A-C59F1FE359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5.3 </a:t>
            </a:r>
            <a:r>
              <a:rPr lang="en-GB" sz="900" dirty="0">
                <a:effectLst/>
                <a:latin typeface="+mn-lt"/>
              </a:rPr>
              <a:t>HRs </a:t>
            </a:r>
            <a:r>
              <a:rPr lang="en-GB" sz="900" dirty="0" err="1">
                <a:effectLst/>
                <a:latin typeface="+mn-lt"/>
              </a:rPr>
              <a:t>rolle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bærekraft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</a:t>
            </a:r>
            <a:r>
              <a:rPr lang="en-GB" sz="900" i="1" dirty="0" err="1">
                <a:effectLst/>
                <a:latin typeface="+mn-lt"/>
              </a:rPr>
              <a:t>Figuren</a:t>
            </a:r>
            <a:r>
              <a:rPr lang="en-GB" sz="900" i="1" dirty="0">
                <a:effectLst/>
                <a:latin typeface="+mn-lt"/>
              </a:rPr>
              <a:t> er </a:t>
            </a:r>
            <a:r>
              <a:rPr lang="en-GB" sz="900" i="1" dirty="0" err="1">
                <a:effectLst/>
                <a:latin typeface="+mn-lt"/>
              </a:rPr>
              <a:t>inspirert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av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Podgorodnichenko</a:t>
            </a:r>
            <a:r>
              <a:rPr lang="en-GB" sz="900" i="1" dirty="0">
                <a:effectLst/>
                <a:latin typeface="+mn-lt"/>
              </a:rPr>
              <a:t> et al. (2020))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39C454C0-5D1D-A024-12C3-A8BAE0C0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97592"/>
            <a:ext cx="5040560" cy="50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C732-58EE-4193-FC18-C562C55DC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DE3BEF1-DD62-18E8-A358-268CA8601A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Tabell 5.2 </a:t>
            </a:r>
            <a:r>
              <a:rPr lang="en-GB" sz="900" dirty="0" err="1">
                <a:effectLst/>
                <a:latin typeface="+mn-lt"/>
              </a:rPr>
              <a:t>Dimensjoner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ved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bærekraft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og</a:t>
            </a:r>
            <a:r>
              <a:rPr lang="en-GB" sz="900" dirty="0">
                <a:effectLst/>
                <a:latin typeface="+mn-lt"/>
              </a:rPr>
              <a:t> HR-</a:t>
            </a:r>
            <a:r>
              <a:rPr lang="en-GB" sz="900" dirty="0" err="1">
                <a:effectLst/>
                <a:latin typeface="+mn-lt"/>
              </a:rPr>
              <a:t>policyer</a:t>
            </a:r>
            <a:r>
              <a:rPr lang="en-GB" sz="900" dirty="0">
                <a:effectLst/>
                <a:latin typeface="+mn-lt"/>
              </a:rPr>
              <a:t>. Eksempel </a:t>
            </a:r>
            <a:r>
              <a:rPr lang="en-GB" sz="900" dirty="0" err="1">
                <a:effectLst/>
                <a:latin typeface="+mn-lt"/>
              </a:rPr>
              <a:t>på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måling</a:t>
            </a:r>
            <a:r>
              <a:rPr lang="en-GB" sz="900" dirty="0">
                <a:effectLst/>
                <a:latin typeface="+mn-lt"/>
              </a:rPr>
              <a:t>.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D90B8-C1F3-CBC1-C5D2-C87FFCAB2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59" y="1526776"/>
            <a:ext cx="7657881" cy="38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5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0F07-9290-CAE9-7B60-37327EA1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62A096-7020-0545-DB17-49D06ECDDE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949280"/>
            <a:ext cx="7886700" cy="3499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6.1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Risiko</a:t>
            </a:r>
            <a:r>
              <a:rPr lang="en-GB" sz="900" dirty="0">
                <a:effectLst/>
                <a:latin typeface="+mn-lt"/>
              </a:rPr>
              <a:t> for </a:t>
            </a:r>
            <a:r>
              <a:rPr lang="en-GB" sz="900" dirty="0" err="1">
                <a:effectLst/>
                <a:latin typeface="+mn-lt"/>
              </a:rPr>
              <a:t>automatisering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etter</a:t>
            </a:r>
            <a:r>
              <a:rPr lang="en-GB" sz="900" dirty="0">
                <a:effectLst/>
                <a:latin typeface="+mn-lt"/>
              </a:rPr>
              <a:t> land. Med </a:t>
            </a:r>
            <a:r>
              <a:rPr lang="en-GB" sz="900" dirty="0" err="1">
                <a:effectLst/>
                <a:latin typeface="+mn-lt"/>
              </a:rPr>
              <a:t>høy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risiko</a:t>
            </a:r>
            <a:r>
              <a:rPr lang="en-GB" sz="900" dirty="0">
                <a:effectLst/>
                <a:latin typeface="+mn-lt"/>
              </a:rPr>
              <a:t> for </a:t>
            </a:r>
            <a:r>
              <a:rPr lang="en-GB" sz="900" dirty="0" err="1">
                <a:effectLst/>
                <a:latin typeface="+mn-lt"/>
              </a:rPr>
              <a:t>automatisering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regnes</a:t>
            </a:r>
            <a:r>
              <a:rPr lang="en-GB" sz="900" dirty="0">
                <a:effectLst/>
                <a:latin typeface="+mn-lt"/>
              </a:rPr>
              <a:t> jobber </a:t>
            </a:r>
            <a:r>
              <a:rPr lang="en-GB" sz="900" dirty="0" err="1">
                <a:effectLst/>
                <a:latin typeface="+mn-lt"/>
              </a:rPr>
              <a:t>som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har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en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sannsynlighet</a:t>
            </a:r>
            <a:r>
              <a:rPr lang="en-GB" sz="900" dirty="0">
                <a:effectLst/>
                <a:latin typeface="+mn-lt"/>
              </a:rPr>
              <a:t> for </a:t>
            </a:r>
            <a:r>
              <a:rPr lang="en-GB" sz="900" dirty="0" err="1">
                <a:effectLst/>
                <a:latin typeface="+mn-lt"/>
              </a:rPr>
              <a:t>å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bli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automatisert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på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minst</a:t>
            </a:r>
            <a:r>
              <a:rPr lang="en-GB" sz="900" dirty="0">
                <a:effectLst/>
                <a:latin typeface="+mn-lt"/>
              </a:rPr>
              <a:t> </a:t>
            </a:r>
            <a:br>
              <a:rPr lang="en-GB" sz="900" dirty="0">
                <a:effectLst/>
                <a:latin typeface="+mn-lt"/>
              </a:rPr>
            </a:br>
            <a:r>
              <a:rPr lang="en-GB" sz="900" dirty="0">
                <a:effectLst/>
                <a:latin typeface="+mn-lt"/>
              </a:rPr>
              <a:t>70 </a:t>
            </a:r>
            <a:r>
              <a:rPr lang="en-GB" sz="900" dirty="0" err="1">
                <a:effectLst/>
                <a:latin typeface="+mn-lt"/>
              </a:rPr>
              <a:t>prosent</a:t>
            </a:r>
            <a:r>
              <a:rPr lang="en-GB" sz="900" dirty="0">
                <a:effectLst/>
                <a:latin typeface="+mn-lt"/>
              </a:rPr>
              <a:t>. Med </a:t>
            </a:r>
            <a:r>
              <a:rPr lang="en-GB" sz="900" dirty="0" err="1">
                <a:effectLst/>
                <a:latin typeface="+mn-lt"/>
              </a:rPr>
              <a:t>risiko</a:t>
            </a:r>
            <a:r>
              <a:rPr lang="en-GB" sz="900" dirty="0">
                <a:effectLst/>
                <a:latin typeface="+mn-lt"/>
              </a:rPr>
              <a:t> for </a:t>
            </a:r>
            <a:r>
              <a:rPr lang="en-GB" sz="900" dirty="0" err="1">
                <a:effectLst/>
                <a:latin typeface="+mn-lt"/>
              </a:rPr>
              <a:t>betydelig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endring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regnes</a:t>
            </a:r>
            <a:r>
              <a:rPr lang="en-GB" sz="900" dirty="0">
                <a:effectLst/>
                <a:latin typeface="+mn-lt"/>
              </a:rPr>
              <a:t> jobber </a:t>
            </a:r>
            <a:r>
              <a:rPr lang="en-GB" sz="900" dirty="0" err="1">
                <a:effectLst/>
                <a:latin typeface="+mn-lt"/>
              </a:rPr>
              <a:t>som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har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en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sannsynlighet</a:t>
            </a:r>
            <a:r>
              <a:rPr lang="en-GB" sz="900" dirty="0">
                <a:effectLst/>
                <a:latin typeface="+mn-lt"/>
              </a:rPr>
              <a:t> for </a:t>
            </a:r>
            <a:r>
              <a:rPr lang="en-GB" sz="900" dirty="0" err="1">
                <a:effectLst/>
                <a:latin typeface="+mn-lt"/>
              </a:rPr>
              <a:t>å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bli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automatisert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på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mellom</a:t>
            </a:r>
            <a:r>
              <a:rPr lang="en-GB" sz="900" dirty="0">
                <a:effectLst/>
                <a:latin typeface="+mn-lt"/>
              </a:rPr>
              <a:t> 50 </a:t>
            </a:r>
            <a:r>
              <a:rPr lang="en-GB" sz="900" dirty="0" err="1">
                <a:effectLst/>
                <a:latin typeface="+mn-lt"/>
              </a:rPr>
              <a:t>og</a:t>
            </a:r>
            <a:r>
              <a:rPr lang="en-GB" sz="900" dirty="0">
                <a:effectLst/>
                <a:latin typeface="+mn-lt"/>
              </a:rPr>
              <a:t> 70 </a:t>
            </a:r>
            <a:r>
              <a:rPr lang="en-GB" sz="900" dirty="0" err="1">
                <a:effectLst/>
                <a:latin typeface="+mn-lt"/>
              </a:rPr>
              <a:t>prosent</a:t>
            </a:r>
            <a:r>
              <a:rPr lang="en-GB" sz="900" dirty="0">
                <a:effectLst/>
                <a:latin typeface="+mn-lt"/>
              </a:rPr>
              <a:t>. </a:t>
            </a:r>
            <a:r>
              <a:rPr lang="en-GB" sz="900" i="1" dirty="0">
                <a:effectLst/>
                <a:latin typeface="+mn-lt"/>
              </a:rPr>
              <a:t>(Kilde: OECD (2019)</a:t>
            </a:r>
          </a:p>
        </p:txBody>
      </p:sp>
      <p:pic>
        <p:nvPicPr>
          <p:cNvPr id="4" name="Picture 3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B9B6D470-D4C8-1D95-EACA-C4BCF8D5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0" y="1484784"/>
            <a:ext cx="6654119" cy="39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E324-F99D-82BF-00F3-BC424F3C43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1.1 </a:t>
            </a:r>
            <a:r>
              <a:rPr lang="en-GB" sz="900" dirty="0">
                <a:effectLst/>
                <a:latin typeface="+mn-lt"/>
              </a:rPr>
              <a:t>HR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den </a:t>
            </a:r>
            <a:r>
              <a:rPr lang="en-GB" sz="900" dirty="0" err="1">
                <a:effectLst/>
                <a:latin typeface="+mn-lt"/>
              </a:rPr>
              <a:t>norske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arbeidslivsmodellen</a:t>
            </a:r>
            <a:endParaRPr lang="en-GB" sz="900" dirty="0">
              <a:effectLst/>
              <a:latin typeface="+mn-lt"/>
            </a:endParaRPr>
          </a:p>
        </p:txBody>
      </p:sp>
      <p:pic>
        <p:nvPicPr>
          <p:cNvPr id="4" name="Picture 3" descr="A diagram of a triangle&#10;&#10;AI-generated content may be incorrect.">
            <a:extLst>
              <a:ext uri="{FF2B5EF4-FFF2-40B4-BE49-F238E27FC236}">
                <a16:creationId xmlns:a16="http://schemas.microsoft.com/office/drawing/2014/main" id="{B4A0BEB6-5A8C-7049-CF8E-A030BE401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21" y="620688"/>
            <a:ext cx="515455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2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C3F30-66EB-C928-9195-001F6AA9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5F067B-379D-B0AF-D98E-6F55B98493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949280"/>
            <a:ext cx="7886700" cy="3499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</a:t>
            </a:r>
            <a:r>
              <a:rPr lang="en-GB" sz="900" b="1" dirty="0" err="1">
                <a:solidFill>
                  <a:srgbClr val="15838D"/>
                </a:solidFill>
                <a:latin typeface="+mn-lt"/>
              </a:rPr>
              <a:t>boks</a:t>
            </a:r>
            <a:r>
              <a:rPr lang="en-GB" sz="900" b="1" dirty="0">
                <a:solidFill>
                  <a:srgbClr val="15838D"/>
                </a:solidFill>
                <a:latin typeface="+mn-lt"/>
              </a:rPr>
              <a:t> 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6.1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</a:t>
            </a:r>
            <a:r>
              <a:rPr lang="en-GB" sz="900" i="1" dirty="0" err="1">
                <a:effectLst/>
                <a:latin typeface="+mn-lt"/>
              </a:rPr>
              <a:t>Orlien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Vegdahl</a:t>
            </a:r>
            <a:r>
              <a:rPr lang="en-GB" sz="900" i="1" dirty="0">
                <a:effectLst/>
                <a:latin typeface="+mn-lt"/>
              </a:rPr>
              <a:t> (2019))</a:t>
            </a:r>
          </a:p>
        </p:txBody>
      </p:sp>
      <p:pic>
        <p:nvPicPr>
          <p:cNvPr id="3" name="Picture 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CE13EFE0-19E9-2B16-95DB-5AA72F4F1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42" y="1484784"/>
            <a:ext cx="69383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5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5E3DC-40A7-42F5-6C48-D268EAB57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F79DDE-74AA-7529-2A96-714D0414B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949280"/>
            <a:ext cx="7886700" cy="3499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6.2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>
                <a:latin typeface="+mn-lt"/>
              </a:rPr>
              <a:t>Tre </a:t>
            </a:r>
            <a:r>
              <a:rPr lang="en-GB" sz="900" dirty="0" err="1">
                <a:latin typeface="+mn-lt"/>
              </a:rPr>
              <a:t>dimensjoner</a:t>
            </a:r>
            <a:r>
              <a:rPr lang="en-GB" sz="900" dirty="0">
                <a:latin typeface="+mn-lt"/>
              </a:rPr>
              <a:t> </a:t>
            </a:r>
            <a:r>
              <a:rPr lang="en-GB" sz="900" dirty="0" err="1">
                <a:latin typeface="+mn-lt"/>
              </a:rPr>
              <a:t>ved</a:t>
            </a:r>
            <a:r>
              <a:rPr lang="en-GB" sz="900" dirty="0">
                <a:latin typeface="+mn-lt"/>
              </a:rPr>
              <a:t> HR-analyse </a:t>
            </a:r>
            <a:r>
              <a:rPr lang="en-GB" sz="900" i="1" dirty="0">
                <a:latin typeface="+mn-lt"/>
              </a:rPr>
              <a:t>(Kilde: Margherita (2022))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4" name="Picture 3" descr="A white card with black text&#10;&#10;AI-generated content may be incorrect.">
            <a:extLst>
              <a:ext uri="{FF2B5EF4-FFF2-40B4-BE49-F238E27FC236}">
                <a16:creationId xmlns:a16="http://schemas.microsoft.com/office/drawing/2014/main" id="{51ED2A83-42DC-19C3-C40C-1FF67097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" y="2564904"/>
            <a:ext cx="821093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C41F-D8B4-D420-5F12-01941C738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E50464-4AD5-998E-1396-8D16B92A0B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949280"/>
            <a:ext cx="7886700" cy="3499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</a:t>
            </a: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boks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6.2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390E20-909A-664B-DE08-AA4B8369A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0" y="1268760"/>
            <a:ext cx="79925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FCE02-2F4A-FABE-347B-311C1AB2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5C8CC6-0A75-BA2C-120D-7454289166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949280"/>
            <a:ext cx="7886700" cy="3499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</a:t>
            </a: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boks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6.3 </a:t>
            </a:r>
            <a:r>
              <a:rPr lang="en-GB" sz="900" i="1" dirty="0">
                <a:effectLst/>
                <a:latin typeface="+mn-lt"/>
              </a:rPr>
              <a:t>Bucher et al. (2021)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Rahman (2021)</a:t>
            </a:r>
          </a:p>
        </p:txBody>
      </p:sp>
      <p:pic>
        <p:nvPicPr>
          <p:cNvPr id="4" name="Picture 3" descr="A group of white speech bubbles with black text&#10;&#10;AI-generated content may be incorrect.">
            <a:extLst>
              <a:ext uri="{FF2B5EF4-FFF2-40B4-BE49-F238E27FC236}">
                <a16:creationId xmlns:a16="http://schemas.microsoft.com/office/drawing/2014/main" id="{93F3AD9C-7CED-E7AA-15E7-BBFCC42A8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692696"/>
            <a:ext cx="4392488" cy="51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7A2F3-8662-44BF-E5D6-5B19B3787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1F33A2-8677-BE73-0840-36899DF68E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5877272"/>
            <a:ext cx="7886700" cy="39957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7.1 </a:t>
            </a:r>
            <a:r>
              <a:rPr lang="en-GB" sz="900" dirty="0" err="1">
                <a:effectLst/>
                <a:latin typeface="+mn-lt"/>
              </a:rPr>
              <a:t>Verdiskaping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norsk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næringsliv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fordelt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på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eiertyper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2021 </a:t>
            </a:r>
            <a:r>
              <a:rPr lang="en-GB" sz="900" i="1" dirty="0">
                <a:effectLst/>
                <a:latin typeface="+mn-lt"/>
              </a:rPr>
              <a:t>(Kilde: Johnsen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Grünfeld</a:t>
            </a:r>
            <a:r>
              <a:rPr lang="en-GB" sz="900" i="1" dirty="0">
                <a:effectLst/>
                <a:latin typeface="+mn-lt"/>
              </a:rPr>
              <a:t> (2023))</a:t>
            </a:r>
          </a:p>
        </p:txBody>
      </p:sp>
      <p:pic>
        <p:nvPicPr>
          <p:cNvPr id="3" name="Picture 2" descr="A pie chart with numbers and a few percentages&#10;&#10;AI-generated content may be incorrect.">
            <a:extLst>
              <a:ext uri="{FF2B5EF4-FFF2-40B4-BE49-F238E27FC236}">
                <a16:creationId xmlns:a16="http://schemas.microsoft.com/office/drawing/2014/main" id="{CC5CC648-1C2C-B1D0-C581-E1A566D96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43853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9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4C859-3F79-2A01-9496-3D88A41BC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211E-4B6B-1BB1-82FA-3C4E42562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7.2 </a:t>
            </a:r>
            <a:r>
              <a:rPr lang="en-GB" sz="900" dirty="0">
                <a:effectLst/>
                <a:latin typeface="+mn-lt"/>
              </a:rPr>
              <a:t>IR-</a:t>
            </a:r>
            <a:r>
              <a:rPr lang="en-GB" sz="900" dirty="0" err="1">
                <a:effectLst/>
                <a:latin typeface="+mn-lt"/>
              </a:rPr>
              <a:t>rammeverket</a:t>
            </a:r>
            <a:r>
              <a:rPr lang="en-GB" sz="900" dirty="0">
                <a:effectLst/>
                <a:latin typeface="+mn-lt"/>
              </a:rPr>
              <a:t>: </a:t>
            </a:r>
            <a:r>
              <a:rPr lang="en-GB" sz="900" dirty="0" err="1">
                <a:effectLst/>
                <a:latin typeface="+mn-lt"/>
              </a:rPr>
              <a:t>integrering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og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responsivitet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Bartlett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Ghoshal (1989))</a:t>
            </a:r>
          </a:p>
        </p:txBody>
      </p:sp>
      <p:pic>
        <p:nvPicPr>
          <p:cNvPr id="4" name="Picture 3" descr="A diagram of different types of objects&#10;&#10;AI-generated content may be incorrect.">
            <a:extLst>
              <a:ext uri="{FF2B5EF4-FFF2-40B4-BE49-F238E27FC236}">
                <a16:creationId xmlns:a16="http://schemas.microsoft.com/office/drawing/2014/main" id="{5669A411-B513-AE45-AFDD-EF80B4DBB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76872"/>
            <a:ext cx="65390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5FD4-98D9-3AEB-F9E1-461B466A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A140-3178-588A-639B-459897CE9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7.3 </a:t>
            </a:r>
            <a:r>
              <a:rPr lang="en-GB" sz="900" dirty="0" err="1">
                <a:effectLst/>
                <a:latin typeface="+mn-lt"/>
              </a:rPr>
              <a:t>Organisering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av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transnasjonale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profesjonelle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tjenestebedrifter</a:t>
            </a:r>
            <a:r>
              <a:rPr lang="en-GB" sz="900" dirty="0">
                <a:effectLst/>
                <a:latin typeface="+mn-lt"/>
              </a:rPr>
              <a:t> (PSF) </a:t>
            </a:r>
            <a:r>
              <a:rPr lang="en-GB" sz="900" i="1" dirty="0">
                <a:effectLst/>
                <a:latin typeface="+mn-lt"/>
              </a:rPr>
              <a:t>(Kilde: </a:t>
            </a:r>
            <a:r>
              <a:rPr lang="en-GB" sz="900" i="1" dirty="0" err="1">
                <a:effectLst/>
                <a:latin typeface="+mn-lt"/>
              </a:rPr>
              <a:t>Presentert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i</a:t>
            </a:r>
            <a:r>
              <a:rPr lang="en-GB" sz="900" i="1" dirty="0">
                <a:effectLst/>
                <a:latin typeface="+mn-lt"/>
              </a:rPr>
              <a:t> Olsen (2019) med </a:t>
            </a:r>
            <a:r>
              <a:rPr lang="en-GB" sz="900" i="1" dirty="0" err="1">
                <a:effectLst/>
                <a:latin typeface="+mn-lt"/>
              </a:rPr>
              <a:t>utgangspunkt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i</a:t>
            </a:r>
            <a:r>
              <a:rPr lang="en-GB" sz="900" i="1" dirty="0">
                <a:effectLst/>
                <a:latin typeface="+mn-lt"/>
              </a:rPr>
              <a:t> Greenwood et al. (2010))</a:t>
            </a:r>
          </a:p>
        </p:txBody>
      </p:sp>
      <p:pic>
        <p:nvPicPr>
          <p:cNvPr id="5" name="Picture 4" descr="A diagram of a service&#10;&#10;AI-generated content may be incorrect.">
            <a:extLst>
              <a:ext uri="{FF2B5EF4-FFF2-40B4-BE49-F238E27FC236}">
                <a16:creationId xmlns:a16="http://schemas.microsoft.com/office/drawing/2014/main" id="{73A0C39F-F9BD-FB12-4C1A-6B6613A1B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33" y="1556792"/>
            <a:ext cx="629033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A48F5-A78D-46E5-E942-0F5D51D7B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D5F3-44A7-61A6-7597-93B0E78EBF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7.4 </a:t>
            </a:r>
            <a:r>
              <a:rPr lang="en-GB" sz="900" dirty="0" err="1">
                <a:effectLst/>
                <a:latin typeface="+mn-lt"/>
              </a:rPr>
              <a:t>Dynamikk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et </a:t>
            </a:r>
            <a:r>
              <a:rPr lang="en-GB" sz="900" dirty="0" err="1">
                <a:effectLst/>
                <a:latin typeface="+mn-lt"/>
              </a:rPr>
              <a:t>globalt</a:t>
            </a:r>
            <a:r>
              <a:rPr lang="en-GB" sz="900" dirty="0">
                <a:effectLst/>
                <a:latin typeface="+mn-lt"/>
              </a:rPr>
              <a:t> PSF</a:t>
            </a:r>
            <a:r>
              <a:rPr lang="en-GB" sz="900" i="1" dirty="0">
                <a:effectLst/>
                <a:latin typeface="+mn-lt"/>
              </a:rPr>
              <a:t> (Kilde: Olsen (2019))</a:t>
            </a:r>
          </a:p>
        </p:txBody>
      </p:sp>
      <p:pic>
        <p:nvPicPr>
          <p:cNvPr id="4" name="Picture 3" descr="A diagram of a diagram of different colored triangles&#10;&#10;AI-generated content may be incorrect.">
            <a:extLst>
              <a:ext uri="{FF2B5EF4-FFF2-40B4-BE49-F238E27FC236}">
                <a16:creationId xmlns:a16="http://schemas.microsoft.com/office/drawing/2014/main" id="{7366BD82-9489-F546-C781-A1E9E1925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44" y="1196752"/>
            <a:ext cx="596335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1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F1F6-2842-FE56-C0AA-82C1843BC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ECB3-F934-3CF5-FFCB-C1C0790A72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7.5 </a:t>
            </a:r>
            <a:r>
              <a:rPr lang="en-GB" sz="900" dirty="0" err="1">
                <a:effectLst/>
                <a:latin typeface="+mn-lt"/>
              </a:rPr>
              <a:t>Rammeverk</a:t>
            </a:r>
            <a:r>
              <a:rPr lang="en-GB" sz="900" dirty="0">
                <a:effectLst/>
                <a:latin typeface="+mn-lt"/>
              </a:rPr>
              <a:t> for </a:t>
            </a:r>
            <a:r>
              <a:rPr lang="en-GB" sz="900" dirty="0" err="1">
                <a:effectLst/>
                <a:latin typeface="+mn-lt"/>
              </a:rPr>
              <a:t>tilhørighet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til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arbeidsgiver</a:t>
            </a:r>
            <a:r>
              <a:rPr lang="en-GB" sz="900" dirty="0">
                <a:effectLst/>
                <a:latin typeface="+mn-lt"/>
              </a:rPr>
              <a:t>, </a:t>
            </a:r>
            <a:r>
              <a:rPr lang="en-GB" sz="900" dirty="0" err="1">
                <a:effectLst/>
                <a:latin typeface="+mn-lt"/>
              </a:rPr>
              <a:t>kunde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og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profesjon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Olsen et al. (2016))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F6270934-334A-9E35-04A2-7B950BCF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96" y="1376772"/>
            <a:ext cx="643640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2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4719E-3A0B-2093-3F4F-CD076DB8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BFF1-6DF7-A83B-53BE-B412652A08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877272"/>
            <a:ext cx="7886700" cy="32757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8.1 </a:t>
            </a:r>
            <a:r>
              <a:rPr lang="en-GB" sz="900" dirty="0" err="1">
                <a:effectLst/>
                <a:latin typeface="+mn-lt"/>
              </a:rPr>
              <a:t>Utvidelse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av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arbeid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tid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og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sted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Gratton (2021))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02B7E5-8C5C-D6FD-C29E-AD071D0DE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88" y="1340768"/>
            <a:ext cx="4795224" cy="40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4FFC5-57EA-9884-8186-B904EBA7A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6ADC-0F0C-1C68-B93C-EDCD537E72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5805264"/>
            <a:ext cx="7886700" cy="399578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2.1 </a:t>
            </a:r>
            <a:r>
              <a:rPr lang="en-GB" sz="900" dirty="0">
                <a:effectLst/>
                <a:latin typeface="+mn-lt"/>
              </a:rPr>
              <a:t>Harvard-</a:t>
            </a:r>
            <a:r>
              <a:rPr lang="en-GB" sz="900" dirty="0" err="1">
                <a:effectLst/>
                <a:latin typeface="+mn-lt"/>
              </a:rPr>
              <a:t>modellen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</a:t>
            </a:r>
            <a:r>
              <a:rPr lang="en-GB" sz="900" i="1" dirty="0" err="1">
                <a:effectLst/>
                <a:latin typeface="+mn-lt"/>
              </a:rPr>
              <a:t>Basert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på</a:t>
            </a:r>
            <a:r>
              <a:rPr lang="en-GB" sz="900" i="1" dirty="0">
                <a:effectLst/>
                <a:latin typeface="+mn-lt"/>
              </a:rPr>
              <a:t> Beer et al. (1984) </a:t>
            </a:r>
            <a:r>
              <a:rPr lang="en-GB" sz="900" i="1" dirty="0" err="1">
                <a:effectLst/>
                <a:latin typeface="+mn-lt"/>
              </a:rPr>
              <a:t>som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presentert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i</a:t>
            </a:r>
            <a:r>
              <a:rPr lang="en-GB" sz="900" i="1" dirty="0">
                <a:effectLst/>
                <a:latin typeface="+mn-lt"/>
              </a:rPr>
              <a:t> Bratton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Gold (2022)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794060B5-451E-161B-2784-E49224849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0" y="1628800"/>
            <a:ext cx="819195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77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82549-10B9-2858-B562-0AF8E80A5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F4E75B-8017-206E-5A82-BCDB66A15E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8.2 </a:t>
            </a:r>
            <a:r>
              <a:rPr lang="en-GB" sz="900" dirty="0" err="1">
                <a:effectLst/>
                <a:latin typeface="+mn-lt"/>
              </a:rPr>
              <a:t>Tidsperspektiv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på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utviklingen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av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hjemmekontor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Telenor (</a:t>
            </a:r>
            <a:r>
              <a:rPr lang="en-GB" sz="900" i="1" dirty="0">
                <a:effectLst/>
                <a:latin typeface="+mn-lt"/>
              </a:rPr>
              <a:t>Kilde: </a:t>
            </a:r>
            <a:r>
              <a:rPr lang="en-GB" sz="900" i="1" dirty="0" err="1">
                <a:effectLst/>
                <a:latin typeface="+mn-lt"/>
              </a:rPr>
              <a:t>Hildrum</a:t>
            </a:r>
            <a:r>
              <a:rPr lang="en-GB" sz="900" i="1" dirty="0">
                <a:effectLst/>
                <a:latin typeface="+mn-lt"/>
              </a:rPr>
              <a:t> (2022))</a:t>
            </a:r>
            <a:br>
              <a:rPr lang="en-GB" sz="900" dirty="0">
                <a:effectLst/>
                <a:latin typeface="+mn-lt"/>
              </a:rPr>
            </a:br>
            <a:endParaRPr lang="en-GB" sz="900" i="1" dirty="0">
              <a:effectLst/>
              <a:latin typeface="+mn-lt"/>
            </a:endParaRPr>
          </a:p>
        </p:txBody>
      </p:sp>
      <p:pic>
        <p:nvPicPr>
          <p:cNvPr id="4" name="Picture 3" descr="A diagram of a line graph&#10;&#10;AI-generated content may be incorrect.">
            <a:extLst>
              <a:ext uri="{FF2B5EF4-FFF2-40B4-BE49-F238E27FC236}">
                <a16:creationId xmlns:a16="http://schemas.microsoft.com/office/drawing/2014/main" id="{0EBF0FAC-16F3-1BAC-0E1B-9E7494A1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0" y="1412776"/>
            <a:ext cx="676147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4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E3E77-C83C-6324-05E5-FFB4BCFD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E30D05-3BBD-BC75-0CCB-418A201AD3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8.3 </a:t>
            </a:r>
            <a:r>
              <a:rPr lang="en-GB" sz="900" dirty="0">
                <a:effectLst/>
                <a:latin typeface="+mn-lt"/>
              </a:rPr>
              <a:t>Hybrid </a:t>
            </a:r>
            <a:r>
              <a:rPr lang="en-GB" sz="900" dirty="0" err="1">
                <a:effectLst/>
                <a:latin typeface="+mn-lt"/>
              </a:rPr>
              <a:t>arbeid</a:t>
            </a:r>
            <a:r>
              <a:rPr lang="en-GB" sz="900" dirty="0">
                <a:effectLst/>
                <a:latin typeface="+mn-lt"/>
              </a:rPr>
              <a:t> sett </a:t>
            </a:r>
            <a:r>
              <a:rPr lang="en-GB" sz="900" dirty="0" err="1">
                <a:effectLst/>
                <a:latin typeface="+mn-lt"/>
              </a:rPr>
              <a:t>fra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ulike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perspektiver</a:t>
            </a:r>
            <a:br>
              <a:rPr lang="en-GB" sz="900" dirty="0">
                <a:effectLst/>
                <a:latin typeface="+mn-lt"/>
              </a:rPr>
            </a:br>
            <a:endParaRPr lang="en-GB" sz="900" i="1" dirty="0">
              <a:effectLst/>
              <a:latin typeface="+mn-lt"/>
            </a:endParaRPr>
          </a:p>
        </p:txBody>
      </p:sp>
      <p:pic>
        <p:nvPicPr>
          <p:cNvPr id="5" name="Picture 4" descr="A diagram of a circle with arrows&#10;&#10;AI-generated content may be incorrect.">
            <a:extLst>
              <a:ext uri="{FF2B5EF4-FFF2-40B4-BE49-F238E27FC236}">
                <a16:creationId xmlns:a16="http://schemas.microsoft.com/office/drawing/2014/main" id="{02A1F9E9-8D06-565D-8C84-A90EED324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5553572" cy="39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47F4-9EC6-5CD1-367F-9BFF9F7F4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B5D8B6C-7673-3E5D-CF79-CAB1C705EB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2.2 </a:t>
            </a:r>
            <a:r>
              <a:rPr lang="en-GB" sz="900" dirty="0" err="1">
                <a:effectLst/>
                <a:latin typeface="+mn-lt"/>
              </a:rPr>
              <a:t>Organisasjonsstruktur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4" name="Picture 3" descr="A diagram of a company&#10;&#10;AI-generated content may be incorrect.">
            <a:extLst>
              <a:ext uri="{FF2B5EF4-FFF2-40B4-BE49-F238E27FC236}">
                <a16:creationId xmlns:a16="http://schemas.microsoft.com/office/drawing/2014/main" id="{93C3F67B-6162-82F4-20A4-F8BA08A66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916832"/>
            <a:ext cx="724380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2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E8139-7D6B-8D60-FE19-94538F139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5E1826-043D-A8DC-CF6E-242D20F198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2.3 </a:t>
            </a:r>
            <a:r>
              <a:rPr lang="en-GB" sz="900" dirty="0">
                <a:effectLst/>
                <a:latin typeface="+mn-lt"/>
              </a:rPr>
              <a:t>AMO-</a:t>
            </a:r>
            <a:r>
              <a:rPr lang="en-GB" sz="900" dirty="0" err="1">
                <a:effectLst/>
                <a:latin typeface="+mn-lt"/>
              </a:rPr>
              <a:t>modellen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(Kilde: </a:t>
            </a:r>
            <a:r>
              <a:rPr lang="en-GB" sz="900" i="1" dirty="0" err="1">
                <a:effectLst/>
                <a:latin typeface="+mn-lt"/>
              </a:rPr>
              <a:t>Basert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på</a:t>
            </a:r>
            <a:r>
              <a:rPr lang="en-GB" sz="900" i="1" dirty="0">
                <a:effectLst/>
                <a:latin typeface="+mn-lt"/>
              </a:rPr>
              <a:t> Boxall </a:t>
            </a:r>
            <a:r>
              <a:rPr lang="en-GB" sz="900" i="1" dirty="0" err="1">
                <a:effectLst/>
                <a:latin typeface="+mn-lt"/>
              </a:rPr>
              <a:t>og</a:t>
            </a:r>
            <a:r>
              <a:rPr lang="en-GB" sz="900" i="1" dirty="0">
                <a:effectLst/>
                <a:latin typeface="+mn-lt"/>
              </a:rPr>
              <a:t> Purcell (2016)</a:t>
            </a:r>
          </a:p>
        </p:txBody>
      </p:sp>
      <p:pic>
        <p:nvPicPr>
          <p:cNvPr id="5" name="Picture 4" descr="A diagram of a business&#10;&#10;AI-generated content may be incorrect.">
            <a:extLst>
              <a:ext uri="{FF2B5EF4-FFF2-40B4-BE49-F238E27FC236}">
                <a16:creationId xmlns:a16="http://schemas.microsoft.com/office/drawing/2014/main" id="{E6A58394-72E7-C0ED-975A-715A6C661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9" y="1484784"/>
            <a:ext cx="782750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3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1BB2C-67FC-2641-A6D6-40508FC3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5E1A06-C91A-C32F-1D00-62EF914067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544" y="5949280"/>
            <a:ext cx="7886700" cy="327570"/>
          </a:xfrm>
        </p:spPr>
        <p:txBody>
          <a:bodyPr>
            <a:normAutofit/>
          </a:bodyPr>
          <a:lstStyle/>
          <a:p>
            <a:pPr algn="ctr">
              <a:lnSpc>
                <a:spcPts val="750"/>
              </a:lnSpc>
              <a:spcBef>
                <a:spcPts val="63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3.1 </a:t>
            </a:r>
            <a:r>
              <a:rPr lang="en-GB" sz="900" dirty="0" err="1">
                <a:effectLst/>
                <a:latin typeface="+mn-lt"/>
              </a:rPr>
              <a:t>Grunnpilarene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</a:t>
            </a:r>
            <a:r>
              <a:rPr lang="en-GB" sz="900" dirty="0">
                <a:effectLst/>
                <a:latin typeface="+mn-lt"/>
              </a:rPr>
              <a:t> den </a:t>
            </a:r>
            <a:r>
              <a:rPr lang="en-GB" sz="900" dirty="0" err="1">
                <a:effectLst/>
                <a:latin typeface="+mn-lt"/>
              </a:rPr>
              <a:t>nordiske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modellen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</a:t>
            </a:r>
            <a:r>
              <a:rPr lang="en-GB" sz="900" i="1" dirty="0" err="1">
                <a:effectLst/>
                <a:latin typeface="+mn-lt"/>
              </a:rPr>
              <a:t>Basert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på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modell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i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Dølvik</a:t>
            </a:r>
            <a:r>
              <a:rPr lang="en-GB" sz="900" i="1" dirty="0">
                <a:effectLst/>
                <a:latin typeface="+mn-lt"/>
              </a:rPr>
              <a:t> et al. (2014))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A8CF18DA-DF13-2786-CD2A-23EE8EF22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12764"/>
            <a:ext cx="6206721" cy="46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DEEC-4B52-0C69-385A-780576518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9594E1-67D2-D724-4155-B2E19ACFD7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3.2 </a:t>
            </a:r>
            <a:r>
              <a:rPr lang="en-GB" sz="900" dirty="0" err="1">
                <a:effectLst/>
                <a:latin typeface="+mn-lt"/>
              </a:rPr>
              <a:t>Grunnpilarene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>
                <a:effectLst/>
                <a:latin typeface="Helvetica" pitchFamily="2" charset="0"/>
              </a:rPr>
              <a:t>Andel </a:t>
            </a:r>
            <a:r>
              <a:rPr lang="en-GB" sz="900" dirty="0" err="1">
                <a:effectLst/>
                <a:latin typeface="Helvetica" pitchFamily="2" charset="0"/>
              </a:rPr>
              <a:t>fagorganiserte</a:t>
            </a:r>
            <a:r>
              <a:rPr lang="en-GB" sz="900" dirty="0">
                <a:effectLst/>
                <a:latin typeface="Helvetica" pitchFamily="2" charset="0"/>
              </a:rPr>
              <a:t> over </a:t>
            </a:r>
            <a:r>
              <a:rPr lang="en-GB" sz="900" dirty="0" err="1">
                <a:effectLst/>
                <a:latin typeface="Helvetica" pitchFamily="2" charset="0"/>
              </a:rPr>
              <a:t>tid</a:t>
            </a:r>
            <a:r>
              <a:rPr lang="en-GB" sz="900" dirty="0">
                <a:effectLst/>
                <a:latin typeface="Helvetica" pitchFamily="2" charset="0"/>
              </a:rPr>
              <a:t> </a:t>
            </a:r>
            <a:r>
              <a:rPr lang="en-GB" sz="900" dirty="0" err="1">
                <a:effectLst/>
                <a:latin typeface="Helvetica" pitchFamily="2" charset="0"/>
              </a:rPr>
              <a:t>i</a:t>
            </a:r>
            <a:r>
              <a:rPr lang="en-GB" sz="900" dirty="0">
                <a:effectLst/>
                <a:latin typeface="Helvetica" pitchFamily="2" charset="0"/>
              </a:rPr>
              <a:t> Norge </a:t>
            </a:r>
            <a:r>
              <a:rPr lang="en-GB" sz="900" i="1" dirty="0">
                <a:effectLst/>
                <a:latin typeface="Helvetica" pitchFamily="2" charset="0"/>
              </a:rPr>
              <a:t>(Kilde: </a:t>
            </a:r>
            <a:r>
              <a:rPr lang="en-GB" sz="900" i="1" dirty="0" err="1">
                <a:effectLst/>
                <a:latin typeface="Helvetica" pitchFamily="2" charset="0"/>
              </a:rPr>
              <a:t>Nergaard</a:t>
            </a:r>
            <a:r>
              <a:rPr lang="en-GB" sz="900" i="1" dirty="0">
                <a:effectLst/>
                <a:latin typeface="Helvetica" pitchFamily="2" charset="0"/>
              </a:rPr>
              <a:t> (2022))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1E2925C-3D97-BD6D-7208-23A71B192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41061"/>
            <a:ext cx="5340882" cy="42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3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C2CF-9068-9E22-BF5F-D62B4A86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FECED3-5DE3-B06C-669B-DDDBAB3C13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3296"/>
            <a:ext cx="7886700" cy="205905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3.3 </a:t>
            </a:r>
            <a:r>
              <a:rPr lang="en-GB" sz="900" dirty="0" err="1">
                <a:effectLst/>
                <a:latin typeface="+mn-lt"/>
              </a:rPr>
              <a:t>Samarbeidsmodellen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i="1" dirty="0">
                <a:effectLst/>
                <a:latin typeface="+mn-lt"/>
              </a:rPr>
              <a:t>(</a:t>
            </a:r>
            <a:r>
              <a:rPr lang="en-GB" sz="900" i="1" dirty="0" err="1">
                <a:effectLst/>
                <a:latin typeface="+mn-lt"/>
              </a:rPr>
              <a:t>Figuren</a:t>
            </a:r>
            <a:r>
              <a:rPr lang="en-GB" sz="900" i="1" dirty="0">
                <a:effectLst/>
                <a:latin typeface="+mn-lt"/>
              </a:rPr>
              <a:t> er </a:t>
            </a:r>
            <a:r>
              <a:rPr lang="en-GB" sz="900" i="1" dirty="0" err="1">
                <a:effectLst/>
                <a:latin typeface="+mn-lt"/>
              </a:rPr>
              <a:t>basert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på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idebanken.no</a:t>
            </a:r>
            <a:r>
              <a:rPr lang="en-GB" sz="900" i="1" dirty="0">
                <a:effectLst/>
                <a:latin typeface="+mn-lt"/>
              </a:rPr>
              <a:t> med </a:t>
            </a:r>
            <a:r>
              <a:rPr lang="en-GB" sz="900" i="1" dirty="0" err="1">
                <a:effectLst/>
                <a:latin typeface="+mn-lt"/>
              </a:rPr>
              <a:t>utgangspunkt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i</a:t>
            </a:r>
            <a:r>
              <a:rPr lang="en-GB" sz="900" i="1" dirty="0">
                <a:effectLst/>
                <a:latin typeface="+mn-lt"/>
              </a:rPr>
              <a:t> </a:t>
            </a:r>
            <a:r>
              <a:rPr lang="en-GB" sz="900" i="1" dirty="0" err="1">
                <a:effectLst/>
                <a:latin typeface="+mn-lt"/>
              </a:rPr>
              <a:t>Korsnes</a:t>
            </a:r>
            <a:r>
              <a:rPr lang="en-GB" sz="900" i="1" dirty="0">
                <a:effectLst/>
                <a:latin typeface="+mn-lt"/>
              </a:rPr>
              <a:t> (2003))</a:t>
            </a:r>
          </a:p>
        </p:txBody>
      </p:sp>
      <p:pic>
        <p:nvPicPr>
          <p:cNvPr id="4" name="Picture 3" descr="A diagram of a triangle&#10;&#10;AI-generated content may be incorrect.">
            <a:extLst>
              <a:ext uri="{FF2B5EF4-FFF2-40B4-BE49-F238E27FC236}">
                <a16:creationId xmlns:a16="http://schemas.microsoft.com/office/drawing/2014/main" id="{EA3D1508-72C5-CAAF-793D-C0A61F59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5" y="1628800"/>
            <a:ext cx="6411410" cy="36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B5813-4392-C6D7-1DB6-F984654D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C786762-890C-4644-33F3-FB9D5340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877272"/>
            <a:ext cx="7886700" cy="399578"/>
          </a:xfrm>
        </p:spPr>
        <p:txBody>
          <a:bodyPr>
            <a:normAutofit/>
          </a:bodyPr>
          <a:lstStyle/>
          <a:p>
            <a:pPr algn="ctr">
              <a:lnSpc>
                <a:spcPts val="848"/>
              </a:lnSpc>
              <a:spcBef>
                <a:spcPts val="428"/>
              </a:spcBef>
            </a:pPr>
            <a:r>
              <a:rPr lang="en-GB" sz="900" b="1" dirty="0" err="1">
                <a:solidFill>
                  <a:srgbClr val="15838D"/>
                </a:solidFill>
                <a:effectLst/>
                <a:latin typeface="+mn-lt"/>
              </a:rPr>
              <a:t>Figur</a:t>
            </a:r>
            <a:r>
              <a:rPr lang="en-GB" sz="900" b="1" dirty="0">
                <a:solidFill>
                  <a:srgbClr val="15838D"/>
                </a:solidFill>
                <a:effectLst/>
                <a:latin typeface="+mn-lt"/>
              </a:rPr>
              <a:t> 4.1 </a:t>
            </a:r>
            <a:r>
              <a:rPr lang="en-GB" sz="900" dirty="0" err="1">
                <a:effectLst/>
                <a:latin typeface="+mn-lt"/>
              </a:rPr>
              <a:t>Trepartsrelasjon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ved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innleie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av</a:t>
            </a:r>
            <a:r>
              <a:rPr lang="en-GB" sz="900" dirty="0">
                <a:effectLst/>
                <a:latin typeface="+mn-lt"/>
              </a:rPr>
              <a:t> </a:t>
            </a:r>
            <a:r>
              <a:rPr lang="en-GB" sz="900" dirty="0" err="1">
                <a:effectLst/>
                <a:latin typeface="+mn-lt"/>
              </a:rPr>
              <a:t>arbeidskraft</a:t>
            </a:r>
            <a:endParaRPr lang="en-GB" sz="900" i="1" dirty="0">
              <a:effectLst/>
              <a:latin typeface="+mn-lt"/>
            </a:endParaRPr>
          </a:p>
        </p:txBody>
      </p:sp>
      <p:pic>
        <p:nvPicPr>
          <p:cNvPr id="3" name="Picture 2" descr="A diagram of a triangle&#10;&#10;AI-generated content may be incorrect.">
            <a:extLst>
              <a:ext uri="{FF2B5EF4-FFF2-40B4-BE49-F238E27FC236}">
                <a16:creationId xmlns:a16="http://schemas.microsoft.com/office/drawing/2014/main" id="{971BF899-781C-3B10-207A-1E399E282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8946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7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Words>480</Words>
  <Application>Microsoft Office PowerPoint</Application>
  <PresentationFormat>Skjermfremvisning (4:3)</PresentationFormat>
  <Paragraphs>33</Paragraphs>
  <Slides>31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Helvetica</vt:lpstr>
      <vt:lpstr>Office Theme</vt:lpstr>
      <vt:lpstr>PowerPoint-presentasjon</vt:lpstr>
      <vt:lpstr>Figur 1.1 HR i den norske arbeidslivsmodellen</vt:lpstr>
      <vt:lpstr>Figur 2.1 Harvard-modellen (Kilde: Basert på Beer et al. (1984) som presentert i Bratton og Gold (2022)</vt:lpstr>
      <vt:lpstr>Figur 2.2 Organisasjonsstruktur</vt:lpstr>
      <vt:lpstr>Figur 2.3 AMO-modellen (Kilde: Basert på Boxall og Purcell (2016)</vt:lpstr>
      <vt:lpstr>Figur 3.1 Grunnpilarene i den nordiske modellen (Basert på modell i Dølvik et al. (2014))</vt:lpstr>
      <vt:lpstr>Figur 3.2 Grunnpilarene Andel fagorganiserte over tid i Norge (Kilde: Nergaard (2022))</vt:lpstr>
      <vt:lpstr>Figur 3.3 Samarbeidsmodellen (Figuren er basert på idebanken.no med utgangspunkt i Korsnes (2003))</vt:lpstr>
      <vt:lpstr>Figur 4.1 Trepartsrelasjon ved innleie av arbeidskraft</vt:lpstr>
      <vt:lpstr>Figur 4.2 Organisering i konsern (Kilde: Eldring og Ørjasæter (2022)) </vt:lpstr>
      <vt:lpstr>Figur 4.3 HR-arkitektur – organisering av menneskelige ressurser (Kilde: Basert på Lepak og Snell (1999))</vt:lpstr>
      <vt:lpstr>Figur 4.4 Alternative tilknytningsformer øker kompleksitet</vt:lpstr>
      <vt:lpstr>Figur 5.1 FNs 17 bærekraftsmål (Kilde: FN-sambandet (2023))</vt:lpstr>
      <vt:lpstr>Figur 5.2 De tre dimensjonene i triple bottom line (TBL): miljø, økonomi og sosiale forhold</vt:lpstr>
      <vt:lpstr>Figur boks 5.2 (Kilder: Norwegian (2020, 2023))</vt:lpstr>
      <vt:lpstr>Tabell 5.1 Tre domener for bærekraftig HR</vt:lpstr>
      <vt:lpstr>Figur 5.3 HRs rolle i bærekraft (Kilde: Figuren er inspirert av Podgorodnichenko et al. (2020))</vt:lpstr>
      <vt:lpstr>Tabell 5.2 Dimensjoner ved bærekraft og HR-policyer. Eksempel på måling.</vt:lpstr>
      <vt:lpstr>Figur 6.1 Risiko for automatisering etter land. Med høy risiko for automatisering regnes jobber som har en sannsynlighet for å bli automatisert på minst  70 prosent. Med risiko for betydelig endring regnes jobber som har en sannsynlighet for å bli automatisert på mellom 50 og 70 prosent. (Kilde: OECD (2019)</vt:lpstr>
      <vt:lpstr>Figur boks 6.1 (Kilde: Orlien og Vegdahl (2019))</vt:lpstr>
      <vt:lpstr>Figur 6.2 Tre dimensjoner ved HR-analyse (Kilde: Margherita (2022))</vt:lpstr>
      <vt:lpstr>Figur boks 6.2</vt:lpstr>
      <vt:lpstr>Figur boks 6.3 Bucher et al. (2021) og Rahman (2021)</vt:lpstr>
      <vt:lpstr>Figur 7.1 Verdiskaping i norsk næringsliv fordelt på eiertyper i 2021 (Kilde: Johnsen og Grünfeld (2023))</vt:lpstr>
      <vt:lpstr>Figur 7.2 IR-rammeverket: integrering og responsivitet (Kilde: Bartlett og Ghoshal (1989))</vt:lpstr>
      <vt:lpstr>Figur 7.3 Organisering av transnasjonale profesjonelle tjenestebedrifter (PSF) (Kilde: Presentert i Olsen (2019) med utgangspunkt i Greenwood et al. (2010))</vt:lpstr>
      <vt:lpstr>Figur 7.4 Dynamikk i et globalt PSF (Kilde: Olsen (2019))</vt:lpstr>
      <vt:lpstr>Figur 7.5 Rammeverk for tilhørighet til arbeidsgiver, kunde og profesjon (Kilde: Olsen et al. (2016))</vt:lpstr>
      <vt:lpstr>Figur 8.1 Utvidelse av arbeid i tid og sted (Kilde: Gratton (2021))</vt:lpstr>
      <vt:lpstr>Figur 8.2 Tidsperspektiv på utviklingen av hjemmekontor i Telenor (Kilde: Hildrum (2022)) </vt:lpstr>
      <vt:lpstr>Figur 8.3 Hybrid arbeid sett fra ulike perspektiver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Gerd Irene Aa Ødeskaug</cp:lastModifiedBy>
  <cp:revision>160</cp:revision>
  <dcterms:created xsi:type="dcterms:W3CDTF">2017-10-17T08:33:27Z</dcterms:created>
  <dcterms:modified xsi:type="dcterms:W3CDTF">2025-02-28T08:15:50Z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6835d13-f9df-4041-895f-0e60101daa31_Enabled">
    <vt:lpwstr>true</vt:lpwstr>
  </property>
  <property fmtid="{D5CDD505-2E9C-101B-9397-08002B2CF9AE}" pid="3" name="MSIP_Label_86835d13-f9df-4041-895f-0e60101daa31_SetDate">
    <vt:lpwstr>2025-02-28T08:14:50Z</vt:lpwstr>
  </property>
  <property fmtid="{D5CDD505-2E9C-101B-9397-08002B2CF9AE}" pid="4" name="MSIP_Label_86835d13-f9df-4041-895f-0e60101daa31_Method">
    <vt:lpwstr>Standard</vt:lpwstr>
  </property>
  <property fmtid="{D5CDD505-2E9C-101B-9397-08002B2CF9AE}" pid="5" name="MSIP_Label_86835d13-f9df-4041-895f-0e60101daa31_Name">
    <vt:lpwstr>Internal</vt:lpwstr>
  </property>
  <property fmtid="{D5CDD505-2E9C-101B-9397-08002B2CF9AE}" pid="6" name="MSIP_Label_86835d13-f9df-4041-895f-0e60101daa31_SiteId">
    <vt:lpwstr>64393617-747f-4e83-91bb-b318e7eaa668</vt:lpwstr>
  </property>
  <property fmtid="{D5CDD505-2E9C-101B-9397-08002B2CF9AE}" pid="7" name="MSIP_Label_86835d13-f9df-4041-895f-0e60101daa31_ActionId">
    <vt:lpwstr>7f381d3f-a3c0-4334-b841-f95f8002e36d</vt:lpwstr>
  </property>
  <property fmtid="{D5CDD505-2E9C-101B-9397-08002B2CF9AE}" pid="8" name="MSIP_Label_86835d13-f9df-4041-895f-0e60101daa31_ContentBits">
    <vt:lpwstr>0</vt:lpwstr>
  </property>
</Properties>
</file>