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2"/>
  </p:notesMasterIdLst>
  <p:sldIdLst>
    <p:sldId id="256" r:id="rId2"/>
    <p:sldId id="257" r:id="rId3"/>
    <p:sldId id="269" r:id="rId4"/>
    <p:sldId id="270" r:id="rId5"/>
    <p:sldId id="271" r:id="rId6"/>
    <p:sldId id="272" r:id="rId7"/>
    <p:sldId id="274" r:id="rId8"/>
    <p:sldId id="279" r:id="rId9"/>
    <p:sldId id="276" r:id="rId10"/>
    <p:sldId id="27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24.02.2021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24.02.2021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24.02.2021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24.02.2021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24.02.2021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24.02.2021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Utvalgstyper og utvalgsstørrelser</a:t>
            </a:r>
            <a:endParaRPr lang="nb-NO" dirty="0"/>
          </a:p>
        </p:txBody>
      </p:sp>
      <p:sp>
        <p:nvSpPr>
          <p:cNvPr id="3" name="Subtitle 2"/>
          <p:cNvSpPr>
            <a:spLocks noGrp="1"/>
          </p:cNvSpPr>
          <p:nvPr>
            <p:ph type="subTitle" idx="1"/>
          </p:nvPr>
        </p:nvSpPr>
        <p:spPr/>
        <p:txBody>
          <a:bodyPr/>
          <a:lstStyle/>
          <a:p>
            <a:r>
              <a:rPr lang="nb-NO" dirty="0" smtClean="0"/>
              <a:t>Kapittel </a:t>
            </a:r>
            <a:r>
              <a:rPr lang="nb-NO" dirty="0"/>
              <a:t>8</a:t>
            </a:r>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Oppsummering </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Ved å jobbe systematisk med utvikling av spørreskjemaet og datainnsamlingsmetode øker man kvaliteten på undersøkelsen og de resultater man kommer frem til i analysene.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77500" lnSpcReduction="20000"/>
          </a:bodyPr>
          <a:lstStyle/>
          <a:p>
            <a:pPr algn="l">
              <a:spcBef>
                <a:spcPts val="0"/>
              </a:spcBef>
              <a:spcAft>
                <a:spcPts val="300"/>
              </a:spcAft>
            </a:pPr>
            <a:r>
              <a:rPr lang="nb-NO" sz="2900" b="1" dirty="0" smtClean="0">
                <a:solidFill>
                  <a:schemeClr val="tx1"/>
                </a:solidFill>
              </a:rPr>
              <a:t>Syv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Begrepsanalyse og operasjonalisering</a:t>
            </a:r>
          </a:p>
          <a:p>
            <a:pPr marL="514350" indent="-514350" algn="l">
              <a:spcBef>
                <a:spcPts val="0"/>
              </a:spcBef>
              <a:spcAft>
                <a:spcPts val="300"/>
              </a:spcAft>
              <a:buFont typeface="+mj-lt"/>
              <a:buAutoNum type="arabicPeriod"/>
            </a:pPr>
            <a:r>
              <a:rPr lang="nb-NO" dirty="0" smtClean="0">
                <a:solidFill>
                  <a:schemeClr val="tx1"/>
                </a:solidFill>
              </a:rPr>
              <a:t>Validitet og reliabilitet</a:t>
            </a:r>
          </a:p>
          <a:p>
            <a:pPr marL="514350" indent="-514350" algn="l">
              <a:spcBef>
                <a:spcPts val="0"/>
              </a:spcBef>
              <a:spcAft>
                <a:spcPts val="300"/>
              </a:spcAft>
              <a:buFont typeface="+mj-lt"/>
              <a:buAutoNum type="arabicPeriod"/>
            </a:pPr>
            <a:r>
              <a:rPr lang="nb-NO" dirty="0" smtClean="0">
                <a:solidFill>
                  <a:schemeClr val="tx1"/>
                </a:solidFill>
              </a:rPr>
              <a:t>Skalabruk</a:t>
            </a:r>
          </a:p>
          <a:p>
            <a:pPr marL="514350" indent="-514350" algn="l">
              <a:spcBef>
                <a:spcPts val="0"/>
              </a:spcBef>
              <a:spcAft>
                <a:spcPts val="300"/>
              </a:spcAft>
              <a:buFont typeface="+mj-lt"/>
              <a:buAutoNum type="arabicPeriod"/>
            </a:pPr>
            <a:r>
              <a:rPr lang="nb-NO" dirty="0" smtClean="0">
                <a:solidFill>
                  <a:schemeClr val="tx1"/>
                </a:solidFill>
              </a:rPr>
              <a:t>Holdnings- </a:t>
            </a:r>
            <a:r>
              <a:rPr lang="nb-NO" dirty="0">
                <a:solidFill>
                  <a:schemeClr val="tx1"/>
                </a:solidFill>
              </a:rPr>
              <a:t>og profilmålinger</a:t>
            </a:r>
          </a:p>
          <a:p>
            <a:pPr marL="514350" indent="-514350" algn="l">
              <a:spcBef>
                <a:spcPts val="0"/>
              </a:spcBef>
              <a:spcAft>
                <a:spcPts val="300"/>
              </a:spcAft>
              <a:buFont typeface="+mj-lt"/>
              <a:buAutoNum type="arabicPeriod"/>
            </a:pPr>
            <a:r>
              <a:rPr lang="nb-NO" dirty="0" smtClean="0">
                <a:solidFill>
                  <a:schemeClr val="tx1"/>
                </a:solidFill>
              </a:rPr>
              <a:t>Skalaverdier</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Spørsmålsutforming</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Datainnhenting</a:t>
            </a:r>
            <a:endParaRPr lang="nb-NO" dirty="0">
              <a:solidFill>
                <a:schemeClr val="tx1"/>
              </a:solidFill>
            </a:endParaRPr>
          </a:p>
        </p:txBody>
      </p:sp>
      <p:pic>
        <p:nvPicPr>
          <p:cNvPr id="10242" name="Picture 2" descr="questionnaire cartoons - Humor from Jantoo Carto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0915" y="4080722"/>
            <a:ext cx="2635539" cy="245764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10</a:t>
            </a:fld>
            <a:endParaRPr lang="nb-NO"/>
          </a:p>
        </p:txBody>
      </p:sp>
    </p:spTree>
    <p:extLst>
      <p:ext uri="{BB962C8B-B14F-4D97-AF65-F5344CB8AC3E}">
        <p14:creationId xmlns:p14="http://schemas.microsoft.com/office/powerpoint/2010/main" val="1414215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Utvalgstyper og utvalgsstørrelser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Temaet her er hvordan man skal trekke ut hvem som skal svare på en undersøkelse. Valget påvirker hvilke feilkilder som fines, samt hvordan analysene kan brukes og generaliseres. I tillegg har beskyttelse av personvern betydning på valgene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10000"/>
          </a:bodyPr>
          <a:lstStyle/>
          <a:p>
            <a:pPr algn="l">
              <a:spcBef>
                <a:spcPts val="0"/>
              </a:spcBef>
              <a:spcAft>
                <a:spcPts val="300"/>
              </a:spcAft>
            </a:pPr>
            <a:r>
              <a:rPr lang="nb-NO" sz="2900" b="1" dirty="0" smtClean="0">
                <a:solidFill>
                  <a:schemeClr val="tx1"/>
                </a:solidFill>
              </a:rPr>
              <a:t>Fem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Populasjonen og utvalgsramme</a:t>
            </a:r>
          </a:p>
          <a:p>
            <a:pPr marL="514350" indent="-514350" algn="l">
              <a:spcBef>
                <a:spcPts val="0"/>
              </a:spcBef>
              <a:spcAft>
                <a:spcPts val="300"/>
              </a:spcAft>
              <a:buFont typeface="+mj-lt"/>
              <a:buAutoNum type="arabicPeriod"/>
            </a:pPr>
            <a:r>
              <a:rPr lang="nb-NO" dirty="0" smtClean="0">
                <a:solidFill>
                  <a:schemeClr val="tx1"/>
                </a:solidFill>
              </a:rPr>
              <a:t>Utvalgsmetode</a:t>
            </a:r>
          </a:p>
          <a:p>
            <a:pPr marL="514350" indent="-514350" algn="l">
              <a:spcBef>
                <a:spcPts val="0"/>
              </a:spcBef>
              <a:spcAft>
                <a:spcPts val="300"/>
              </a:spcAft>
              <a:buFont typeface="+mj-lt"/>
              <a:buAutoNum type="arabicPeriod"/>
            </a:pPr>
            <a:r>
              <a:rPr lang="nb-NO" dirty="0" smtClean="0">
                <a:solidFill>
                  <a:schemeClr val="tx1"/>
                </a:solidFill>
              </a:rPr>
              <a:t>Utvalgsstørrelsen</a:t>
            </a:r>
          </a:p>
          <a:p>
            <a:pPr marL="514350" indent="-514350" algn="l">
              <a:spcBef>
                <a:spcPts val="0"/>
              </a:spcBef>
              <a:spcAft>
                <a:spcPts val="300"/>
              </a:spcAft>
              <a:buFont typeface="+mj-lt"/>
              <a:buAutoNum type="arabicPeriod"/>
            </a:pPr>
            <a:r>
              <a:rPr lang="nb-NO" dirty="0" smtClean="0">
                <a:solidFill>
                  <a:schemeClr val="tx1"/>
                </a:solidFill>
              </a:rPr>
              <a:t>Feilkilder</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Personvern</a:t>
            </a:r>
            <a:endParaRPr lang="nb-NO"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Populasjonen og utvalgsrammen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Populasjonen defineres ut fra summen av alle de undersøkelsesenhetene man ønsker å si noe om. Ut fra den bestemmes utvalgsrammen, som er listen over disse elementene. Utvalg kan ha overdekning og underdekning</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punkter: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Populasjon</a:t>
            </a:r>
          </a:p>
          <a:p>
            <a:pPr marL="514350" indent="-514350" algn="l">
              <a:spcBef>
                <a:spcPts val="0"/>
              </a:spcBef>
              <a:spcAft>
                <a:spcPts val="300"/>
              </a:spcAft>
              <a:buFont typeface="+mj-lt"/>
              <a:buAutoNum type="arabicPeriod"/>
            </a:pPr>
            <a:r>
              <a:rPr lang="nb-NO" sz="2000" dirty="0" smtClean="0">
                <a:solidFill>
                  <a:schemeClr val="tx1"/>
                </a:solidFill>
              </a:rPr>
              <a:t>Utvalgsramme</a:t>
            </a:r>
          </a:p>
          <a:p>
            <a:pPr marL="971550" lvl="1" indent="-514350">
              <a:spcBef>
                <a:spcPts val="0"/>
              </a:spcBef>
              <a:spcAft>
                <a:spcPts val="300"/>
              </a:spcAft>
              <a:buFont typeface="+mj-lt"/>
              <a:buAutoNum type="arabicPeriod"/>
            </a:pPr>
            <a:r>
              <a:rPr lang="nb-NO" sz="1600" dirty="0" smtClean="0">
                <a:solidFill>
                  <a:schemeClr val="tx1"/>
                </a:solidFill>
              </a:rPr>
              <a:t>Overdekning</a:t>
            </a:r>
            <a:endParaRPr lang="nb-NO" sz="1600" dirty="0">
              <a:solidFill>
                <a:schemeClr val="tx1"/>
              </a:solidFill>
            </a:endParaRPr>
          </a:p>
          <a:p>
            <a:pPr marL="971550" lvl="1" indent="-514350">
              <a:spcBef>
                <a:spcPts val="0"/>
              </a:spcBef>
              <a:spcAft>
                <a:spcPts val="300"/>
              </a:spcAft>
              <a:buFont typeface="+mj-lt"/>
              <a:buAutoNum type="arabicPeriod"/>
            </a:pPr>
            <a:r>
              <a:rPr lang="nb-NO" sz="1600" dirty="0" smtClean="0">
                <a:solidFill>
                  <a:schemeClr val="tx1"/>
                </a:solidFill>
              </a:rPr>
              <a:t>Underdekning</a:t>
            </a:r>
            <a:endParaRPr lang="nb-NO" sz="16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pic>
        <p:nvPicPr>
          <p:cNvPr id="2050" name="Picture 2" descr="survey carto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85590" y="3642820"/>
            <a:ext cx="2270043" cy="2724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Utvalgsmetode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Utvalgsmetode er kriteriene vi setter for hvordan vi skal trekke ut de som skal delta i undersøkelsen. Har stor betydning for hvilken generalisering man kan trekke fra analysene. Det er to hovedtyper: Sannsynlighetsutvalg og ikke-sannsynlighetsutvalg</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77500" lnSpcReduction="20000"/>
          </a:bodyPr>
          <a:lstStyle/>
          <a:p>
            <a:pPr algn="l">
              <a:spcBef>
                <a:spcPts val="0"/>
              </a:spcBef>
              <a:spcAft>
                <a:spcPts val="300"/>
              </a:spcAft>
            </a:pPr>
            <a:r>
              <a:rPr lang="nb-NO" sz="2900" b="1" dirty="0" smtClean="0">
                <a:solidFill>
                  <a:schemeClr val="tx1"/>
                </a:solidFill>
              </a:rPr>
              <a:t>To typer: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Sannsynlighetsutvalg</a:t>
            </a:r>
          </a:p>
          <a:p>
            <a:pPr marL="971550" lvl="1" indent="-514350">
              <a:spcBef>
                <a:spcPts val="0"/>
              </a:spcBef>
              <a:spcAft>
                <a:spcPts val="300"/>
              </a:spcAft>
              <a:buFont typeface="+mj-lt"/>
              <a:buAutoNum type="arabicPeriod"/>
            </a:pPr>
            <a:r>
              <a:rPr lang="nb-NO" dirty="0" smtClean="0">
                <a:solidFill>
                  <a:schemeClr val="tx1"/>
                </a:solidFill>
              </a:rPr>
              <a:t>Enkelt tilfeldig utvalg</a:t>
            </a:r>
          </a:p>
          <a:p>
            <a:pPr marL="971550" lvl="1" indent="-514350">
              <a:spcBef>
                <a:spcPts val="0"/>
              </a:spcBef>
              <a:spcAft>
                <a:spcPts val="300"/>
              </a:spcAft>
              <a:buFont typeface="+mj-lt"/>
              <a:buAutoNum type="arabicPeriod"/>
            </a:pPr>
            <a:r>
              <a:rPr lang="nb-NO" dirty="0" smtClean="0">
                <a:solidFill>
                  <a:schemeClr val="tx1"/>
                </a:solidFill>
              </a:rPr>
              <a:t>Stratifisert utvalg</a:t>
            </a:r>
          </a:p>
          <a:p>
            <a:pPr marL="971550" lvl="1" indent="-514350">
              <a:spcBef>
                <a:spcPts val="0"/>
              </a:spcBef>
              <a:spcAft>
                <a:spcPts val="300"/>
              </a:spcAft>
              <a:buFont typeface="+mj-lt"/>
              <a:buAutoNum type="arabicPeriod"/>
            </a:pPr>
            <a:r>
              <a:rPr lang="nb-NO" dirty="0" smtClean="0">
                <a:solidFill>
                  <a:schemeClr val="tx1"/>
                </a:solidFill>
              </a:rPr>
              <a:t>Klyngeutvalg</a:t>
            </a:r>
          </a:p>
          <a:p>
            <a:pPr marL="514350" indent="-514350" algn="l">
              <a:spcBef>
                <a:spcPts val="0"/>
              </a:spcBef>
              <a:spcAft>
                <a:spcPts val="300"/>
              </a:spcAft>
              <a:buFont typeface="+mj-lt"/>
              <a:buAutoNum type="arabicPeriod"/>
            </a:pPr>
            <a:r>
              <a:rPr lang="nb-NO" dirty="0" smtClean="0">
                <a:solidFill>
                  <a:schemeClr val="tx1"/>
                </a:solidFill>
              </a:rPr>
              <a:t>Ikke-sannsynlighetsutvalg</a:t>
            </a:r>
            <a:endParaRPr lang="nb-NO" dirty="0">
              <a:solidFill>
                <a:schemeClr val="tx1"/>
              </a:solidFill>
            </a:endParaRPr>
          </a:p>
          <a:p>
            <a:pPr marL="971550" lvl="1" indent="-514350">
              <a:spcBef>
                <a:spcPts val="0"/>
              </a:spcBef>
              <a:spcAft>
                <a:spcPts val="300"/>
              </a:spcAft>
              <a:buFont typeface="+mj-lt"/>
              <a:buAutoNum type="arabicPeriod"/>
            </a:pPr>
            <a:r>
              <a:rPr lang="nb-NO" dirty="0" smtClean="0">
                <a:solidFill>
                  <a:schemeClr val="tx1"/>
                </a:solidFill>
              </a:rPr>
              <a:t>Bekvemmelighetsutvalg</a:t>
            </a:r>
          </a:p>
          <a:p>
            <a:pPr marL="971550" lvl="1" indent="-514350">
              <a:spcBef>
                <a:spcPts val="0"/>
              </a:spcBef>
              <a:spcAft>
                <a:spcPts val="300"/>
              </a:spcAft>
              <a:buFont typeface="+mj-lt"/>
              <a:buAutoNum type="arabicPeriod"/>
            </a:pPr>
            <a:r>
              <a:rPr lang="nb-NO" dirty="0" smtClean="0">
                <a:solidFill>
                  <a:schemeClr val="tx1"/>
                </a:solidFill>
              </a:rPr>
              <a:t>Kvoteutvalg</a:t>
            </a:r>
            <a:endParaRPr lang="nb-NO" dirty="0">
              <a:solidFill>
                <a:schemeClr val="tx1"/>
              </a:solidFill>
            </a:endParaRPr>
          </a:p>
          <a:p>
            <a:pPr marL="971550" lvl="1" indent="-514350">
              <a:spcBef>
                <a:spcPts val="0"/>
              </a:spcBef>
              <a:spcAft>
                <a:spcPts val="300"/>
              </a:spcAft>
              <a:buFont typeface="+mj-lt"/>
              <a:buAutoNum type="arabicPeriod"/>
            </a:pPr>
            <a:r>
              <a:rPr lang="nb-NO" dirty="0" smtClean="0">
                <a:solidFill>
                  <a:schemeClr val="tx1"/>
                </a:solidFill>
              </a:rPr>
              <a:t>Vurderingsutvalg</a:t>
            </a:r>
            <a:endParaRPr lang="nb-NO" dirty="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pic>
        <p:nvPicPr>
          <p:cNvPr id="1026" name="Picture 2" descr="questionaire carto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31561" y="4099655"/>
            <a:ext cx="2320435" cy="241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Utvalgsstørrelse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Utvalgsstørrelse er en beregning av hvor mange som skal delta i undersøkelsen. Beregnes ut fra ligningen </a:t>
                </a:r>
                <a14:m>
                  <m:oMath xmlns:m="http://schemas.openxmlformats.org/officeDocument/2006/math">
                    <m:r>
                      <a:rPr lang="nb-NO" sz="2800" b="0" i="1" kern="1200" smtClean="0">
                        <a:solidFill>
                          <a:schemeClr val="tx1"/>
                        </a:solidFill>
                        <a:latin typeface="Cambria Math" panose="02040503050406030204" pitchFamily="18" charset="0"/>
                        <a:ea typeface="+mj-ea"/>
                        <a:cs typeface="+mj-cs"/>
                      </a:rPr>
                      <m:t>𝑛</m:t>
                    </m:r>
                    <m:r>
                      <a:rPr lang="nb-NO" sz="2800" b="0" i="1" kern="1200" smtClean="0">
                        <a:solidFill>
                          <a:schemeClr val="tx1"/>
                        </a:solidFill>
                        <a:latin typeface="Cambria Math" panose="02040503050406030204" pitchFamily="18" charset="0"/>
                        <a:ea typeface="+mj-ea"/>
                        <a:cs typeface="+mj-cs"/>
                      </a:rPr>
                      <m:t>=</m:t>
                    </m:r>
                    <m:f>
                      <m:fPr>
                        <m:ctrlPr>
                          <a:rPr lang="nb-NO" sz="2800" b="0" i="1" kern="1200" smtClean="0">
                            <a:solidFill>
                              <a:schemeClr val="tx1"/>
                            </a:solidFill>
                            <a:latin typeface="Cambria Math" panose="02040503050406030204" pitchFamily="18" charset="0"/>
                            <a:ea typeface="+mj-ea"/>
                            <a:cs typeface="+mj-cs"/>
                          </a:rPr>
                        </m:ctrlPr>
                      </m:fPr>
                      <m:num>
                        <m:sSup>
                          <m:sSupPr>
                            <m:ctrlPr>
                              <a:rPr lang="nb-NO" sz="2800" b="0" i="1" kern="1200" smtClean="0">
                                <a:solidFill>
                                  <a:schemeClr val="tx1"/>
                                </a:solidFill>
                                <a:latin typeface="Cambria Math" panose="02040503050406030204" pitchFamily="18" charset="0"/>
                                <a:ea typeface="+mj-ea"/>
                                <a:cs typeface="+mj-cs"/>
                              </a:rPr>
                            </m:ctrlPr>
                          </m:sSupPr>
                          <m:e>
                            <m:r>
                              <a:rPr lang="nb-NO" sz="2800" b="0" i="1" kern="1200" smtClean="0">
                                <a:solidFill>
                                  <a:schemeClr val="tx1"/>
                                </a:solidFill>
                                <a:latin typeface="Cambria Math" panose="02040503050406030204" pitchFamily="18" charset="0"/>
                                <a:ea typeface="+mj-ea"/>
                                <a:cs typeface="+mj-cs"/>
                              </a:rPr>
                              <m:t>𝑧</m:t>
                            </m:r>
                          </m:e>
                          <m:sup>
                            <m:r>
                              <a:rPr lang="nb-NO" sz="2800" b="0" i="1" kern="1200" smtClean="0">
                                <a:solidFill>
                                  <a:schemeClr val="tx1"/>
                                </a:solidFill>
                                <a:latin typeface="Cambria Math" panose="02040503050406030204" pitchFamily="18" charset="0"/>
                                <a:ea typeface="+mj-ea"/>
                                <a:cs typeface="+mj-cs"/>
                              </a:rPr>
                              <m:t>2</m:t>
                            </m:r>
                          </m:sup>
                        </m:sSup>
                        <m:d>
                          <m:dPr>
                            <m:ctrlPr>
                              <a:rPr lang="nb-NO" sz="2800" b="0" i="1" kern="1200" smtClean="0">
                                <a:solidFill>
                                  <a:schemeClr val="tx1"/>
                                </a:solidFill>
                                <a:latin typeface="Cambria Math" panose="02040503050406030204" pitchFamily="18" charset="0"/>
                                <a:ea typeface="+mj-ea"/>
                                <a:cs typeface="+mj-cs"/>
                              </a:rPr>
                            </m:ctrlPr>
                          </m:dPr>
                          <m:e>
                            <m:r>
                              <a:rPr lang="nb-NO" sz="2800" b="0" i="1" kern="1200" smtClean="0">
                                <a:solidFill>
                                  <a:schemeClr val="tx1"/>
                                </a:solidFill>
                                <a:latin typeface="Cambria Math" panose="02040503050406030204" pitchFamily="18" charset="0"/>
                                <a:ea typeface="+mj-ea"/>
                                <a:cs typeface="+mj-cs"/>
                              </a:rPr>
                              <m:t>1−</m:t>
                            </m:r>
                            <m:r>
                              <a:rPr lang="nb-NO" sz="2800" b="0" i="1" kern="1200" smtClean="0">
                                <a:solidFill>
                                  <a:schemeClr val="tx1"/>
                                </a:solidFill>
                                <a:latin typeface="Cambria Math" panose="02040503050406030204" pitchFamily="18" charset="0"/>
                                <a:ea typeface="+mj-ea"/>
                                <a:cs typeface="+mj-cs"/>
                              </a:rPr>
                              <m:t>𝐴</m:t>
                            </m:r>
                          </m:e>
                        </m:d>
                        <m:r>
                          <a:rPr lang="nb-NO" sz="2800" b="0" i="1" kern="1200" smtClean="0">
                            <a:solidFill>
                              <a:schemeClr val="tx1"/>
                            </a:solidFill>
                            <a:latin typeface="Cambria Math" panose="02040503050406030204" pitchFamily="18" charset="0"/>
                            <a:ea typeface="+mj-ea"/>
                            <a:cs typeface="+mj-cs"/>
                          </a:rPr>
                          <m:t>𝐴</m:t>
                        </m:r>
                      </m:num>
                      <m:den>
                        <m:sSup>
                          <m:sSupPr>
                            <m:ctrlPr>
                              <a:rPr lang="nb-NO" sz="2800" b="0" i="1" kern="1200" smtClean="0">
                                <a:solidFill>
                                  <a:schemeClr val="tx1"/>
                                </a:solidFill>
                                <a:latin typeface="Cambria Math" panose="02040503050406030204" pitchFamily="18" charset="0"/>
                                <a:ea typeface="+mj-ea"/>
                                <a:cs typeface="+mj-cs"/>
                              </a:rPr>
                            </m:ctrlPr>
                          </m:sSupPr>
                          <m:e>
                            <m:r>
                              <a:rPr lang="nb-NO" sz="2800" b="0" i="1" kern="1200" smtClean="0">
                                <a:solidFill>
                                  <a:schemeClr val="tx1"/>
                                </a:solidFill>
                                <a:latin typeface="Cambria Math" panose="02040503050406030204" pitchFamily="18" charset="0"/>
                                <a:ea typeface="+mj-ea"/>
                                <a:cs typeface="+mj-cs"/>
                              </a:rPr>
                              <m:t>𝑃</m:t>
                            </m:r>
                          </m:e>
                          <m:sup>
                            <m:r>
                              <a:rPr lang="nb-NO" sz="2800" b="0" i="1" kern="1200" smtClean="0">
                                <a:solidFill>
                                  <a:schemeClr val="tx1"/>
                                </a:solidFill>
                                <a:latin typeface="Cambria Math" panose="02040503050406030204" pitchFamily="18" charset="0"/>
                                <a:ea typeface="+mj-ea"/>
                                <a:cs typeface="+mj-cs"/>
                              </a:rPr>
                              <m:t>2</m:t>
                            </m:r>
                          </m:sup>
                        </m:sSup>
                      </m:den>
                    </m:f>
                  </m:oMath>
                </a14:m>
                <a:r>
                  <a:rPr lang="nb-NO" sz="2800" kern="1200" dirty="0" smtClean="0">
                    <a:solidFill>
                      <a:schemeClr val="tx1"/>
                    </a:solidFill>
                    <a:latin typeface="+mj-lt"/>
                    <a:ea typeface="+mj-ea"/>
                    <a:cs typeface="+mj-cs"/>
                  </a:rPr>
                  <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468" t="-2500"/>
                </a:stretch>
              </a:blipFill>
            </p:spPr>
            <p:txBody>
              <a:bodyPr/>
              <a:lstStyle/>
              <a:p>
                <a:r>
                  <a:rPr lang="nb-NO">
                    <a:noFill/>
                  </a:rPr>
                  <a:t> </a:t>
                </a:r>
              </a:p>
            </p:txBody>
          </p:sp>
        </mc:Fallback>
      </mc:AlternateContent>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faktorer: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Ressurser tilgjengelig</a:t>
            </a:r>
          </a:p>
          <a:p>
            <a:pPr marL="514350" indent="-514350" algn="l">
              <a:spcBef>
                <a:spcPts val="0"/>
              </a:spcBef>
              <a:spcAft>
                <a:spcPts val="300"/>
              </a:spcAft>
              <a:buFont typeface="+mj-lt"/>
              <a:buAutoNum type="arabicPeriod"/>
            </a:pPr>
            <a:r>
              <a:rPr lang="nb-NO" sz="2000" dirty="0" smtClean="0">
                <a:solidFill>
                  <a:schemeClr val="tx1"/>
                </a:solidFill>
              </a:rPr>
              <a:t>Variansen i populasjonen (A)</a:t>
            </a:r>
          </a:p>
          <a:p>
            <a:pPr marL="514350" indent="-514350" algn="l">
              <a:spcBef>
                <a:spcPts val="0"/>
              </a:spcBef>
              <a:spcAft>
                <a:spcPts val="300"/>
              </a:spcAft>
              <a:buFont typeface="+mj-lt"/>
              <a:buAutoNum type="arabicPeriod"/>
            </a:pPr>
            <a:r>
              <a:rPr lang="nb-NO" sz="2000" dirty="0" smtClean="0">
                <a:solidFill>
                  <a:schemeClr val="tx1"/>
                </a:solidFill>
              </a:rPr>
              <a:t>Konfidensgrad (z)</a:t>
            </a:r>
            <a:endParaRPr lang="nb-NO" sz="2000"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Presisjon (P)</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Feilkilder</a:t>
            </a:r>
            <a:r>
              <a:rPr lang="nb-NO" sz="3000" kern="1200" dirty="0" smtClean="0">
                <a:solidFill>
                  <a:schemeClr val="tx1"/>
                </a:solidFill>
              </a:rPr>
              <a:t/>
            </a:r>
            <a:br>
              <a:rPr lang="nb-NO" sz="3000" kern="1200" dirty="0" smtClean="0">
                <a:solidFill>
                  <a:schemeClr val="tx1"/>
                </a:solidFill>
              </a:rPr>
            </a:br>
            <a:r>
              <a:rPr lang="nb-NO" sz="3000" kern="1200" dirty="0">
                <a:solidFill>
                  <a:schemeClr val="tx1"/>
                </a:solidFill>
              </a:rPr>
              <a:t/>
            </a:r>
            <a:br>
              <a:rPr lang="nb-NO" sz="3000" kern="1200" dirty="0">
                <a:solidFill>
                  <a:schemeClr val="tx1"/>
                </a:solidFill>
              </a:rPr>
            </a:br>
            <a:r>
              <a:rPr lang="nb-NO" sz="2800" kern="1200" dirty="0" smtClean="0">
                <a:solidFill>
                  <a:schemeClr val="tx1"/>
                </a:solidFill>
                <a:latin typeface="+mj-lt"/>
                <a:ea typeface="+mj-ea"/>
                <a:cs typeface="+mj-cs"/>
              </a:rPr>
              <a:t>Feilkilder ved spørreundersøkelser er knyttet til mangel på svar ved at man ikke spør riktige personer, eller at spørsmålene ikke blir forstått eller at intervjueren påvirker resultatet</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fontScale="92500" lnSpcReduction="10000"/>
          </a:bodyPr>
          <a:lstStyle/>
          <a:p>
            <a:pPr algn="l">
              <a:spcBef>
                <a:spcPts val="0"/>
              </a:spcBef>
              <a:spcAft>
                <a:spcPts val="300"/>
              </a:spcAft>
            </a:pPr>
            <a:r>
              <a:rPr lang="nb-NO" sz="2000" b="1" dirty="0" smtClean="0">
                <a:solidFill>
                  <a:schemeClr val="tx1"/>
                </a:solidFill>
              </a:rPr>
              <a:t>To typer: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Manglende observasjoner</a:t>
            </a:r>
          </a:p>
          <a:p>
            <a:pPr marL="971550" lvl="1" indent="-514350">
              <a:spcBef>
                <a:spcPts val="0"/>
              </a:spcBef>
              <a:spcAft>
                <a:spcPts val="300"/>
              </a:spcAft>
              <a:buFont typeface="+mj-lt"/>
              <a:buAutoNum type="arabicPeriod"/>
            </a:pPr>
            <a:r>
              <a:rPr lang="nb-NO" sz="1600" dirty="0" smtClean="0">
                <a:solidFill>
                  <a:schemeClr val="tx1"/>
                </a:solidFill>
              </a:rPr>
              <a:t>Dekningsfeil</a:t>
            </a:r>
          </a:p>
          <a:p>
            <a:pPr marL="971550" lvl="1" indent="-514350">
              <a:spcBef>
                <a:spcPts val="0"/>
              </a:spcBef>
              <a:spcAft>
                <a:spcPts val="300"/>
              </a:spcAft>
              <a:buFont typeface="+mj-lt"/>
              <a:buAutoNum type="arabicPeriod"/>
            </a:pPr>
            <a:r>
              <a:rPr lang="nb-NO" sz="1600" dirty="0" smtClean="0">
                <a:solidFill>
                  <a:schemeClr val="tx1"/>
                </a:solidFill>
              </a:rPr>
              <a:t>Ikke-responsfeil</a:t>
            </a:r>
          </a:p>
          <a:p>
            <a:pPr marL="971550" lvl="1" indent="-514350">
              <a:spcBef>
                <a:spcPts val="0"/>
              </a:spcBef>
              <a:spcAft>
                <a:spcPts val="300"/>
              </a:spcAft>
              <a:buFont typeface="+mj-lt"/>
              <a:buAutoNum type="arabicPeriod"/>
            </a:pPr>
            <a:r>
              <a:rPr lang="nb-NO" sz="1600" dirty="0" smtClean="0">
                <a:solidFill>
                  <a:schemeClr val="tx1"/>
                </a:solidFill>
              </a:rPr>
              <a:t>Utvalgsfeil</a:t>
            </a:r>
          </a:p>
          <a:p>
            <a:pPr marL="514350" indent="-514350" algn="l">
              <a:spcBef>
                <a:spcPts val="0"/>
              </a:spcBef>
              <a:spcAft>
                <a:spcPts val="300"/>
              </a:spcAft>
              <a:buFont typeface="+mj-lt"/>
              <a:buAutoNum type="arabicPeriod"/>
            </a:pPr>
            <a:r>
              <a:rPr lang="nb-NO" sz="2000" dirty="0" smtClean="0">
                <a:solidFill>
                  <a:schemeClr val="tx1"/>
                </a:solidFill>
              </a:rPr>
              <a:t>Målefeil</a:t>
            </a:r>
          </a:p>
          <a:p>
            <a:pPr marL="971550" lvl="1" indent="-514350">
              <a:spcBef>
                <a:spcPts val="0"/>
              </a:spcBef>
              <a:spcAft>
                <a:spcPts val="300"/>
              </a:spcAft>
              <a:buFont typeface="+mj-lt"/>
              <a:buAutoNum type="arabicPeriod"/>
            </a:pPr>
            <a:r>
              <a:rPr lang="nb-NO" sz="1600" dirty="0" smtClean="0">
                <a:solidFill>
                  <a:schemeClr val="tx1"/>
                </a:solidFill>
              </a:rPr>
              <a:t>Spørreskjemaet</a:t>
            </a:r>
          </a:p>
          <a:p>
            <a:pPr marL="971550" lvl="1" indent="-514350">
              <a:spcBef>
                <a:spcPts val="0"/>
              </a:spcBef>
              <a:spcAft>
                <a:spcPts val="300"/>
              </a:spcAft>
              <a:buFont typeface="+mj-lt"/>
              <a:buAutoNum type="arabicPeriod"/>
            </a:pPr>
            <a:r>
              <a:rPr lang="nb-NO" sz="1600" dirty="0" smtClean="0">
                <a:solidFill>
                  <a:schemeClr val="tx1"/>
                </a:solidFill>
              </a:rPr>
              <a:t>Interaksjonen</a:t>
            </a: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4226049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Personvern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Personvern følger av lovverket og setter kriterier for hvordan man kan samle inn informasjon fra enkeltpersoner og bedrifter. Viktig her er evnen til å identifisere respondentene, hvilken informasjon man kan samle inn, og bruk av personopplysninger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900" b="1" dirty="0" smtClean="0">
                <a:solidFill>
                  <a:schemeClr val="tx1"/>
                </a:solidFill>
              </a:rPr>
              <a:t>To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Anonymitet og pseudoanonymitet</a:t>
            </a:r>
          </a:p>
          <a:p>
            <a:pPr marL="514350" indent="-514350" algn="l">
              <a:spcBef>
                <a:spcPts val="0"/>
              </a:spcBef>
              <a:spcAft>
                <a:spcPts val="300"/>
              </a:spcAft>
              <a:buFont typeface="+mj-lt"/>
              <a:buAutoNum type="arabicPeriod"/>
            </a:pPr>
            <a:r>
              <a:rPr lang="nb-NO" dirty="0" smtClean="0">
                <a:solidFill>
                  <a:schemeClr val="tx1"/>
                </a:solidFill>
              </a:rPr>
              <a:t>Hvilken informasjon som kan samles inn</a:t>
            </a:r>
          </a:p>
          <a:p>
            <a:pPr marL="514350" indent="-514350" algn="l">
              <a:spcBef>
                <a:spcPts val="0"/>
              </a:spcBef>
              <a:spcAft>
                <a:spcPts val="300"/>
              </a:spcAft>
              <a:buFont typeface="+mj-lt"/>
              <a:buAutoNum type="arabicPeriod"/>
            </a:pPr>
            <a:r>
              <a:rPr lang="nb-NO" dirty="0" smtClean="0">
                <a:solidFill>
                  <a:schemeClr val="tx1"/>
                </a:solidFill>
              </a:rPr>
              <a:t>Bruk av personopplysninger</a:t>
            </a:r>
          </a:p>
          <a:p>
            <a:pPr marL="514350" indent="-514350" algn="l">
              <a:spcBef>
                <a:spcPts val="0"/>
              </a:spcBef>
              <a:spcAft>
                <a:spcPts val="300"/>
              </a:spcAft>
              <a:buFont typeface="+mj-lt"/>
              <a:buAutoNum type="arabicPeriod"/>
            </a:pPr>
            <a:r>
              <a:rPr lang="nb-NO" dirty="0" smtClean="0">
                <a:solidFill>
                  <a:schemeClr val="tx1"/>
                </a:solidFill>
              </a:rPr>
              <a:t>Syv grunn prinsipper</a:t>
            </a:r>
            <a:endParaRPr lang="nb-NO"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7</a:t>
            </a:fld>
            <a:endParaRPr lang="nb-NO"/>
          </a:p>
        </p:txBody>
      </p:sp>
    </p:spTree>
    <p:extLst>
      <p:ext uri="{BB962C8B-B14F-4D97-AF65-F5344CB8AC3E}">
        <p14:creationId xmlns:p14="http://schemas.microsoft.com/office/powerpoint/2010/main" val="252764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Oppsummering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Dette kapitlet handlet om hvordan man bestemmer hvem som skal delta på en undersøkelse, hvor mange man skal spørre, samt behandling av identiteten til den som spørres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10000"/>
          </a:bodyPr>
          <a:lstStyle/>
          <a:p>
            <a:pPr algn="l">
              <a:spcBef>
                <a:spcPts val="0"/>
              </a:spcBef>
              <a:spcAft>
                <a:spcPts val="300"/>
              </a:spcAft>
            </a:pPr>
            <a:r>
              <a:rPr lang="nb-NO" sz="2900" b="1" dirty="0" smtClean="0">
                <a:solidFill>
                  <a:schemeClr val="tx1"/>
                </a:solidFill>
              </a:rPr>
              <a:t>Fem temaer: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Populasjonen og utvalgsramme</a:t>
            </a:r>
          </a:p>
          <a:p>
            <a:pPr marL="514350" indent="-514350" algn="l">
              <a:spcBef>
                <a:spcPts val="0"/>
              </a:spcBef>
              <a:spcAft>
                <a:spcPts val="300"/>
              </a:spcAft>
              <a:buFont typeface="+mj-lt"/>
              <a:buAutoNum type="arabicPeriod"/>
            </a:pPr>
            <a:r>
              <a:rPr lang="nb-NO" dirty="0" smtClean="0">
                <a:solidFill>
                  <a:schemeClr val="tx1"/>
                </a:solidFill>
              </a:rPr>
              <a:t>Utvalgsmetode</a:t>
            </a:r>
          </a:p>
          <a:p>
            <a:pPr marL="514350" indent="-514350" algn="l">
              <a:spcBef>
                <a:spcPts val="0"/>
              </a:spcBef>
              <a:spcAft>
                <a:spcPts val="300"/>
              </a:spcAft>
              <a:buFont typeface="+mj-lt"/>
              <a:buAutoNum type="arabicPeriod"/>
            </a:pPr>
            <a:r>
              <a:rPr lang="nb-NO" dirty="0" smtClean="0">
                <a:solidFill>
                  <a:schemeClr val="tx1"/>
                </a:solidFill>
              </a:rPr>
              <a:t>Utvalgsstørrelsen</a:t>
            </a:r>
          </a:p>
          <a:p>
            <a:pPr marL="514350" indent="-514350" algn="l">
              <a:spcBef>
                <a:spcPts val="0"/>
              </a:spcBef>
              <a:spcAft>
                <a:spcPts val="300"/>
              </a:spcAft>
              <a:buFont typeface="+mj-lt"/>
              <a:buAutoNum type="arabicPeriod"/>
            </a:pPr>
            <a:r>
              <a:rPr lang="nb-NO" dirty="0" smtClean="0">
                <a:solidFill>
                  <a:schemeClr val="tx1"/>
                </a:solidFill>
              </a:rPr>
              <a:t>Feilkilder</a:t>
            </a:r>
            <a:endParaRPr lang="nb-NO"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Personvern</a:t>
            </a:r>
            <a:endParaRPr lang="nb-NO"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spTree>
    <p:extLst>
      <p:ext uri="{BB962C8B-B14F-4D97-AF65-F5344CB8AC3E}">
        <p14:creationId xmlns:p14="http://schemas.microsoft.com/office/powerpoint/2010/main" val="4226025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Datainnhenting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Valg av datainnhentingsmetode påvirker hvilke virkemidler man kan bruke, hvilke ressurser som kreves, i hvilken grad respondenten kan bli påvirket av intervjueren, samt responsraten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900" b="1" dirty="0" smtClean="0">
                <a:solidFill>
                  <a:schemeClr val="tx1"/>
                </a:solidFill>
              </a:rPr>
              <a:t>Fire metoder: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Personlige intervjuer</a:t>
            </a:r>
          </a:p>
          <a:p>
            <a:pPr marL="514350" indent="-514350" algn="l">
              <a:spcBef>
                <a:spcPts val="0"/>
              </a:spcBef>
              <a:spcAft>
                <a:spcPts val="300"/>
              </a:spcAft>
              <a:buFont typeface="+mj-lt"/>
              <a:buAutoNum type="arabicPeriod"/>
            </a:pPr>
            <a:r>
              <a:rPr lang="nb-NO" dirty="0" smtClean="0">
                <a:solidFill>
                  <a:schemeClr val="tx1"/>
                </a:solidFill>
              </a:rPr>
              <a:t>Online løsninger</a:t>
            </a:r>
          </a:p>
          <a:p>
            <a:pPr marL="514350" indent="-514350" algn="l">
              <a:spcBef>
                <a:spcPts val="0"/>
              </a:spcBef>
              <a:spcAft>
                <a:spcPts val="300"/>
              </a:spcAft>
              <a:buFont typeface="+mj-lt"/>
              <a:buAutoNum type="arabicPeriod"/>
            </a:pPr>
            <a:r>
              <a:rPr lang="nb-NO" dirty="0" smtClean="0">
                <a:solidFill>
                  <a:schemeClr val="tx1"/>
                </a:solidFill>
              </a:rPr>
              <a:t>Telefonintervjuer</a:t>
            </a:r>
          </a:p>
          <a:p>
            <a:pPr marL="514350" indent="-514350" algn="l">
              <a:spcBef>
                <a:spcPts val="0"/>
              </a:spcBef>
              <a:spcAft>
                <a:spcPts val="300"/>
              </a:spcAft>
              <a:buFont typeface="+mj-lt"/>
              <a:buAutoNum type="arabicPeriod"/>
            </a:pPr>
            <a:r>
              <a:rPr lang="nb-NO" dirty="0" smtClean="0">
                <a:solidFill>
                  <a:schemeClr val="tx1"/>
                </a:solidFill>
              </a:rPr>
              <a:t>Postale spørreskjemaer</a:t>
            </a:r>
          </a:p>
        </p:txBody>
      </p:sp>
      <p:pic>
        <p:nvPicPr>
          <p:cNvPr id="6146" name="Picture 2" descr="Survey methodology Questionnaire Clip art - Superonlin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3532" y="4243273"/>
            <a:ext cx="2587625" cy="2123599"/>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spTree>
    <p:extLst>
      <p:ext uri="{BB962C8B-B14F-4D97-AF65-F5344CB8AC3E}">
        <p14:creationId xmlns:p14="http://schemas.microsoft.com/office/powerpoint/2010/main" val="1097086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318</TotalTime>
  <Words>463</Words>
  <Application>Microsoft Office PowerPoint</Application>
  <PresentationFormat>Widescreen</PresentationFormat>
  <Paragraphs>78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Cambria Math</vt:lpstr>
      <vt:lpstr>Corbel</vt:lpstr>
      <vt:lpstr>Basis</vt:lpstr>
      <vt:lpstr>Utvalgstyper og utvalgsstørrelser</vt:lpstr>
      <vt:lpstr>Utvalgstyper og utvalgsstørrelser  Temaet her er hvordan man skal trekke ut hvem som skal svare på en undersøkelse. Valget påvirker hvilke feilkilder som fines, samt hvordan analysene kan brukes og generaliseres. I tillegg har beskyttelse av personvern betydning på valgene</vt:lpstr>
      <vt:lpstr>Populasjonen og utvalgsrammen  Populasjonen defineres ut fra summen av alle de undersøkelsesenhetene man ønsker å si noe om. Ut fra den bestemmes utvalgsrammen, som er listen over disse elementene. Utvalg kan ha overdekning og underdekning</vt:lpstr>
      <vt:lpstr>Utvalgsmetode  Utvalgsmetode er kriteriene vi setter for hvordan vi skal trekke ut de som skal delta i undersøkelsen. Har stor betydning for hvilken generalisering man kan trekke fra analysene. Det er to hovedtyper: Sannsynlighetsutvalg og ikke-sannsynlighetsutvalg</vt:lpstr>
      <vt:lpstr>Utvalgsstørrelse  Utvalgsstørrelse er en beregning av hvor mange som skal delta i undersøkelsen. Beregnes ut fra ligningen n=(z^2 (1-A)A)/P^2  </vt:lpstr>
      <vt:lpstr>Feilkilder  Feilkilder ved spørreundersøkelser er knyttet til mangel på svar ved at man ikke spør riktige personer, eller at spørsmålene ikke blir forstått eller at intervjueren påvirker resultatet</vt:lpstr>
      <vt:lpstr>Personvern  Personvern følger av lovverket og setter kriterier for hvordan man kan samle inn informasjon fra enkeltpersoner og bedrifter. Viktig her er evnen til å identifisere respondentene, hvilken informasjon man kan samle inn, og bruk av personopplysninger</vt:lpstr>
      <vt:lpstr>Oppsummering  Dette kapitlet handlet om hvordan man bestemmer hvem som skal delta på en undersøkelse, hvor mange man skal spørre, samt behandling av identiteten til den som spørres </vt:lpstr>
      <vt:lpstr>Datainnhenting  Valg av datainnhentingsmetode påvirker hvilke virkemidler man kan bruke, hvilke ressurser som kreves, i hvilken grad respondenten kan bli påvirket av intervjueren, samt responsraten</vt:lpstr>
      <vt:lpstr>Oppsummering   Ved å jobbe systematisk med utvikling av spørreskjemaet og datainnsamlingsmetode øker man kvaliteten på undersøkelsen og de resultater man kommer frem til i analysene. </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33</cp:revision>
  <dcterms:created xsi:type="dcterms:W3CDTF">2021-02-24T08:22:55Z</dcterms:created>
  <dcterms:modified xsi:type="dcterms:W3CDTF">2021-02-24T14:26:22Z</dcterms:modified>
</cp:coreProperties>
</file>