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752528" cy="3744415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5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Monopol, monopolistisk konkurranse og prisdiskriminering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8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13669"/>
            <a:ext cx="6912768" cy="523066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3283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Prisdiskriminering av 1. grad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87524" y="61653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5.4 </a:t>
            </a:r>
            <a:r>
              <a:rPr lang="nb-NO" dirty="0"/>
              <a:t>Et eksempel på prisdiskriminering av 1. grad</a:t>
            </a:r>
          </a:p>
        </p:txBody>
      </p:sp>
    </p:spTree>
    <p:extLst>
      <p:ext uri="{BB962C8B-B14F-4D97-AF65-F5344CB8AC3E}">
        <p14:creationId xmlns:p14="http://schemas.microsoft.com/office/powerpoint/2010/main" val="262500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7607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Prisdiskriminering av </a:t>
            </a:r>
            <a:r>
              <a:rPr lang="nb-NO" sz="3200" b="1" dirty="0" smtClean="0">
                <a:solidFill>
                  <a:srgbClr val="6A986B"/>
                </a:solidFill>
              </a:rPr>
              <a:t>2. </a:t>
            </a:r>
            <a:r>
              <a:rPr lang="nb-NO" sz="3200" b="1" dirty="0">
                <a:solidFill>
                  <a:srgbClr val="6A986B"/>
                </a:solidFill>
              </a:rPr>
              <a:t>grad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3283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Prisdiskriminering av </a:t>
            </a:r>
            <a:r>
              <a:rPr lang="nb-NO" sz="3200" b="1" dirty="0" smtClean="0">
                <a:solidFill>
                  <a:srgbClr val="6A986B"/>
                </a:solidFill>
              </a:rPr>
              <a:t>3. </a:t>
            </a:r>
            <a:r>
              <a:rPr lang="nb-NO" sz="3200" b="1" dirty="0">
                <a:solidFill>
                  <a:srgbClr val="6A986B"/>
                </a:solidFill>
              </a:rPr>
              <a:t>grad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87524" y="544522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5.5 </a:t>
            </a:r>
            <a:r>
              <a:rPr lang="nb-NO" dirty="0"/>
              <a:t>Eksempel på prisdiskriminering av 3. grad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8" y="1772816"/>
            <a:ext cx="86976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908720"/>
            <a:ext cx="78488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Årsaker til monopol</a:t>
            </a:r>
            <a:endParaRPr lang="nb-NO" sz="3200" dirty="0">
              <a:solidFill>
                <a:srgbClr val="6A986B"/>
              </a:solidFill>
            </a:endParaRPr>
          </a:p>
          <a:p>
            <a:pPr lvl="0"/>
            <a:endParaRPr lang="nb-NO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Legale </a:t>
            </a:r>
            <a:r>
              <a:rPr lang="nb-NO" sz="2400" b="1" dirty="0"/>
              <a:t>monopoler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Naturlig monopol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Patentretter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Råderett over spesielle naturressurser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Salgskartell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Lokale </a:t>
            </a:r>
            <a:r>
              <a:rPr lang="nb-NO" sz="2400" b="1" dirty="0"/>
              <a:t>monopoler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576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90872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grenseinntekten er lavere for en monopolist enn for en liten </a:t>
            </a:r>
            <a:r>
              <a:rPr lang="nb-NO" sz="3200" b="1" dirty="0" smtClean="0">
                <a:solidFill>
                  <a:srgbClr val="6A986B"/>
                </a:solidFill>
              </a:rPr>
              <a:t>produsent</a:t>
            </a:r>
            <a:endParaRPr lang="nb-NO" sz="24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7" y="2348880"/>
            <a:ext cx="7938246" cy="174641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7920880" cy="17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33" y="980728"/>
            <a:ext cx="6963734" cy="500808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3283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monopol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87524" y="61653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5.1 </a:t>
            </a:r>
            <a:r>
              <a:rPr lang="nb-NO" dirty="0"/>
              <a:t>Markeds- og samfunnsøkonomiske virkninger av monopol</a:t>
            </a:r>
          </a:p>
        </p:txBody>
      </p:sp>
    </p:spTree>
    <p:extLst>
      <p:ext uri="{BB962C8B-B14F-4D97-AF65-F5344CB8AC3E}">
        <p14:creationId xmlns:p14="http://schemas.microsoft.com/office/powerpoint/2010/main" val="394339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80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monopol ikke alltid har høy fortjeneste</a:t>
            </a:r>
            <a:endParaRPr lang="nb-NO" sz="3200" dirty="0">
              <a:solidFill>
                <a:srgbClr val="6A986B"/>
              </a:solidFill>
            </a:endParaRPr>
          </a:p>
          <a:p>
            <a:pPr lvl="0"/>
            <a:endParaRPr lang="nb-NO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 smtClean="0"/>
              <a:t>Store </a:t>
            </a:r>
            <a:r>
              <a:rPr lang="nb-NO" sz="2400" dirty="0"/>
              <a:t>aktører på tilbudssiden har en tendens til å bli motvirket av store aktører på etterspørselssiden.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Utnytter ikke sin mulighet for å sette høy markedspris fordi det kan innebære fare for nyetableringer som undergraver dets monopolstilling.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Fortjenesten kan bli «tatt ut» internt bl.a. i form av lavere produktivitet og høyere lønn (</a:t>
            </a:r>
            <a:r>
              <a:rPr lang="nb-NO" sz="2400" dirty="0" err="1"/>
              <a:t>X</a:t>
            </a:r>
            <a:r>
              <a:rPr lang="nb-NO" sz="2400" dirty="0"/>
              <a:t>-ineffektivitet).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Monopolet kan ha andre målsettinger enn maksimal fortjeneste.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Myndighetene kan legge begrensninger på monopolets markedsmakt.</a:t>
            </a:r>
          </a:p>
        </p:txBody>
      </p:sp>
    </p:spTree>
    <p:extLst>
      <p:ext uri="{BB962C8B-B14F-4D97-AF65-F5344CB8AC3E}">
        <p14:creationId xmlns:p14="http://schemas.microsoft.com/office/powerpoint/2010/main" val="74373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Offentlige tiltak mot monopol</a:t>
            </a:r>
            <a:endParaRPr lang="nb-NO" sz="3200" dirty="0">
              <a:solidFill>
                <a:srgbClr val="6A986B"/>
              </a:solidFill>
            </a:endParaRPr>
          </a:p>
          <a:p>
            <a:pPr lvl="0"/>
            <a:endParaRPr lang="nb-NO" dirty="0" smtClean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Myndighetene kan gripe inn mot monopoler med hjemmel i Konkurranseloven.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Det offentlige kan overta monopolet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Det kan bli pålagt å produsere mer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Det kan innføres en maksimalpris.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Det kan gis en subsidie. (Virker motsatt av avgift, jf. kapittel 12)</a:t>
            </a:r>
          </a:p>
        </p:txBody>
      </p:sp>
    </p:spTree>
    <p:extLst>
      <p:ext uri="{BB962C8B-B14F-4D97-AF65-F5344CB8AC3E}">
        <p14:creationId xmlns:p14="http://schemas.microsoft.com/office/powerpoint/2010/main" val="351293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Karteller kan være ustabile</a:t>
            </a:r>
            <a:endParaRPr lang="nb-NO" sz="3200" dirty="0">
              <a:solidFill>
                <a:srgbClr val="6A986B"/>
              </a:solidFill>
            </a:endParaRPr>
          </a:p>
          <a:p>
            <a:pPr lvl="0"/>
            <a:endParaRPr lang="nb-NO" dirty="0" smtClean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i="1" dirty="0"/>
              <a:t>Ytre fiender</a:t>
            </a:r>
            <a:r>
              <a:rPr lang="nb-NO" sz="2400" dirty="0"/>
              <a:t>: Produsenter som står utenfor kan utvide sin produksjon, nye produsenter kan komme til og det kan bli (økt) produksjon av alternative produkter. Dette svekker etterspørselen som er rettet mot kartellet.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i="1" dirty="0"/>
              <a:t>Indre fiender</a:t>
            </a:r>
            <a:r>
              <a:rPr lang="nb-NO" sz="2400" dirty="0"/>
              <a:t>: Med en pris over grensekostnadene kan de enkelte medlemmer i kartellet bli fristet til å produsere og selge mer enn «sin» del. Dette undergraver kartellets monopoltilpasning (det blir produsert for mye).</a:t>
            </a:r>
          </a:p>
        </p:txBody>
      </p:sp>
    </p:spTree>
    <p:extLst>
      <p:ext uri="{BB962C8B-B14F-4D97-AF65-F5344CB8AC3E}">
        <p14:creationId xmlns:p14="http://schemas.microsoft.com/office/powerpoint/2010/main" val="92676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80"/>
            <a:ext cx="80648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Monopolistisk konkurranse</a:t>
            </a:r>
            <a:r>
              <a:rPr lang="nb-NO" sz="3200" dirty="0">
                <a:solidFill>
                  <a:srgbClr val="6A986B"/>
                </a:solidFill>
              </a:rPr>
              <a:t> (MK)</a:t>
            </a:r>
          </a:p>
          <a:p>
            <a:pPr lvl="0"/>
            <a:endParaRPr lang="nb-NO" dirty="0" smtClean="0"/>
          </a:p>
          <a:p>
            <a:pPr>
              <a:spcAft>
                <a:spcPts val="600"/>
              </a:spcAft>
            </a:pPr>
            <a:r>
              <a:rPr lang="nb-NO" sz="2400" dirty="0"/>
              <a:t>MK er typisk for såkalte merkevarer der de enkelte produsenter har monopol på sitt merke, men må ta hensyn til konkurransen fra andre merker i sin tilpasning.</a:t>
            </a:r>
          </a:p>
          <a:p>
            <a:pPr>
              <a:spcAft>
                <a:spcPts val="600"/>
              </a:spcAft>
            </a:pPr>
            <a:r>
              <a:rPr lang="nb-NO" sz="2400" dirty="0"/>
              <a:t>I motsetning til monopol er ikke MK vanligvis </a:t>
            </a:r>
            <a:r>
              <a:rPr lang="nb-NO" sz="2400" dirty="0" smtClean="0"/>
              <a:t>uheldig samfunnsøkonomisk </a:t>
            </a:r>
            <a:r>
              <a:rPr lang="nb-NO" sz="2400" dirty="0"/>
              <a:t>sett: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MK gir konsumentene større valgmuligheter enn i et marked der alle produserer og selger akkurat samme produkt.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Stimulerer til innovasjon; forbedring og fornying av «gamle» produkter og utvikling av nye.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Gir grunnlag for prisdiskriminering ved at ulike gruppers betalingsvillighet utnyttes. Det gjør bl.a. at de med lav betalingsevne kan få produktene billigere.</a:t>
            </a:r>
          </a:p>
        </p:txBody>
      </p:sp>
    </p:spTree>
    <p:extLst>
      <p:ext uri="{BB962C8B-B14F-4D97-AF65-F5344CB8AC3E}">
        <p14:creationId xmlns:p14="http://schemas.microsoft.com/office/powerpoint/2010/main" val="9029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3283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Monopol vs. Monopolistisk konkurranse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87524" y="61653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5.3 </a:t>
            </a:r>
            <a:r>
              <a:rPr lang="nb-NO" dirty="0"/>
              <a:t>Monopol og monopolistisk </a:t>
            </a:r>
            <a:r>
              <a:rPr lang="nb-NO" dirty="0" smtClean="0"/>
              <a:t>konkurranse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1" y="1196752"/>
            <a:ext cx="81419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405</Words>
  <Application>Microsoft Office PowerPoint</Application>
  <PresentationFormat>Skjermfremvisning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Kapittel 5 Monopol, monopolistisk konkurranse og prisdiskriminering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44</cp:revision>
  <dcterms:created xsi:type="dcterms:W3CDTF">2017-01-21T06:57:52Z</dcterms:created>
  <dcterms:modified xsi:type="dcterms:W3CDTF">2017-02-02T14:59:34Z</dcterms:modified>
</cp:coreProperties>
</file>