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11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Individ, kollektiv og den offentlige sektor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" y="908720"/>
            <a:ext cx="7467496" cy="504056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83569" y="251937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Det politiske marked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606058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11.2 </a:t>
            </a:r>
            <a:r>
              <a:rPr lang="nb-NO" dirty="0"/>
              <a:t>Skjematisk framstilling av de krefter som påvirker </a:t>
            </a:r>
            <a:r>
              <a:rPr lang="nb-NO" dirty="0" smtClean="0"/>
              <a:t>utformingen </a:t>
            </a:r>
            <a:r>
              <a:rPr lang="nb-NO" dirty="0"/>
              <a:t>av praktisk-politiske tiltak</a:t>
            </a:r>
          </a:p>
        </p:txBody>
      </p:sp>
    </p:spTree>
    <p:extLst>
      <p:ext uri="{BB962C8B-B14F-4D97-AF65-F5344CB8AC3E}">
        <p14:creationId xmlns:p14="http://schemas.microsoft.com/office/powerpoint/2010/main" val="264676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Byråkratiatferd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9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Lobbyvirksomhet og </a:t>
            </a:r>
            <a:r>
              <a:rPr lang="nb-NO" sz="3200" b="1" dirty="0" err="1" smtClean="0">
                <a:solidFill>
                  <a:srgbClr val="6A986B"/>
                </a:solidFill>
              </a:rPr>
              <a:t>tilkarringsvirksomhet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3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Jerntriangler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Korrupsjon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gode kollektive </a:t>
            </a:r>
            <a:r>
              <a:rPr lang="nb-NO" sz="3200" b="1" dirty="0" smtClean="0">
                <a:solidFill>
                  <a:srgbClr val="6A986B"/>
                </a:solidFill>
              </a:rPr>
              <a:t>institusjoner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4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476672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Strukturen i den offentlige sektoren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60812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11.3 </a:t>
            </a:r>
            <a:r>
              <a:rPr lang="nb-NO" dirty="0"/>
              <a:t>Strukturen i den offentlige </a:t>
            </a:r>
            <a:r>
              <a:rPr lang="nb-NO" dirty="0" smtClean="0"/>
              <a:t>sektoren</a:t>
            </a:r>
          </a:p>
          <a:p>
            <a:r>
              <a:rPr lang="nb-NO" i="1" dirty="0" smtClean="0"/>
              <a:t>Kilde</a:t>
            </a:r>
            <a:r>
              <a:rPr lang="nb-NO" i="1" dirty="0"/>
              <a:t>: Offentlige finanser, Statistisk sentralbyrå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8" y="1201107"/>
            <a:ext cx="81124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620688"/>
            <a:ext cx="76841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6A986B"/>
                </a:solidFill>
              </a:rPr>
              <a:t>Årsaker til veksten i den offentlige sektoren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Velferdsstaten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 err="1"/>
              <a:t>Baumols</a:t>
            </a:r>
            <a:r>
              <a:rPr lang="nb-NO" sz="2400" b="1" dirty="0"/>
              <a:t> sykdom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Fiskalillusjon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Konserveringsfaktoren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Velgerfaktoren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Interessegruppefaktoren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7747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9" y="908720"/>
            <a:ext cx="8075662" cy="504056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83569" y="299455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Spesielt om betydningen av krig og kriser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1520" y="60812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11.4 </a:t>
            </a:r>
            <a:r>
              <a:rPr lang="nb-NO" dirty="0"/>
              <a:t>Offentlige </a:t>
            </a:r>
            <a:r>
              <a:rPr lang="nb-NO" dirty="0" smtClean="0"/>
              <a:t>inntekter </a:t>
            </a:r>
            <a:r>
              <a:rPr lang="nb-NO" dirty="0"/>
              <a:t>i Storbritannia og USA i prosent av </a:t>
            </a:r>
            <a:r>
              <a:rPr lang="nb-NO" dirty="0" smtClean="0"/>
              <a:t>bruttonasjonalproduktet</a:t>
            </a:r>
          </a:p>
          <a:p>
            <a:r>
              <a:rPr lang="nb-NO" i="1" dirty="0" smtClean="0"/>
              <a:t>Kilde</a:t>
            </a:r>
            <a:r>
              <a:rPr lang="nb-NO" i="1" dirty="0"/>
              <a:t>: Bank </a:t>
            </a:r>
            <a:r>
              <a:rPr lang="nb-NO" i="1" dirty="0" err="1"/>
              <a:t>of</a:t>
            </a:r>
            <a:r>
              <a:rPr lang="nb-NO" i="1" dirty="0"/>
              <a:t> England/The Economist (2016e) * Delstatenes inntekter ikke medregnet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81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66075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 tre hovedoppgavene til den offentlige sektoren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Allokeringspolitikk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Fordelingspolitikk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Stabiliseringspolitikk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832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8" y="787931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6A986B"/>
                </a:solidFill>
              </a:rPr>
              <a:t>Grunnlaget for kollektive handlinger</a:t>
            </a:r>
          </a:p>
          <a:p>
            <a:r>
              <a:rPr lang="nb-NO" dirty="0"/>
              <a:t> </a:t>
            </a:r>
            <a:endParaRPr lang="nb-NO" dirty="0" smtClean="0"/>
          </a:p>
          <a:p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Hvorfor samarbeider mennesker?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Kollektiv atferd og samfunnsøkonomi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0351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660752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Fire kategorier virkemidler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Finansielle </a:t>
            </a:r>
            <a:r>
              <a:rPr lang="nb-NO" sz="2400" b="1" dirty="0" err="1"/>
              <a:t>v.m</a:t>
            </a:r>
            <a:r>
              <a:rPr lang="nb-NO" sz="2400" b="1" dirty="0"/>
              <a:t>.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Offentlig produksjon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Inngrep og reguleringer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Pengepolitiske </a:t>
            </a:r>
            <a:r>
              <a:rPr lang="nb-NO" sz="2400" b="1" dirty="0" err="1"/>
              <a:t>v.m</a:t>
            </a:r>
            <a:r>
              <a:rPr lang="nb-NO" sz="2400" b="1" dirty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4881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9632" y="299455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Kobling mellom offentlige virkemidler og velferd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7544" y="57239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11.5 </a:t>
            </a:r>
            <a:r>
              <a:rPr lang="nb-NO" dirty="0"/>
              <a:t>Kobling mellom offentlige virkemidler og velferd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5823"/>
            <a:ext cx="8496944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Individ, kollektiv og lovgivning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4296"/>
            <a:ext cx="8352928" cy="258940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95536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11.1 </a:t>
            </a:r>
            <a:r>
              <a:rPr lang="nb-NO" dirty="0"/>
              <a:t>Eksempel på to bønder som inngår avtale om ikke å stjele av avlingen til hverandre</a:t>
            </a:r>
          </a:p>
        </p:txBody>
      </p:sp>
    </p:spTree>
    <p:extLst>
      <p:ext uri="{BB962C8B-B14F-4D97-AF65-F5344CB8AC3E}">
        <p14:creationId xmlns:p14="http://schemas.microsoft.com/office/powerpoint/2010/main" val="25104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Preferanser og politikere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7873"/>
            <a:ext cx="8496944" cy="300225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11.1 </a:t>
            </a:r>
            <a:r>
              <a:rPr lang="nb-NO" dirty="0"/>
              <a:t>«Naiv» skisse av grunnlaget for praktisk-politiske tiltak i et demokrati</a:t>
            </a:r>
          </a:p>
        </p:txBody>
      </p:sp>
    </p:spTree>
    <p:extLst>
      <p:ext uri="{BB962C8B-B14F-4D97-AF65-F5344CB8AC3E}">
        <p14:creationId xmlns:p14="http://schemas.microsoft.com/office/powerpoint/2010/main" val="16798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Avstemningsparadokset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544522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11.2 </a:t>
            </a:r>
            <a:r>
              <a:rPr lang="nb-NO" dirty="0"/>
              <a:t>Tre </a:t>
            </a:r>
            <a:r>
              <a:rPr lang="nb-NO" dirty="0" smtClean="0"/>
              <a:t>politikeres </a:t>
            </a:r>
            <a:r>
              <a:rPr lang="nb-NO" dirty="0"/>
              <a:t>rangering av </a:t>
            </a:r>
            <a:r>
              <a:rPr lang="nb-NO" dirty="0" smtClean="0"/>
              <a:t>alternative </a:t>
            </a:r>
            <a:r>
              <a:rPr lang="nb-NO" dirty="0"/>
              <a:t>utfall av en sak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10178"/>
            <a:ext cx="8352928" cy="18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Medianvelgerteoremet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544522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11.3 </a:t>
            </a:r>
            <a:r>
              <a:rPr lang="nb-NO" dirty="0"/>
              <a:t>Bevilgning til forsvarsformål. </a:t>
            </a:r>
            <a:r>
              <a:rPr lang="nb-NO" dirty="0" smtClean="0"/>
              <a:t>Illustrasjon </a:t>
            </a:r>
            <a:r>
              <a:rPr lang="nb-NO" dirty="0"/>
              <a:t>av en </a:t>
            </a:r>
            <a:r>
              <a:rPr lang="nb-NO" dirty="0" smtClean="0"/>
              <a:t>medianvelger-situasjon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93020"/>
            <a:ext cx="8352928" cy="10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Stemmehandel</a:t>
            </a:r>
            <a:r>
              <a:rPr lang="nb-NO" sz="3200" b="1" dirty="0">
                <a:solidFill>
                  <a:srgbClr val="6A986B"/>
                </a:solidFill>
              </a:rPr>
              <a:t> I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11.4 </a:t>
            </a:r>
            <a:r>
              <a:rPr lang="nb-NO" dirty="0"/>
              <a:t>Talleksempel der to saker kan vedtas ved </a:t>
            </a:r>
            <a:r>
              <a:rPr lang="nb-NO" dirty="0" err="1"/>
              <a:t>stemmehandel</a:t>
            </a:r>
            <a:r>
              <a:rPr lang="nb-NO" dirty="0"/>
              <a:t> og dette medfører en </a:t>
            </a:r>
            <a:r>
              <a:rPr lang="nb-NO" dirty="0" smtClean="0"/>
              <a:t>samfunnsøkonomisk </a:t>
            </a:r>
            <a:r>
              <a:rPr lang="nb-NO" dirty="0"/>
              <a:t>gevinst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5815"/>
            <a:ext cx="8352928" cy="18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Stemmehandel</a:t>
            </a:r>
            <a:r>
              <a:rPr lang="nb-NO" sz="3200" b="1" dirty="0">
                <a:solidFill>
                  <a:srgbClr val="6A986B"/>
                </a:solidFill>
              </a:rPr>
              <a:t> </a:t>
            </a:r>
            <a:r>
              <a:rPr lang="nb-NO" sz="3200" b="1" dirty="0" smtClean="0">
                <a:solidFill>
                  <a:srgbClr val="6A986B"/>
                </a:solidFill>
              </a:rPr>
              <a:t>II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11.5 </a:t>
            </a:r>
            <a:r>
              <a:rPr lang="nb-NO" dirty="0"/>
              <a:t>Talleksempel der to saker kan vedtas ved </a:t>
            </a:r>
            <a:r>
              <a:rPr lang="nb-NO" dirty="0" err="1"/>
              <a:t>stemmehandel</a:t>
            </a:r>
            <a:r>
              <a:rPr lang="nb-NO" dirty="0"/>
              <a:t> og dette medfører et </a:t>
            </a:r>
            <a:r>
              <a:rPr lang="nb-NO" dirty="0" smtClean="0"/>
              <a:t>samfunnsøkonomisk </a:t>
            </a:r>
            <a:r>
              <a:rPr lang="nb-NO" dirty="0"/>
              <a:t>tap	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5815"/>
            <a:ext cx="8352928" cy="18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9" y="908720"/>
            <a:ext cx="768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Stemmehandel</a:t>
            </a:r>
            <a:r>
              <a:rPr lang="nb-NO" sz="3200" b="1" dirty="0">
                <a:solidFill>
                  <a:srgbClr val="6A986B"/>
                </a:solidFill>
              </a:rPr>
              <a:t> </a:t>
            </a:r>
            <a:r>
              <a:rPr lang="nb-NO" sz="3200" b="1" dirty="0" smtClean="0">
                <a:solidFill>
                  <a:srgbClr val="6A986B"/>
                </a:solidFill>
              </a:rPr>
              <a:t>III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95536" y="544522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11.6 </a:t>
            </a:r>
            <a:r>
              <a:rPr lang="nb-NO" dirty="0"/>
              <a:t>Talleksempel der to saker kan stoppes ved </a:t>
            </a:r>
            <a:r>
              <a:rPr lang="nb-NO" dirty="0" err="1"/>
              <a:t>stemmehandel</a:t>
            </a:r>
            <a:r>
              <a:rPr lang="nb-NO" dirty="0"/>
              <a:t> og dette hindrer et </a:t>
            </a:r>
            <a:r>
              <a:rPr lang="nb-NO" dirty="0" smtClean="0"/>
              <a:t>samfunnsøkonomisk </a:t>
            </a:r>
            <a:r>
              <a:rPr lang="nb-NO" dirty="0"/>
              <a:t>tap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5815"/>
            <a:ext cx="8352928" cy="18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232</Words>
  <Application>Microsoft Office PowerPoint</Application>
  <PresentationFormat>Skjermfremvisning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Kapittel 11 Individ, kollektiv og den offentlige sektor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41</cp:revision>
  <dcterms:created xsi:type="dcterms:W3CDTF">2017-01-21T06:57:52Z</dcterms:created>
  <dcterms:modified xsi:type="dcterms:W3CDTF">2017-02-01T08:19:28Z</dcterms:modified>
</cp:coreProperties>
</file>