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6" r:id="rId3"/>
    <p:sldId id="337" r:id="rId4"/>
    <p:sldId id="338" r:id="rId5"/>
    <p:sldId id="339" r:id="rId6"/>
    <p:sldId id="340" r:id="rId7"/>
    <p:sldId id="342" r:id="rId8"/>
    <p:sldId id="323" r:id="rId9"/>
    <p:sldId id="341" r:id="rId10"/>
    <p:sldId id="343" r:id="rId11"/>
    <p:sldId id="344" r:id="rId12"/>
    <p:sldId id="326" r:id="rId13"/>
    <p:sldId id="330" r:id="rId14"/>
    <p:sldId id="335" r:id="rId15"/>
    <p:sldId id="345" r:id="rId16"/>
    <p:sldId id="346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986B"/>
    <a:srgbClr val="FEE92E"/>
    <a:srgbClr val="C3D124"/>
    <a:srgbClr val="F8C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2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272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8474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27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741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9636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105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230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817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077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92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224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6CA8E-2275-49AD-B73F-0FCB3CF3902D}" type="datetimeFigureOut">
              <a:rPr lang="nb-NO" smtClean="0"/>
              <a:t>08.02.2017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0B11D-2F4D-432D-AFEE-0D550FED90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556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9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4824536" cy="3744415"/>
          </a:xfrm>
        </p:spPr>
        <p:txBody>
          <a:bodyPr>
            <a:normAutofit/>
          </a:bodyPr>
          <a:lstStyle/>
          <a:p>
            <a:pPr algn="l"/>
            <a:r>
              <a:rPr lang="nb-NO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Whitney-Bold" panose="02000803040000020004" pitchFamily="2" charset="0"/>
              </a:rPr>
              <a:t>Kapittel 26</a:t>
            </a:r>
            <a:r>
              <a:rPr lang="nb-NO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Whitney-Bold" panose="02000803040000020004" pitchFamily="2" charset="0"/>
              </a:rPr>
              <a:t/>
            </a:r>
            <a:br>
              <a:rPr lang="nb-NO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Whitney-Bold" panose="02000803040000020004" pitchFamily="2" charset="0"/>
              </a:rPr>
            </a:br>
            <a:r>
              <a:rPr lang="nb-NO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Whitney-Bold" panose="02000803040000020004" pitchFamily="2" charset="0"/>
              </a:rPr>
              <a:t>Fra finanskrise til systemkrise?</a:t>
            </a:r>
            <a:endParaRPr lang="nb-NO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Whitney-Bold" panose="02000803040000020004" pitchFamily="2" charset="0"/>
            </a:endParaRPr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922076"/>
            <a:ext cx="3691624" cy="4608512"/>
          </a:xfrm>
          <a:prstGeom prst="rect">
            <a:avLst/>
          </a:prstGeom>
          <a:effectLst>
            <a:outerShdw blurRad="50800" dist="63500" dir="18900000" algn="bl" rotWithShape="0">
              <a:prstClr val="black">
                <a:alpha val="40000"/>
              </a:prstClr>
            </a:outerShdw>
          </a:effectLst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6564240"/>
            <a:ext cx="2592288" cy="2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014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11560" y="476672"/>
            <a:ext cx="813690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 smtClean="0">
                <a:solidFill>
                  <a:srgbClr val="6A986B"/>
                </a:solidFill>
              </a:rPr>
              <a:t>Virkningene </a:t>
            </a:r>
            <a:r>
              <a:rPr lang="nb-NO" sz="3200" b="1" dirty="0">
                <a:solidFill>
                  <a:srgbClr val="6A986B"/>
                </a:solidFill>
              </a:rPr>
              <a:t>for privat </a:t>
            </a:r>
            <a:r>
              <a:rPr lang="nb-NO" sz="3200" b="1" dirty="0" smtClean="0">
                <a:solidFill>
                  <a:srgbClr val="6A986B"/>
                </a:solidFill>
              </a:rPr>
              <a:t>sparing</a:t>
            </a:r>
            <a:endParaRPr lang="nb-NO" sz="3200" dirty="0">
              <a:solidFill>
                <a:srgbClr val="6A986B"/>
              </a:solidFill>
            </a:endParaRPr>
          </a:p>
          <a:p>
            <a:r>
              <a:rPr lang="nb-NO" sz="2400" dirty="0"/>
              <a:t> </a:t>
            </a:r>
          </a:p>
          <a:p>
            <a:pPr>
              <a:spcAft>
                <a:spcPts val="1200"/>
              </a:spcAft>
            </a:pPr>
            <a:r>
              <a:rPr lang="nb-NO" sz="2400" b="1" dirty="0"/>
              <a:t>Privat sparing er i denne situasjonen lik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/>
              <a:t>	S</a:t>
            </a:r>
            <a:r>
              <a:rPr lang="nb-NO" sz="2400" b="1" baseline="-25000" dirty="0"/>
              <a:t>p</a:t>
            </a:r>
            <a:r>
              <a:rPr lang="nb-NO" sz="2400" b="1" dirty="0"/>
              <a:t> = R – T – C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 smtClean="0"/>
              <a:t>Ettersom </a:t>
            </a:r>
            <a:r>
              <a:rPr lang="nb-NO" sz="2400" b="1" dirty="0"/>
              <a:t>ΔR = 0, får vi: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/>
              <a:t>	</a:t>
            </a:r>
            <a:r>
              <a:rPr lang="nb-NO" sz="2400" b="1" dirty="0" err="1"/>
              <a:t>ΔS</a:t>
            </a:r>
            <a:r>
              <a:rPr lang="nb-NO" sz="2400" b="1" baseline="-25000" dirty="0" err="1"/>
              <a:t>p</a:t>
            </a:r>
            <a:r>
              <a:rPr lang="nb-NO" sz="2400" b="1" dirty="0"/>
              <a:t> = - ΔT – ΔC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 smtClean="0"/>
              <a:t>Ved </a:t>
            </a:r>
            <a:r>
              <a:rPr lang="nb-NO" sz="2400" b="1" dirty="0"/>
              <a:t>å benytte seg av uttrykkene for ΔC og </a:t>
            </a:r>
            <a:r>
              <a:rPr lang="nb-NO" sz="2400" b="1" dirty="0" err="1"/>
              <a:t>Δ</a:t>
            </a:r>
            <a:r>
              <a:rPr lang="nb-NO" sz="2400" b="1" i="1" dirty="0" err="1"/>
              <a:t>b</a:t>
            </a:r>
            <a:r>
              <a:rPr lang="nb-NO" sz="2400" b="1" dirty="0"/>
              <a:t> i oppslag 9, får vi: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/>
              <a:t>	</a:t>
            </a:r>
            <a:r>
              <a:rPr lang="nb-NO" sz="2400" b="1" dirty="0" err="1"/>
              <a:t>ΔS</a:t>
            </a:r>
            <a:r>
              <a:rPr lang="nb-NO" sz="2400" b="1" baseline="-25000" dirty="0" err="1"/>
              <a:t>p</a:t>
            </a:r>
            <a:r>
              <a:rPr lang="nb-NO" sz="2400" b="1" dirty="0"/>
              <a:t> = ΔG – ΔT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581239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11560" y="476672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 smtClean="0">
                <a:solidFill>
                  <a:srgbClr val="6A986B"/>
                </a:solidFill>
              </a:rPr>
              <a:t>Virkningene </a:t>
            </a:r>
            <a:r>
              <a:rPr lang="nb-NO" sz="3200" b="1" dirty="0">
                <a:solidFill>
                  <a:srgbClr val="6A986B"/>
                </a:solidFill>
              </a:rPr>
              <a:t>for offentlig sparing</a:t>
            </a:r>
            <a:endParaRPr lang="nb-NO" sz="3200" dirty="0">
              <a:solidFill>
                <a:srgbClr val="6A986B"/>
              </a:solidFill>
            </a:endParaRPr>
          </a:p>
          <a:p>
            <a:r>
              <a:rPr lang="nb-NO" sz="2400" dirty="0"/>
              <a:t> </a:t>
            </a:r>
          </a:p>
          <a:p>
            <a:r>
              <a:rPr lang="nb-NO" sz="2400" b="1" dirty="0"/>
              <a:t>Offentlig sparing er i dette tilfelle lik:</a:t>
            </a:r>
            <a:endParaRPr lang="nb-NO" sz="2400" dirty="0"/>
          </a:p>
          <a:p>
            <a:r>
              <a:rPr lang="nb-NO" sz="2400" b="1" dirty="0"/>
              <a:t> </a:t>
            </a:r>
            <a:endParaRPr lang="nb-NO" sz="2400" dirty="0"/>
          </a:p>
          <a:p>
            <a:r>
              <a:rPr lang="nb-NO" sz="2400" b="1" dirty="0"/>
              <a:t>	S</a:t>
            </a:r>
            <a:r>
              <a:rPr lang="nb-NO" sz="2400" b="1" baseline="-25000" dirty="0"/>
              <a:t>o</a:t>
            </a:r>
            <a:r>
              <a:rPr lang="nb-NO" sz="2400" b="1" dirty="0"/>
              <a:t> = T – G</a:t>
            </a:r>
            <a:endParaRPr lang="nb-NO" sz="2400" dirty="0"/>
          </a:p>
          <a:p>
            <a:r>
              <a:rPr lang="nb-NO" sz="2400" b="1" dirty="0"/>
              <a:t> </a:t>
            </a:r>
            <a:endParaRPr lang="nb-NO" sz="2400" dirty="0"/>
          </a:p>
          <a:p>
            <a:r>
              <a:rPr lang="nb-NO" sz="2400" b="1" dirty="0"/>
              <a:t>Altså har vi at:</a:t>
            </a:r>
            <a:endParaRPr lang="nb-NO" sz="2400" dirty="0"/>
          </a:p>
          <a:p>
            <a:r>
              <a:rPr lang="nb-NO" sz="2400" b="1" dirty="0"/>
              <a:t> </a:t>
            </a:r>
            <a:endParaRPr lang="nb-NO" sz="2400" dirty="0"/>
          </a:p>
          <a:p>
            <a:r>
              <a:rPr lang="nb-NO" sz="2400" b="1" dirty="0"/>
              <a:t>	</a:t>
            </a:r>
            <a:r>
              <a:rPr lang="nb-NO" sz="2400" b="1" dirty="0" err="1"/>
              <a:t>ΔS</a:t>
            </a:r>
            <a:r>
              <a:rPr lang="nb-NO" sz="2400" b="1" baseline="-25000" dirty="0" err="1"/>
              <a:t>o</a:t>
            </a:r>
            <a:r>
              <a:rPr lang="nb-NO" sz="2400" b="1" dirty="0"/>
              <a:t> = ΔT - ΔG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282631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Automatisk stabilisering og </a:t>
            </a:r>
            <a:r>
              <a:rPr lang="nb-NO" sz="3200" b="1" dirty="0" err="1">
                <a:solidFill>
                  <a:srgbClr val="6A986B"/>
                </a:solidFill>
              </a:rPr>
              <a:t>destabilisering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019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Likviditetsfeller og deflasjonstendenser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797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Krisen og veksten i den offentlige sektoren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157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Bobler og kriser som fattigdomsgenerende mekanisme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713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Er vårt stabiliseringspolitiske </a:t>
            </a:r>
            <a:r>
              <a:rPr lang="nb-NO" sz="3200" b="1" dirty="0" smtClean="0">
                <a:solidFill>
                  <a:srgbClr val="6A986B"/>
                </a:solidFill>
              </a:rPr>
              <a:t>system</a:t>
            </a:r>
          </a:p>
          <a:p>
            <a:pPr algn="ctr"/>
            <a:r>
              <a:rPr lang="nb-NO" sz="3200" b="1" dirty="0" smtClean="0">
                <a:solidFill>
                  <a:srgbClr val="6A986B"/>
                </a:solidFill>
              </a:rPr>
              <a:t>ved </a:t>
            </a:r>
            <a:r>
              <a:rPr lang="nb-NO" sz="3200" b="1" dirty="0">
                <a:solidFill>
                  <a:srgbClr val="6A986B"/>
                </a:solidFill>
              </a:rPr>
              <a:t>veis ende?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71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Hva skjedde i 2008?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644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Boblesprekk i boligmarkedet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617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Bankpengesystemets skjørhet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807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Betydningen av </a:t>
            </a:r>
            <a:r>
              <a:rPr lang="nb-NO" sz="3200" b="1" dirty="0" err="1">
                <a:solidFill>
                  <a:srgbClr val="6A986B"/>
                </a:solidFill>
              </a:rPr>
              <a:t>atferdsrisiko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37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Lobby- og </a:t>
            </a:r>
            <a:r>
              <a:rPr lang="nb-NO" sz="3200" b="1" dirty="0" err="1">
                <a:solidFill>
                  <a:srgbClr val="6A986B"/>
                </a:solidFill>
              </a:rPr>
              <a:t>tilkarringsvirksomhet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944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395536" y="141277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Markedsfundamentalisme</a:t>
            </a:r>
            <a:endParaRPr lang="nb-NO" sz="3200" dirty="0">
              <a:solidFill>
                <a:srgbClr val="6A9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110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11560" y="476672"/>
            <a:ext cx="7992888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>
                <a:solidFill>
                  <a:srgbClr val="6A986B"/>
                </a:solidFill>
              </a:rPr>
              <a:t>Spareparadokset</a:t>
            </a:r>
            <a:endParaRPr lang="nb-NO" sz="3200" dirty="0">
              <a:solidFill>
                <a:srgbClr val="6A986B"/>
              </a:solidFill>
            </a:endParaRPr>
          </a:p>
          <a:p>
            <a:r>
              <a:rPr lang="nb-NO" sz="2000" dirty="0"/>
              <a:t> </a:t>
            </a:r>
          </a:p>
          <a:p>
            <a:pPr>
              <a:spcAft>
                <a:spcPts val="600"/>
              </a:spcAft>
            </a:pPr>
            <a:r>
              <a:rPr lang="nb-NO" sz="2400" b="1" dirty="0"/>
              <a:t>Spareparadokset kan belyses på grunnlag av den enkle modellen i (20.3)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 smtClean="0"/>
              <a:t>Økt </a:t>
            </a:r>
            <a:r>
              <a:rPr lang="nb-NO" sz="2400" b="1" dirty="0"/>
              <a:t>sparetilbøyelighet innebærer </a:t>
            </a:r>
            <a:r>
              <a:rPr lang="nb-NO" sz="2400" b="1" dirty="0" err="1"/>
              <a:t>Δ</a:t>
            </a:r>
            <a:r>
              <a:rPr lang="nb-NO" sz="2400" b="1" i="1" dirty="0" err="1"/>
              <a:t>b</a:t>
            </a:r>
            <a:r>
              <a:rPr lang="nb-NO" sz="2400" b="1" dirty="0"/>
              <a:t> &lt; 0 og med </a:t>
            </a:r>
            <a:r>
              <a:rPr lang="nb-NO" sz="2400" b="1"/>
              <a:t>uendret </a:t>
            </a:r>
            <a:r>
              <a:rPr lang="nb-NO" sz="2400" b="1" smtClean="0"/>
              <a:t>investering (</a:t>
            </a:r>
            <a:r>
              <a:rPr lang="nb-NO" sz="2400" b="1" dirty="0"/>
              <a:t>ΔI = 0), får vi (20.3) som</a:t>
            </a:r>
            <a:endParaRPr lang="nb-NO" sz="2400" dirty="0"/>
          </a:p>
          <a:p>
            <a:pPr>
              <a:spcAft>
                <a:spcPts val="600"/>
              </a:spcAft>
            </a:pPr>
            <a:r>
              <a:rPr lang="nb-NO" sz="2400" b="1" dirty="0"/>
              <a:t> 	ΔR = ΔC</a:t>
            </a:r>
            <a:endParaRPr lang="nb-NO" sz="2400" dirty="0"/>
          </a:p>
          <a:p>
            <a:pPr>
              <a:spcAft>
                <a:spcPts val="600"/>
              </a:spcAft>
            </a:pPr>
            <a:r>
              <a:rPr lang="nb-NO" sz="2400" b="1" dirty="0"/>
              <a:t> 	ΔC = </a:t>
            </a:r>
            <a:r>
              <a:rPr lang="nb-NO" sz="2400" b="1" i="1" dirty="0" err="1"/>
              <a:t>a</a:t>
            </a:r>
            <a:r>
              <a:rPr lang="nb-NO" sz="2400" b="1" dirty="0" err="1"/>
              <a:t>ΔR</a:t>
            </a:r>
            <a:r>
              <a:rPr lang="nb-NO" sz="2400" b="1" dirty="0"/>
              <a:t> +  </a:t>
            </a:r>
            <a:r>
              <a:rPr lang="nb-NO" sz="2400" b="1" dirty="0" err="1"/>
              <a:t>Δ</a:t>
            </a:r>
            <a:r>
              <a:rPr lang="nb-NO" sz="2400" b="1" i="1" dirty="0" err="1"/>
              <a:t>b</a:t>
            </a:r>
            <a:endParaRPr lang="nb-NO" sz="2400" dirty="0"/>
          </a:p>
          <a:p>
            <a:pPr>
              <a:spcAft>
                <a:spcPts val="600"/>
              </a:spcAft>
            </a:pPr>
            <a:r>
              <a:rPr lang="nb-NO" sz="2400" b="1" i="1" dirty="0"/>
              <a:t>	Δ</a:t>
            </a:r>
            <a:r>
              <a:rPr lang="nb-NO" sz="2400" b="1" dirty="0"/>
              <a:t>I = 0</a:t>
            </a:r>
            <a:endParaRPr lang="nb-NO" sz="2400" dirty="0"/>
          </a:p>
          <a:p>
            <a:pPr>
              <a:spcAft>
                <a:spcPts val="600"/>
              </a:spcAft>
            </a:pPr>
            <a:r>
              <a:rPr lang="nb-NO" sz="2400" b="1" dirty="0" smtClean="0"/>
              <a:t>Dette </a:t>
            </a:r>
            <a:r>
              <a:rPr lang="nb-NO" sz="2400" b="1" dirty="0"/>
              <a:t>gir oss:</a:t>
            </a:r>
            <a:endParaRPr lang="nb-NO" sz="2400" dirty="0"/>
          </a:p>
          <a:p>
            <a:pPr>
              <a:spcAft>
                <a:spcPts val="600"/>
              </a:spcAft>
            </a:pPr>
            <a:r>
              <a:rPr lang="nb-NO" sz="2400" b="1" dirty="0"/>
              <a:t> 	ΔR = ΔC = </a:t>
            </a:r>
            <a:r>
              <a:rPr lang="nb-NO" sz="2400" b="1" dirty="0" err="1"/>
              <a:t>Δb</a:t>
            </a:r>
            <a:r>
              <a:rPr lang="nb-NO" sz="2400" b="1" dirty="0"/>
              <a:t>/(1-a)</a:t>
            </a:r>
            <a:endParaRPr lang="nb-NO" sz="2400" dirty="0"/>
          </a:p>
          <a:p>
            <a:pPr>
              <a:spcAft>
                <a:spcPts val="600"/>
              </a:spcAft>
            </a:pPr>
            <a:r>
              <a:rPr lang="nb-NO" sz="2400" b="1" dirty="0" smtClean="0"/>
              <a:t>Derfor </a:t>
            </a:r>
            <a:r>
              <a:rPr lang="nb-NO" sz="2400" b="1" dirty="0"/>
              <a:t>er:</a:t>
            </a:r>
            <a:endParaRPr lang="nb-NO" sz="2400" dirty="0"/>
          </a:p>
          <a:p>
            <a:pPr>
              <a:spcAft>
                <a:spcPts val="600"/>
              </a:spcAft>
            </a:pPr>
            <a:r>
              <a:rPr lang="nb-NO" sz="2400" b="1" dirty="0"/>
              <a:t> 	ΔS = ΔR – ΔC = 0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92855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611560" y="476672"/>
            <a:ext cx="799288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b="1" dirty="0" smtClean="0">
                <a:solidFill>
                  <a:srgbClr val="6A986B"/>
                </a:solidFill>
              </a:rPr>
              <a:t>Finanspolitikk </a:t>
            </a:r>
            <a:r>
              <a:rPr lang="nb-NO" sz="3200" b="1" dirty="0">
                <a:solidFill>
                  <a:srgbClr val="6A986B"/>
                </a:solidFill>
              </a:rPr>
              <a:t>og flytting av finansielle ubalanser</a:t>
            </a:r>
            <a:endParaRPr lang="nb-NO" sz="3200" dirty="0">
              <a:solidFill>
                <a:srgbClr val="6A986B"/>
              </a:solidFill>
            </a:endParaRPr>
          </a:p>
          <a:p>
            <a:r>
              <a:rPr lang="nb-NO" sz="2400" dirty="0"/>
              <a:t> </a:t>
            </a:r>
          </a:p>
          <a:p>
            <a:pPr>
              <a:spcAft>
                <a:spcPts val="1200"/>
              </a:spcAft>
            </a:pPr>
            <a:r>
              <a:rPr lang="nb-NO" sz="2400" b="1" dirty="0"/>
              <a:t>Finanspolitikk som er slik at aktivitetsnivået holdes konstant (ΔR = 0)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 smtClean="0"/>
              <a:t>Bruker </a:t>
            </a:r>
            <a:r>
              <a:rPr lang="nb-NO" sz="2400" b="1" dirty="0"/>
              <a:t>modellen i (25.4) for ΔI = ΔA = 0. Vi får da: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/>
              <a:t>	   0 = ΔC + ΔG – ΔB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/>
              <a:t>	ΔC = - </a:t>
            </a:r>
            <a:r>
              <a:rPr lang="nb-NO" sz="2400" b="1" i="1" dirty="0" err="1"/>
              <a:t>a</a:t>
            </a:r>
            <a:r>
              <a:rPr lang="nb-NO" sz="2400" b="1" dirty="0" err="1"/>
              <a:t>ΔT</a:t>
            </a:r>
            <a:r>
              <a:rPr lang="nb-NO" sz="2400" b="1" dirty="0"/>
              <a:t> + </a:t>
            </a:r>
            <a:r>
              <a:rPr lang="nb-NO" sz="2400" b="1" dirty="0" err="1"/>
              <a:t>Δ</a:t>
            </a:r>
            <a:r>
              <a:rPr lang="nb-NO" sz="2400" b="1" i="1" dirty="0" err="1"/>
              <a:t>b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/>
              <a:t>	ΔB = 0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 smtClean="0"/>
              <a:t>Dette </a:t>
            </a:r>
            <a:r>
              <a:rPr lang="nb-NO" sz="2400" b="1" dirty="0"/>
              <a:t>gir oss:</a:t>
            </a:r>
            <a:endParaRPr lang="nb-NO" sz="2400" dirty="0"/>
          </a:p>
          <a:p>
            <a:pPr>
              <a:spcAft>
                <a:spcPts val="1200"/>
              </a:spcAft>
            </a:pPr>
            <a:r>
              <a:rPr lang="nb-NO" sz="2400" b="1" dirty="0"/>
              <a:t>	- </a:t>
            </a:r>
            <a:r>
              <a:rPr lang="nb-NO" sz="2400" b="1" dirty="0" err="1"/>
              <a:t>Δ</a:t>
            </a:r>
            <a:r>
              <a:rPr lang="nb-NO" sz="2400" b="1" i="1" dirty="0" err="1"/>
              <a:t>b</a:t>
            </a:r>
            <a:r>
              <a:rPr lang="nb-NO" sz="2400" b="1" dirty="0"/>
              <a:t> = ΔG – </a:t>
            </a:r>
            <a:r>
              <a:rPr lang="nb-NO" sz="2400" b="1" i="1" dirty="0" err="1"/>
              <a:t>a</a:t>
            </a:r>
            <a:r>
              <a:rPr lang="nb-NO" sz="2400" b="1" dirty="0" err="1"/>
              <a:t>ΔT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323221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3613</TotalTime>
  <Words>62</Words>
  <Application>Microsoft Office PowerPoint</Application>
  <PresentationFormat>Skjermfremvisning (4:3)</PresentationFormat>
  <Paragraphs>50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7" baseType="lpstr">
      <vt:lpstr>Office-tema</vt:lpstr>
      <vt:lpstr>Kapittel 26 Fra finanskrise til systemkrise?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Kapittel 1 Hva er samfunnsøkonomi</dc:title>
  <dc:creator>Ove Olsen</dc:creator>
  <cp:lastModifiedBy>Ove Olsen</cp:lastModifiedBy>
  <cp:revision>79</cp:revision>
  <dcterms:created xsi:type="dcterms:W3CDTF">2017-01-21T06:57:52Z</dcterms:created>
  <dcterms:modified xsi:type="dcterms:W3CDTF">2017-02-08T07:49:13Z</dcterms:modified>
</cp:coreProperties>
</file>