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824536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18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Nasjonal-regnskapet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620688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Hva er </a:t>
            </a:r>
            <a:r>
              <a:rPr lang="nb-NO" sz="3200" b="1" dirty="0" smtClean="0">
                <a:solidFill>
                  <a:srgbClr val="6A986B"/>
                </a:solidFill>
              </a:rPr>
              <a:t>nasjonalregnskapet</a:t>
            </a:r>
            <a:r>
              <a:rPr lang="nb-NO" sz="3200" b="1" dirty="0">
                <a:solidFill>
                  <a:srgbClr val="6A986B"/>
                </a:solidFill>
              </a:rPr>
              <a:t>?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2400" dirty="0"/>
              <a:t> 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b="1" dirty="0"/>
              <a:t>Formålet med nasjonalregnskapet</a:t>
            </a:r>
            <a:endParaRPr lang="nb-NO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b="1" dirty="0" smtClean="0"/>
              <a:t>To </a:t>
            </a:r>
            <a:r>
              <a:rPr lang="nb-NO" sz="2400" b="1" dirty="0"/>
              <a:t>typer definisjonsmessige sammenhenger (</a:t>
            </a:r>
            <a:r>
              <a:rPr lang="nb-NO" sz="2400" b="1" dirty="0" err="1"/>
              <a:t>økosirkrelasjoner</a:t>
            </a:r>
            <a:r>
              <a:rPr lang="nb-NO" sz="2400" b="1" dirty="0"/>
              <a:t>)</a:t>
            </a:r>
            <a:endParaRPr lang="nb-NO" sz="2400" dirty="0"/>
          </a:p>
          <a:p>
            <a:pPr marL="800100" lvl="1" indent="-342900">
              <a:spcAft>
                <a:spcPts val="1200"/>
              </a:spcAft>
              <a:buFont typeface="Calibri" panose="020F0502020204030204" pitchFamily="34" charset="0"/>
              <a:buChar char="×"/>
            </a:pPr>
            <a:r>
              <a:rPr lang="nb-NO" sz="2400" b="1" dirty="0" smtClean="0"/>
              <a:t>Mellom </a:t>
            </a:r>
            <a:r>
              <a:rPr lang="nb-NO" sz="2400" b="1" dirty="0"/>
              <a:t>begreper med tilknytning til tilgang på og anvendelse av produkter</a:t>
            </a:r>
            <a:r>
              <a:rPr lang="nb-NO" sz="2400" b="1" dirty="0" smtClean="0"/>
              <a:t>.</a:t>
            </a:r>
            <a:endParaRPr lang="nb-NO" sz="2400" dirty="0" smtClean="0"/>
          </a:p>
          <a:p>
            <a:pPr marL="800100" lvl="1" indent="-342900">
              <a:spcAft>
                <a:spcPts val="1200"/>
              </a:spcAft>
              <a:buFont typeface="Calibri" panose="020F0502020204030204" pitchFamily="34" charset="0"/>
              <a:buChar char="×"/>
            </a:pPr>
            <a:r>
              <a:rPr lang="nb-NO" sz="2400" b="1" dirty="0" smtClean="0"/>
              <a:t>Mellom </a:t>
            </a:r>
            <a:r>
              <a:rPr lang="nb-NO" sz="2400" b="1" dirty="0"/>
              <a:t>slike som viser sammensetning og bruk av </a:t>
            </a:r>
            <a:r>
              <a:rPr lang="nb-NO" sz="2400" b="1" dirty="0" smtClean="0"/>
              <a:t>inntekter</a:t>
            </a:r>
            <a:endParaRPr lang="nb-NO" sz="2400" dirty="0" smtClean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b="1" dirty="0" smtClean="0"/>
              <a:t>Tre </a:t>
            </a:r>
            <a:r>
              <a:rPr lang="nb-NO" sz="2400" b="1" dirty="0" err="1" smtClean="0"/>
              <a:t>hovedsektorer</a:t>
            </a:r>
            <a:endParaRPr lang="nb-NO" sz="2400" dirty="0" smtClean="0"/>
          </a:p>
          <a:p>
            <a:pPr marL="800100" lvl="1" indent="-342900">
              <a:spcAft>
                <a:spcPts val="1200"/>
              </a:spcAft>
              <a:buFont typeface="Calibri" panose="020F0502020204030204" pitchFamily="34" charset="0"/>
              <a:buChar char="×"/>
            </a:pPr>
            <a:r>
              <a:rPr lang="nb-NO" sz="2400" b="1" dirty="0" smtClean="0"/>
              <a:t>Privat sektor</a:t>
            </a:r>
            <a:endParaRPr lang="nb-NO" sz="2400" dirty="0" smtClean="0"/>
          </a:p>
          <a:p>
            <a:pPr marL="800100" lvl="1" indent="-342900">
              <a:spcAft>
                <a:spcPts val="1200"/>
              </a:spcAft>
              <a:buFont typeface="Calibri" panose="020F0502020204030204" pitchFamily="34" charset="0"/>
              <a:buChar char="×"/>
            </a:pPr>
            <a:r>
              <a:rPr lang="nb-NO" sz="2400" b="1" dirty="0" smtClean="0"/>
              <a:t>Offentlig sektor</a:t>
            </a:r>
            <a:endParaRPr lang="nb-NO" sz="2400" dirty="0" smtClean="0"/>
          </a:p>
          <a:p>
            <a:pPr marL="800100" lvl="1" indent="-342900">
              <a:spcAft>
                <a:spcPts val="1200"/>
              </a:spcAft>
              <a:buFont typeface="Calibri" panose="020F0502020204030204" pitchFamily="34" charset="0"/>
              <a:buChar char="×"/>
            </a:pPr>
            <a:r>
              <a:rPr lang="nb-NO" sz="2400" b="1" dirty="0" smtClean="0"/>
              <a:t>Utlandet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64943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Tilgang på og bruk av varer og tjenester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594928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18.1 </a:t>
            </a:r>
            <a:r>
              <a:rPr lang="nb-NO" dirty="0"/>
              <a:t>Nasjonalproduktet etter </a:t>
            </a:r>
            <a:r>
              <a:rPr lang="nb-NO" dirty="0" smtClean="0"/>
              <a:t>anvendelse </a:t>
            </a:r>
            <a:r>
              <a:rPr lang="nb-NO" dirty="0"/>
              <a:t>2012–2015 i mrd. kr	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9" y="1196752"/>
            <a:ext cx="850380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6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620688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Formålet med utenriksregnskapet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Det viser inntekter og utgifter i forbindelse med økonomiske transaksjoner med utlandet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Det viser finanstransaksjoner med utlandet og endringer i valutareservene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6935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Driftsregnskapet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551723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18.2 </a:t>
            </a:r>
            <a:r>
              <a:rPr lang="nb-NO" dirty="0" smtClean="0"/>
              <a:t>Driftsregnskapet </a:t>
            </a:r>
            <a:r>
              <a:rPr lang="nb-NO" dirty="0"/>
              <a:t>overfor utlandet 2012–2015, i mrd. kr	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02221"/>
            <a:ext cx="8496944" cy="28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1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Sammensetning og bruk av inntekter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551723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18.3 </a:t>
            </a:r>
            <a:r>
              <a:rPr lang="nb-NO" dirty="0"/>
              <a:t>Sammensetning og anvendelse av disponibel inntekt 2012–2015, i mrd. kr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9985"/>
            <a:ext cx="8496944" cy="315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1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Litt om økonomiske indekser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551723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18.4 </a:t>
            </a:r>
            <a:r>
              <a:rPr lang="nb-NO" dirty="0"/>
              <a:t>Et eksempel med budsjettandeler og prisrater for to </a:t>
            </a:r>
            <a:r>
              <a:rPr lang="nb-NO" dirty="0" smtClean="0"/>
              <a:t>konsumgoder</a:t>
            </a:r>
            <a:r>
              <a:rPr lang="nb-NO" dirty="0"/>
              <a:t>	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98810"/>
            <a:ext cx="8496944" cy="1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0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73</Words>
  <Application>Microsoft Office PowerPoint</Application>
  <PresentationFormat>Skjermfremvisning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Kapittel 18 Nasjonal-regnskapet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63</cp:revision>
  <dcterms:created xsi:type="dcterms:W3CDTF">2017-01-21T06:57:52Z</dcterms:created>
  <dcterms:modified xsi:type="dcterms:W3CDTF">2017-02-02T15:08:08Z</dcterms:modified>
</cp:coreProperties>
</file>