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1" r:id="rId1"/>
  </p:sldMasterIdLst>
  <p:notesMasterIdLst>
    <p:notesMasterId r:id="rId8"/>
  </p:notesMasterIdLst>
  <p:sldIdLst>
    <p:sldId id="256" r:id="rId2"/>
    <p:sldId id="257" r:id="rId3"/>
    <p:sldId id="269" r:id="rId4"/>
    <p:sldId id="270" r:id="rId5"/>
    <p:sldId id="271" r:id="rId6"/>
    <p:sldId id="280"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04" autoAdjust="0"/>
    <p:restoredTop sz="94660"/>
  </p:normalViewPr>
  <p:slideViewPr>
    <p:cSldViewPr snapToGrid="0">
      <p:cViewPr varScale="1">
        <p:scale>
          <a:sx n="115" d="100"/>
          <a:sy n="115" d="100"/>
        </p:scale>
        <p:origin x="36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61542B-2928-4E6F-AC24-642E6B8AEE48}" type="datetimeFigureOut">
              <a:rPr lang="nb-NO" smtClean="0"/>
              <a:t>24.02.2021</a:t>
            </a:fld>
            <a:endParaRPr lang="nb-NO"/>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C24D05-971C-4263-A3C6-37834260FC6A}" type="slidenum">
              <a:rPr lang="nb-NO" smtClean="0"/>
              <a:t>‹#›</a:t>
            </a:fld>
            <a:endParaRPr lang="nb-NO"/>
          </a:p>
        </p:txBody>
      </p:sp>
    </p:spTree>
    <p:extLst>
      <p:ext uri="{BB962C8B-B14F-4D97-AF65-F5344CB8AC3E}">
        <p14:creationId xmlns:p14="http://schemas.microsoft.com/office/powerpoint/2010/main" val="38150591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F95D85DF-D230-4997-9C8D-CAB259F18675}" type="datetime1">
              <a:rPr lang="nb-NO" smtClean="0"/>
              <a:t>24.02.2021</a:t>
            </a:fld>
            <a:endParaRPr lang="nb-NO"/>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nb-NO"/>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EC97AEB8-DB1D-43AA-B5BF-A1B74501FCF6}" type="slidenum">
              <a:rPr lang="nb-NO" smtClean="0"/>
              <a:t>‹#›</a:t>
            </a:fld>
            <a:endParaRPr lang="nb-NO"/>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7936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B170BB0-35C8-4ADF-AF19-BCAEF1CF347F}" type="datetime1">
              <a:rPr lang="nb-NO" smtClean="0"/>
              <a:t>24.02.2021</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2261244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C264E39-F73D-41D3-AA07-CCD2E8D32303}" type="datetime1">
              <a:rPr lang="nb-NO" smtClean="0"/>
              <a:t>24.02.2021</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399416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9A74E2B-C30D-4A96-8750-90FF3020DB0F}" type="datetime1">
              <a:rPr lang="nb-NO" smtClean="0"/>
              <a:t>24.02.2021</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3795421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6532662-5688-40EB-85F6-4D2D2787E8E7}" type="datetime1">
              <a:rPr lang="nb-NO" smtClean="0"/>
              <a:t>24.02.2021</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EC97AEB8-DB1D-43AA-B5BF-A1B74501FCF6}" type="slidenum">
              <a:rPr lang="nb-NO" smtClean="0"/>
              <a:t>‹#›</a:t>
            </a:fld>
            <a:endParaRPr lang="nb-NO"/>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8957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8C9C586-F8A7-45AC-88D1-53AC484CD93F}" type="datetime1">
              <a:rPr lang="nb-NO" smtClean="0"/>
              <a:t>24.02.2021</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1073914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C390DA0-2A37-451F-BC55-596E11840386}" type="datetime1">
              <a:rPr lang="nb-NO" smtClean="0"/>
              <a:t>24.02.2021</a:t>
            </a:fld>
            <a:endParaRPr lang="nb-NO"/>
          </a:p>
        </p:txBody>
      </p:sp>
      <p:sp>
        <p:nvSpPr>
          <p:cNvPr id="8" name="Footer Placeholder 7"/>
          <p:cNvSpPr>
            <a:spLocks noGrp="1"/>
          </p:cNvSpPr>
          <p:nvPr>
            <p:ph type="ftr" sz="quarter" idx="11"/>
          </p:nvPr>
        </p:nvSpPr>
        <p:spPr/>
        <p:txBody>
          <a:bodyPr/>
          <a:lstStyle/>
          <a:p>
            <a:endParaRPr lang="nb-NO"/>
          </a:p>
        </p:txBody>
      </p:sp>
      <p:sp>
        <p:nvSpPr>
          <p:cNvPr id="9" name="Slide Number Placeholder 8"/>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3041676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37318E1-13E2-4301-BCE5-FCF62410FB62}" type="datetime1">
              <a:rPr lang="nb-NO" smtClean="0"/>
              <a:t>24.02.2021</a:t>
            </a:fld>
            <a:endParaRPr lang="nb-NO"/>
          </a:p>
        </p:txBody>
      </p:sp>
      <p:sp>
        <p:nvSpPr>
          <p:cNvPr id="4" name="Footer Placeholder 3"/>
          <p:cNvSpPr>
            <a:spLocks noGrp="1"/>
          </p:cNvSpPr>
          <p:nvPr>
            <p:ph type="ftr" sz="quarter" idx="11"/>
          </p:nvPr>
        </p:nvSpPr>
        <p:spPr/>
        <p:txBody>
          <a:bodyPr/>
          <a:lstStyle/>
          <a:p>
            <a:endParaRPr lang="nb-NO"/>
          </a:p>
        </p:txBody>
      </p:sp>
      <p:sp>
        <p:nvSpPr>
          <p:cNvPr id="5" name="Slide Number Placeholder 4"/>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1977454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A31E6E-4D74-416B-9E72-BEAD8E30AB91}" type="datetime1">
              <a:rPr lang="nb-NO" smtClean="0"/>
              <a:t>24.02.2021</a:t>
            </a:fld>
            <a:endParaRPr lang="nb-NO"/>
          </a:p>
        </p:txBody>
      </p:sp>
      <p:sp>
        <p:nvSpPr>
          <p:cNvPr id="3" name="Footer Placeholder 2"/>
          <p:cNvSpPr>
            <a:spLocks noGrp="1"/>
          </p:cNvSpPr>
          <p:nvPr>
            <p:ph type="ftr" sz="quarter" idx="11"/>
          </p:nvPr>
        </p:nvSpPr>
        <p:spPr/>
        <p:txBody>
          <a:bodyPr/>
          <a:lstStyle/>
          <a:p>
            <a:endParaRPr lang="nb-NO"/>
          </a:p>
        </p:txBody>
      </p:sp>
      <p:sp>
        <p:nvSpPr>
          <p:cNvPr id="4" name="Slide Number Placeholder 3"/>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35254065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CE3AC30-3634-486B-BD5B-6D722181D0AF}" type="datetime1">
              <a:rPr lang="nb-NO" smtClean="0"/>
              <a:t>24.02.2021</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2863081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0002EEBC-C399-4948-88E9-2EE9A7D0524A}" type="datetime1">
              <a:rPr lang="nb-NO" smtClean="0"/>
              <a:t>24.02.2021</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756627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2F1E846C-6760-4434-8A00-DFCECB7B6AA3}" type="datetime1">
              <a:rPr lang="nb-NO" smtClean="0"/>
              <a:t>24.02.2021</a:t>
            </a:fld>
            <a:endParaRPr lang="nb-NO"/>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nb-NO"/>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EC97AEB8-DB1D-43AA-B5BF-A1B74501FCF6}" type="slidenum">
              <a:rPr lang="nb-NO" smtClean="0"/>
              <a:t>‹#›</a:t>
            </a:fld>
            <a:endParaRPr lang="nb-NO"/>
          </a:p>
        </p:txBody>
      </p:sp>
    </p:spTree>
    <p:extLst>
      <p:ext uri="{BB962C8B-B14F-4D97-AF65-F5344CB8AC3E}">
        <p14:creationId xmlns:p14="http://schemas.microsoft.com/office/powerpoint/2010/main" val="3634676923"/>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hdr="0" ft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nb-NO" dirty="0" smtClean="0"/>
              <a:t>Innholdsanalyse </a:t>
            </a:r>
            <a:br>
              <a:rPr lang="nb-NO" dirty="0" smtClean="0"/>
            </a:br>
            <a:r>
              <a:rPr lang="nb-NO" dirty="0" smtClean="0"/>
              <a:t>av tekst</a:t>
            </a:r>
            <a:endParaRPr lang="nb-NO" dirty="0"/>
          </a:p>
        </p:txBody>
      </p:sp>
      <p:sp>
        <p:nvSpPr>
          <p:cNvPr id="3" name="Subtitle 2"/>
          <p:cNvSpPr>
            <a:spLocks noGrp="1"/>
          </p:cNvSpPr>
          <p:nvPr>
            <p:ph type="subTitle" idx="1"/>
          </p:nvPr>
        </p:nvSpPr>
        <p:spPr/>
        <p:txBody>
          <a:bodyPr/>
          <a:lstStyle/>
          <a:p>
            <a:r>
              <a:rPr lang="nb-NO" dirty="0" smtClean="0"/>
              <a:t>Kapittel </a:t>
            </a:r>
            <a:r>
              <a:rPr lang="nb-NO" dirty="0" smtClean="0"/>
              <a:t>9</a:t>
            </a:r>
            <a:endParaRPr lang="nb-NO" dirty="0"/>
          </a:p>
        </p:txBody>
      </p:sp>
      <p:pic>
        <p:nvPicPr>
          <p:cNvPr id="4" name="Picture 3"/>
          <p:cNvPicPr>
            <a:picLocks noChangeAspect="1"/>
          </p:cNvPicPr>
          <p:nvPr/>
        </p:nvPicPr>
        <p:blipFill rotWithShape="1">
          <a:blip r:embed="rId2"/>
          <a:srcRect l="4251" t="-2210" r="-3306" b="2915"/>
          <a:stretch/>
        </p:blipFill>
        <p:spPr>
          <a:xfrm>
            <a:off x="10221138" y="4168644"/>
            <a:ext cx="1711604" cy="2419190"/>
          </a:xfrm>
          <a:prstGeom prst="rect">
            <a:avLst/>
          </a:prstGeom>
        </p:spPr>
      </p:pic>
      <p:sp>
        <p:nvSpPr>
          <p:cNvPr id="5" name="TextBox 4"/>
          <p:cNvSpPr txBox="1"/>
          <p:nvPr/>
        </p:nvSpPr>
        <p:spPr>
          <a:xfrm flipH="1">
            <a:off x="10447250" y="6587834"/>
            <a:ext cx="1259379" cy="246221"/>
          </a:xfrm>
          <a:prstGeom prst="rect">
            <a:avLst/>
          </a:prstGeom>
          <a:noFill/>
        </p:spPr>
        <p:txBody>
          <a:bodyPr wrap="square" rtlCol="0">
            <a:spAutoFit/>
          </a:bodyPr>
          <a:lstStyle/>
          <a:p>
            <a:r>
              <a:rPr lang="nb-NO" sz="1000" dirty="0" smtClean="0"/>
              <a:t>© Ragnhild Silkoset</a:t>
            </a:r>
            <a:endParaRPr lang="nb-NO" sz="1000" dirty="0"/>
          </a:p>
        </p:txBody>
      </p:sp>
    </p:spTree>
    <p:extLst>
      <p:ext uri="{BB962C8B-B14F-4D97-AF65-F5344CB8AC3E}">
        <p14:creationId xmlns:p14="http://schemas.microsoft.com/office/powerpoint/2010/main" val="20730486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10689336" cy="2926080"/>
          </a:xfrm>
        </p:spPr>
        <p:txBody>
          <a:bodyPr anchor="t">
            <a:noAutofit/>
          </a:bodyPr>
          <a:lstStyle/>
          <a:p>
            <a:pPr lvl="1"/>
            <a:r>
              <a:rPr lang="nb-NO" sz="3000" b="1" kern="1200" dirty="0" smtClean="0">
                <a:solidFill>
                  <a:schemeClr val="tx1"/>
                </a:solidFill>
                <a:latin typeface="+mj-lt"/>
                <a:ea typeface="+mj-ea"/>
                <a:cs typeface="+mj-cs"/>
              </a:rPr>
              <a:t>Innholdsanalyse av tekst</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Innholdsanalyse bruker tekst, video, bilder og lyd som informasjonskilde. Kvalitativ innholdsanalyse baserer seg på fortolkning og forståelse. Kvantitativ innholdsanalyse føler en prosess for forberedelser, analyse og tolkning</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a:bodyPr>
          <a:lstStyle/>
          <a:p>
            <a:pPr algn="l">
              <a:spcBef>
                <a:spcPts val="0"/>
              </a:spcBef>
              <a:spcAft>
                <a:spcPts val="300"/>
              </a:spcAft>
            </a:pPr>
            <a:r>
              <a:rPr lang="nb-NO" sz="2000" b="1" dirty="0" smtClean="0">
                <a:solidFill>
                  <a:schemeClr val="tx1"/>
                </a:solidFill>
              </a:rPr>
              <a:t>Tre 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Klargjøre teksten før innholdsanalysen</a:t>
            </a:r>
          </a:p>
          <a:p>
            <a:pPr marL="514350" indent="-514350" algn="l">
              <a:spcBef>
                <a:spcPts val="0"/>
              </a:spcBef>
              <a:spcAft>
                <a:spcPts val="300"/>
              </a:spcAft>
              <a:buFont typeface="+mj-lt"/>
              <a:buAutoNum type="arabicPeriod"/>
            </a:pPr>
            <a:r>
              <a:rPr lang="nb-NO" sz="2000" dirty="0" smtClean="0">
                <a:solidFill>
                  <a:schemeClr val="tx1"/>
                </a:solidFill>
              </a:rPr>
              <a:t>Analyse av teksten</a:t>
            </a:r>
          </a:p>
          <a:p>
            <a:pPr marL="514350" indent="-514350" algn="l">
              <a:spcBef>
                <a:spcPts val="0"/>
              </a:spcBef>
              <a:spcAft>
                <a:spcPts val="300"/>
              </a:spcAft>
              <a:buFont typeface="+mj-lt"/>
              <a:buAutoNum type="arabicPeriod"/>
            </a:pPr>
            <a:r>
              <a:rPr lang="nb-NO" sz="2000" dirty="0" smtClean="0">
                <a:solidFill>
                  <a:schemeClr val="tx1"/>
                </a:solidFill>
              </a:rPr>
              <a:t>Tolkning av resultatene</a:t>
            </a:r>
          </a:p>
        </p:txBody>
      </p:sp>
      <p:sp>
        <p:nvSpPr>
          <p:cNvPr id="4" name="Slide Number Placeholder 3"/>
          <p:cNvSpPr>
            <a:spLocks noGrp="1"/>
          </p:cNvSpPr>
          <p:nvPr>
            <p:ph type="sldNum" sz="quarter" idx="12"/>
          </p:nvPr>
        </p:nvSpPr>
        <p:spPr/>
        <p:txBody>
          <a:bodyPr/>
          <a:lstStyle/>
          <a:p>
            <a:fld id="{EC97AEB8-DB1D-43AA-B5BF-A1B74501FCF6}" type="slidenum">
              <a:rPr lang="nb-NO" smtClean="0"/>
              <a:t>2</a:t>
            </a:fld>
            <a:endParaRPr lang="nb-NO"/>
          </a:p>
        </p:txBody>
      </p:sp>
      <p:pic>
        <p:nvPicPr>
          <p:cNvPr id="5124" name="Picture 4" descr="Tom H. C. Anderson Explains: &quot;What Is Text Analytics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51092" y="4085417"/>
            <a:ext cx="4514850" cy="2152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74423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Klargjøre teksten før innholdsanalysen</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Tekster må først klargjøres. Dette gjør man ved å rydde opp i allmenne ord, koble sammen like ord, og kode teksten ut fra deduktiv eller induktiv kategorisering</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a:bodyPr>
          <a:lstStyle/>
          <a:p>
            <a:pPr algn="l">
              <a:spcBef>
                <a:spcPts val="0"/>
              </a:spcBef>
              <a:spcAft>
                <a:spcPts val="300"/>
              </a:spcAft>
            </a:pPr>
            <a:r>
              <a:rPr lang="nb-NO" sz="2000" b="1" dirty="0" smtClean="0">
                <a:solidFill>
                  <a:schemeClr val="tx1"/>
                </a:solidFill>
              </a:rPr>
              <a:t>Tre punkter: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Stemming </a:t>
            </a:r>
          </a:p>
          <a:p>
            <a:pPr marL="514350" indent="-514350" algn="l">
              <a:spcBef>
                <a:spcPts val="0"/>
              </a:spcBef>
              <a:spcAft>
                <a:spcPts val="300"/>
              </a:spcAft>
              <a:buFont typeface="+mj-lt"/>
              <a:buAutoNum type="arabicPeriod"/>
            </a:pPr>
            <a:r>
              <a:rPr lang="nb-NO" sz="2000" dirty="0" smtClean="0">
                <a:solidFill>
                  <a:schemeClr val="tx1"/>
                </a:solidFill>
              </a:rPr>
              <a:t>Regex</a:t>
            </a:r>
          </a:p>
          <a:p>
            <a:pPr marL="514350" indent="-514350" algn="l">
              <a:spcBef>
                <a:spcPts val="0"/>
              </a:spcBef>
              <a:spcAft>
                <a:spcPts val="300"/>
              </a:spcAft>
              <a:buFont typeface="+mj-lt"/>
              <a:buAutoNum type="arabicPeriod"/>
            </a:pPr>
            <a:r>
              <a:rPr lang="nb-NO" sz="2000" dirty="0" smtClean="0">
                <a:solidFill>
                  <a:schemeClr val="tx1"/>
                </a:solidFill>
              </a:rPr>
              <a:t>Koding</a:t>
            </a:r>
          </a:p>
        </p:txBody>
      </p:sp>
      <p:sp>
        <p:nvSpPr>
          <p:cNvPr id="4" name="Slide Number Placeholder 3"/>
          <p:cNvSpPr>
            <a:spLocks noGrp="1"/>
          </p:cNvSpPr>
          <p:nvPr>
            <p:ph type="sldNum" sz="quarter" idx="12"/>
          </p:nvPr>
        </p:nvSpPr>
        <p:spPr/>
        <p:txBody>
          <a:bodyPr/>
          <a:lstStyle/>
          <a:p>
            <a:fld id="{EC97AEB8-DB1D-43AA-B5BF-A1B74501FCF6}" type="slidenum">
              <a:rPr lang="nb-NO" smtClean="0"/>
              <a:t>3</a:t>
            </a:fld>
            <a:endParaRPr lang="nb-NO"/>
          </a:p>
        </p:txBody>
      </p:sp>
      <p:pic>
        <p:nvPicPr>
          <p:cNvPr id="3076" name="Picture 4" descr="Lemmatization vs Stemm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53688" y="4334872"/>
            <a:ext cx="3028950" cy="1666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19552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Analyse av teksten</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Analyse av tekster bruker ulike teknikker for å kartlegge begrepers frekvens, dimensjoner, sammensetninger, samt fellestrekk og grupperinger både ut fra tekst og ut fra personer</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3"/>
            <a:ext cx="8769096" cy="2156789"/>
          </a:xfrm>
        </p:spPr>
        <p:txBody>
          <a:bodyPr>
            <a:normAutofit fontScale="85000" lnSpcReduction="20000"/>
          </a:bodyPr>
          <a:lstStyle/>
          <a:p>
            <a:pPr algn="l">
              <a:spcBef>
                <a:spcPts val="0"/>
              </a:spcBef>
              <a:spcAft>
                <a:spcPts val="300"/>
              </a:spcAft>
            </a:pPr>
            <a:r>
              <a:rPr lang="nb-NO" sz="2900" b="1" dirty="0" smtClean="0">
                <a:solidFill>
                  <a:schemeClr val="tx1"/>
                </a:solidFill>
              </a:rPr>
              <a:t>Fem teknikker:</a:t>
            </a:r>
            <a:endParaRPr lang="nb-NO" sz="2900" b="1" dirty="0">
              <a:solidFill>
                <a:schemeClr val="tx1"/>
              </a:solidFill>
            </a:endParaRPr>
          </a:p>
          <a:p>
            <a:pPr marL="514350" indent="-514350" algn="l">
              <a:spcBef>
                <a:spcPts val="0"/>
              </a:spcBef>
              <a:spcAft>
                <a:spcPts val="300"/>
              </a:spcAft>
              <a:buFont typeface="+mj-lt"/>
              <a:buAutoNum type="arabicPeriod"/>
            </a:pPr>
            <a:r>
              <a:rPr lang="nb-NO" dirty="0" smtClean="0">
                <a:solidFill>
                  <a:schemeClr val="tx1"/>
                </a:solidFill>
              </a:rPr>
              <a:t>Frekvenstabeller</a:t>
            </a:r>
          </a:p>
          <a:p>
            <a:pPr marL="514350" indent="-514350" algn="l">
              <a:spcBef>
                <a:spcPts val="0"/>
              </a:spcBef>
              <a:spcAft>
                <a:spcPts val="300"/>
              </a:spcAft>
              <a:buFont typeface="+mj-lt"/>
              <a:buAutoNum type="arabicPeriod"/>
            </a:pPr>
            <a:r>
              <a:rPr lang="nb-NO" dirty="0" smtClean="0">
                <a:solidFill>
                  <a:schemeClr val="tx1"/>
                </a:solidFill>
              </a:rPr>
              <a:t>Tekstanalyse</a:t>
            </a:r>
          </a:p>
          <a:p>
            <a:pPr marL="514350" indent="-514350" algn="l">
              <a:spcBef>
                <a:spcPts val="0"/>
              </a:spcBef>
              <a:spcAft>
                <a:spcPts val="300"/>
              </a:spcAft>
              <a:buFont typeface="+mj-lt"/>
              <a:buAutoNum type="arabicPeriod"/>
            </a:pPr>
            <a:r>
              <a:rPr lang="nb-NO" dirty="0" smtClean="0">
                <a:solidFill>
                  <a:schemeClr val="tx1"/>
                </a:solidFill>
              </a:rPr>
              <a:t>Dimensjoner</a:t>
            </a:r>
          </a:p>
          <a:p>
            <a:pPr marL="514350" indent="-514350" algn="l">
              <a:spcBef>
                <a:spcPts val="0"/>
              </a:spcBef>
              <a:spcAft>
                <a:spcPts val="300"/>
              </a:spcAft>
              <a:buFont typeface="+mj-lt"/>
              <a:buAutoNum type="arabicPeriod"/>
            </a:pPr>
            <a:r>
              <a:rPr lang="nb-NO" dirty="0" smtClean="0">
                <a:solidFill>
                  <a:schemeClr val="tx1"/>
                </a:solidFill>
              </a:rPr>
              <a:t>Ordskyer</a:t>
            </a:r>
          </a:p>
          <a:p>
            <a:pPr marL="514350" indent="-514350" algn="l">
              <a:spcBef>
                <a:spcPts val="0"/>
              </a:spcBef>
              <a:spcAft>
                <a:spcPts val="300"/>
              </a:spcAft>
              <a:buFont typeface="+mj-lt"/>
              <a:buAutoNum type="arabicPeriod"/>
            </a:pPr>
            <a:r>
              <a:rPr lang="nb-NO" dirty="0" smtClean="0">
                <a:solidFill>
                  <a:schemeClr val="tx1"/>
                </a:solidFill>
              </a:rPr>
              <a:t>Clustering analyser</a:t>
            </a:r>
          </a:p>
          <a:p>
            <a:pPr marL="971550" lvl="1" indent="-514350">
              <a:spcBef>
                <a:spcPts val="0"/>
              </a:spcBef>
              <a:spcAft>
                <a:spcPts val="300"/>
              </a:spcAft>
              <a:buFont typeface="+mj-lt"/>
              <a:buAutoNum type="arabicPeriod"/>
            </a:pPr>
            <a:r>
              <a:rPr lang="nb-NO" dirty="0" smtClean="0">
                <a:solidFill>
                  <a:schemeClr val="tx1"/>
                </a:solidFill>
              </a:rPr>
              <a:t>Latent analyse av enkeltord</a:t>
            </a:r>
          </a:p>
          <a:p>
            <a:pPr marL="971550" lvl="1" indent="-514350">
              <a:spcBef>
                <a:spcPts val="0"/>
              </a:spcBef>
              <a:spcAft>
                <a:spcPts val="300"/>
              </a:spcAft>
              <a:buFont typeface="+mj-lt"/>
              <a:buAutoNum type="arabicPeriod"/>
            </a:pPr>
            <a:r>
              <a:rPr lang="nb-NO" dirty="0" smtClean="0">
                <a:solidFill>
                  <a:schemeClr val="tx1"/>
                </a:solidFill>
              </a:rPr>
              <a:t>Latent analyse av respondenter</a:t>
            </a:r>
            <a:endParaRPr lang="nb-NO" dirty="0">
              <a:solidFill>
                <a:schemeClr val="tx1"/>
              </a:solidFill>
            </a:endParaRPr>
          </a:p>
        </p:txBody>
      </p:sp>
      <p:sp>
        <p:nvSpPr>
          <p:cNvPr id="5" name="Slide Number Placeholder 4"/>
          <p:cNvSpPr>
            <a:spLocks noGrp="1"/>
          </p:cNvSpPr>
          <p:nvPr>
            <p:ph type="sldNum" sz="quarter" idx="12"/>
          </p:nvPr>
        </p:nvSpPr>
        <p:spPr/>
        <p:txBody>
          <a:bodyPr/>
          <a:lstStyle/>
          <a:p>
            <a:fld id="{EC97AEB8-DB1D-43AA-B5BF-A1B74501FCF6}" type="slidenum">
              <a:rPr lang="nb-NO" smtClean="0"/>
              <a:t>4</a:t>
            </a:fld>
            <a:endParaRPr lang="nb-NO"/>
          </a:p>
        </p:txBody>
      </p:sp>
      <p:pic>
        <p:nvPicPr>
          <p:cNvPr id="4100" name="Picture 4" descr="Literacy Strategies / Text Analysi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06887" y="4203142"/>
            <a:ext cx="3038068" cy="22497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67894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Tolkning av resultatene</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Innholdsanalysen tolker hvordan kategoriene henger sammen og om det er ord eller koder som overlapper eller danner underkategorier. Identifisering av mønstre følger en vitenskapelig prosess for å fremme validitet, reliabilitet og generaliseringer</a:t>
            </a:r>
            <a:br>
              <a:rPr lang="nb-NO" sz="2800" kern="1200" dirty="0" smtClean="0">
                <a:solidFill>
                  <a:schemeClr val="tx1"/>
                </a:solidFill>
                <a:latin typeface="+mj-lt"/>
                <a:ea typeface="+mj-ea"/>
                <a:cs typeface="+mj-cs"/>
              </a:rPr>
            </a:b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a:bodyPr>
          <a:lstStyle/>
          <a:p>
            <a:pPr algn="l">
              <a:spcBef>
                <a:spcPts val="0"/>
              </a:spcBef>
              <a:spcAft>
                <a:spcPts val="300"/>
              </a:spcAft>
            </a:pPr>
            <a:r>
              <a:rPr lang="nb-NO" sz="2000" b="1" dirty="0" smtClean="0">
                <a:solidFill>
                  <a:schemeClr val="tx1"/>
                </a:solidFill>
              </a:rPr>
              <a:t>Fire faktorer: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Kvantitativ innholdsanalyse</a:t>
            </a:r>
          </a:p>
          <a:p>
            <a:pPr marL="514350" indent="-514350" algn="l">
              <a:spcBef>
                <a:spcPts val="0"/>
              </a:spcBef>
              <a:spcAft>
                <a:spcPts val="300"/>
              </a:spcAft>
              <a:buFont typeface="+mj-lt"/>
              <a:buAutoNum type="arabicPeriod"/>
            </a:pPr>
            <a:r>
              <a:rPr lang="nb-NO" sz="2000" dirty="0" smtClean="0">
                <a:solidFill>
                  <a:schemeClr val="tx1"/>
                </a:solidFill>
              </a:rPr>
              <a:t>Validiteten til innholdsanalyse</a:t>
            </a:r>
          </a:p>
          <a:p>
            <a:pPr marL="514350" indent="-514350" algn="l">
              <a:spcBef>
                <a:spcPts val="0"/>
              </a:spcBef>
              <a:spcAft>
                <a:spcPts val="300"/>
              </a:spcAft>
              <a:buFont typeface="+mj-lt"/>
              <a:buAutoNum type="arabicPeriod"/>
            </a:pPr>
            <a:r>
              <a:rPr lang="nb-NO" sz="2000" dirty="0" smtClean="0">
                <a:solidFill>
                  <a:schemeClr val="tx1"/>
                </a:solidFill>
              </a:rPr>
              <a:t>Reliabiliteten </a:t>
            </a:r>
            <a:r>
              <a:rPr lang="nb-NO" sz="2000" dirty="0">
                <a:solidFill>
                  <a:schemeClr val="tx1"/>
                </a:solidFill>
              </a:rPr>
              <a:t>til innholdsanalyse</a:t>
            </a:r>
          </a:p>
          <a:p>
            <a:pPr marL="514350" indent="-514350" algn="l">
              <a:spcBef>
                <a:spcPts val="0"/>
              </a:spcBef>
              <a:spcAft>
                <a:spcPts val="300"/>
              </a:spcAft>
              <a:buFont typeface="+mj-lt"/>
              <a:buAutoNum type="arabicPeriod"/>
            </a:pPr>
            <a:r>
              <a:rPr lang="nb-NO" sz="2000" dirty="0" smtClean="0">
                <a:solidFill>
                  <a:schemeClr val="tx1"/>
                </a:solidFill>
              </a:rPr>
              <a:t>Fordeler og ulemper med teknikken</a:t>
            </a:r>
            <a:endParaRPr lang="nb-NO" sz="2000" dirty="0">
              <a:solidFill>
                <a:schemeClr val="tx1"/>
              </a:solidFill>
            </a:endParaRPr>
          </a:p>
        </p:txBody>
      </p:sp>
      <p:sp>
        <p:nvSpPr>
          <p:cNvPr id="4" name="Slide Number Placeholder 3"/>
          <p:cNvSpPr>
            <a:spLocks noGrp="1"/>
          </p:cNvSpPr>
          <p:nvPr>
            <p:ph type="sldNum" sz="quarter" idx="12"/>
          </p:nvPr>
        </p:nvSpPr>
        <p:spPr/>
        <p:txBody>
          <a:bodyPr/>
          <a:lstStyle/>
          <a:p>
            <a:fld id="{EC97AEB8-DB1D-43AA-B5BF-A1B74501FCF6}" type="slidenum">
              <a:rPr lang="nb-NO" smtClean="0"/>
              <a:t>5</a:t>
            </a:fld>
            <a:endParaRPr lang="nb-NO"/>
          </a:p>
        </p:txBody>
      </p:sp>
      <p:pic>
        <p:nvPicPr>
          <p:cNvPr id="8196" name="Picture 4" descr="Part 2: Textual Analysis in Year 9 - Matrix Educa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31190" y="4432164"/>
            <a:ext cx="4514850" cy="18097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688384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10689336" cy="2926080"/>
          </a:xfrm>
        </p:spPr>
        <p:txBody>
          <a:bodyPr anchor="t">
            <a:noAutofit/>
          </a:bodyPr>
          <a:lstStyle/>
          <a:p>
            <a:pPr lvl="1"/>
            <a:r>
              <a:rPr lang="nb-NO" sz="3000" b="1" kern="1200" dirty="0" smtClean="0">
                <a:solidFill>
                  <a:schemeClr val="tx1"/>
                </a:solidFill>
                <a:latin typeface="+mj-lt"/>
                <a:ea typeface="+mj-ea"/>
                <a:cs typeface="+mj-cs"/>
              </a:rPr>
              <a:t>Oppsummering</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Innholdsanalyse er forskjellig fra de andre teknikkene ved at man kan bruke tekst, video, bilder og lyd som informasjonskilde. Kvantitativ innholdsanalyse føler en prosess for forberedelser, analyse og tolkning og søker å følge vitenskapelige prinsipper</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a:bodyPr>
          <a:lstStyle/>
          <a:p>
            <a:pPr algn="l">
              <a:spcBef>
                <a:spcPts val="0"/>
              </a:spcBef>
              <a:spcAft>
                <a:spcPts val="300"/>
              </a:spcAft>
            </a:pPr>
            <a:r>
              <a:rPr lang="nb-NO" sz="2000" b="1" dirty="0" smtClean="0">
                <a:solidFill>
                  <a:schemeClr val="tx1"/>
                </a:solidFill>
              </a:rPr>
              <a:t>Tre 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Klargjøre teksten før innholdsanalysen</a:t>
            </a:r>
          </a:p>
          <a:p>
            <a:pPr marL="514350" indent="-514350" algn="l">
              <a:spcBef>
                <a:spcPts val="0"/>
              </a:spcBef>
              <a:spcAft>
                <a:spcPts val="300"/>
              </a:spcAft>
              <a:buFont typeface="+mj-lt"/>
              <a:buAutoNum type="arabicPeriod"/>
            </a:pPr>
            <a:r>
              <a:rPr lang="nb-NO" sz="2000" dirty="0" smtClean="0">
                <a:solidFill>
                  <a:schemeClr val="tx1"/>
                </a:solidFill>
              </a:rPr>
              <a:t>Analyse av teksten</a:t>
            </a:r>
          </a:p>
          <a:p>
            <a:pPr marL="514350" indent="-514350" algn="l">
              <a:spcBef>
                <a:spcPts val="0"/>
              </a:spcBef>
              <a:spcAft>
                <a:spcPts val="300"/>
              </a:spcAft>
              <a:buFont typeface="+mj-lt"/>
              <a:buAutoNum type="arabicPeriod"/>
            </a:pPr>
            <a:r>
              <a:rPr lang="nb-NO" sz="2000" dirty="0" smtClean="0">
                <a:solidFill>
                  <a:schemeClr val="tx1"/>
                </a:solidFill>
              </a:rPr>
              <a:t>Tolkning av resultatene</a:t>
            </a:r>
          </a:p>
        </p:txBody>
      </p:sp>
      <p:sp>
        <p:nvSpPr>
          <p:cNvPr id="4" name="Slide Number Placeholder 3"/>
          <p:cNvSpPr>
            <a:spLocks noGrp="1"/>
          </p:cNvSpPr>
          <p:nvPr>
            <p:ph type="sldNum" sz="quarter" idx="12"/>
          </p:nvPr>
        </p:nvSpPr>
        <p:spPr/>
        <p:txBody>
          <a:bodyPr/>
          <a:lstStyle/>
          <a:p>
            <a:fld id="{EC97AEB8-DB1D-43AA-B5BF-A1B74501FCF6}" type="slidenum">
              <a:rPr lang="nb-NO" smtClean="0"/>
              <a:t>6</a:t>
            </a:fld>
            <a:endParaRPr lang="nb-NO"/>
          </a:p>
        </p:txBody>
      </p:sp>
    </p:spTree>
    <p:extLst>
      <p:ext uri="{BB962C8B-B14F-4D97-AF65-F5344CB8AC3E}">
        <p14:creationId xmlns:p14="http://schemas.microsoft.com/office/powerpoint/2010/main" val="3930019175"/>
      </p:ext>
    </p:extLst>
  </p:cSld>
  <p:clrMapOvr>
    <a:masterClrMapping/>
  </p:clrMapOvr>
  <p:timing>
    <p:tnLst>
      <p:par>
        <p:cTn id="1" dur="indefinite" restart="never" nodeType="tmRoot"/>
      </p:par>
    </p:tnLst>
  </p:timing>
</p:sld>
</file>

<file path=ppt/theme/theme1.xml><?xml version="1.0" encoding="utf-8"?>
<a:theme xmlns:a="http://schemas.openxmlformats.org/drawingml/2006/main" name="Basis">
  <a:themeElements>
    <a:clrScheme name="Metode 2021">
      <a:dk1>
        <a:sysClr val="windowText" lastClr="000000"/>
      </a:dk1>
      <a:lt1>
        <a:sysClr val="window" lastClr="FFFFFF"/>
      </a:lt1>
      <a:dk2>
        <a:srgbClr val="373545"/>
      </a:dk2>
      <a:lt2>
        <a:srgbClr val="DCD8DC"/>
      </a:lt2>
      <a:accent1>
        <a:srgbClr val="927CBA"/>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TM03457444[[fn=Basis]]</Template>
  <TotalTime>336</TotalTime>
  <Words>267</Words>
  <Application>Microsoft Office PowerPoint</Application>
  <PresentationFormat>Widescreen</PresentationFormat>
  <Paragraphs>38</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Corbel</vt:lpstr>
      <vt:lpstr>Basis</vt:lpstr>
      <vt:lpstr>Innholdsanalyse  av tekst</vt:lpstr>
      <vt:lpstr>Innholdsanalyse av tekst  Innholdsanalyse bruker tekst, video, bilder og lyd som informasjonskilde. Kvalitativ innholdsanalyse baserer seg på fortolkning og forståelse. Kvantitativ innholdsanalyse føler en prosess for forberedelser, analyse og tolkning</vt:lpstr>
      <vt:lpstr>Klargjøre teksten før innholdsanalysen  Tekster må først klargjøres. Dette gjør man ved å rydde opp i allmenne ord, koble sammen like ord, og kode teksten ut fra deduktiv eller induktiv kategorisering</vt:lpstr>
      <vt:lpstr>Analyse av teksten  Analyse av tekster bruker ulike teknikker for å kartlegge begrepers frekvens, dimensjoner, sammensetninger, samt fellestrekk og grupperinger både ut fra tekst og ut fra personer</vt:lpstr>
      <vt:lpstr>Tolkning av resultatene  Innholdsanalysen tolker hvordan kategoriene henger sammen og om det er ord eller koder som overlapper eller danner underkategorier. Identifisering av mønstre følger en vitenskapelig prosess for å fremme validitet, reliabilitet og generaliseringer </vt:lpstr>
      <vt:lpstr>Oppsummering  Innholdsanalyse er forskjellig fra de andre teknikkene ved at man kan bruke tekst, video, bilder og lyd som informasjonskilde. Kvantitativ innholdsanalyse føler en prosess for forberedelser, analyse og tolkning og søker å følge vitenskapelige prinsipper</vt:lpstr>
    </vt:vector>
  </TitlesOfParts>
  <Company>BI Norwegian Business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Kvalitative metoder</dc:title>
  <dc:creator>Silkoset, Ragnhild</dc:creator>
  <cp:lastModifiedBy>Silkoset, Ragnhild</cp:lastModifiedBy>
  <cp:revision>36</cp:revision>
  <dcterms:created xsi:type="dcterms:W3CDTF">2021-02-24T08:22:55Z</dcterms:created>
  <dcterms:modified xsi:type="dcterms:W3CDTF">2021-02-24T13:59:20Z</dcterms:modified>
</cp:coreProperties>
</file>