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2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Produksjon og produkttilbud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449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5536" y="260648"/>
            <a:ext cx="84249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2060"/>
                </a:solidFill>
              </a:rPr>
              <a:t>Langs en </a:t>
            </a:r>
            <a:r>
              <a:rPr lang="nb-NO" dirty="0" err="1">
                <a:solidFill>
                  <a:srgbClr val="002060"/>
                </a:solidFill>
              </a:rPr>
              <a:t>isokvant</a:t>
            </a:r>
            <a:r>
              <a:rPr lang="nb-NO" dirty="0">
                <a:solidFill>
                  <a:srgbClr val="002060"/>
                </a:solidFill>
              </a:rPr>
              <a:t> er </a:t>
            </a:r>
            <a:r>
              <a:rPr lang="nb-NO" dirty="0" err="1">
                <a:solidFill>
                  <a:srgbClr val="002060"/>
                </a:solidFill>
              </a:rPr>
              <a:t>dX</a:t>
            </a:r>
            <a:r>
              <a:rPr lang="nb-NO" dirty="0">
                <a:solidFill>
                  <a:srgbClr val="002060"/>
                </a:solidFill>
              </a:rPr>
              <a:t> = 0, og da kan vi omforme uttrykket til: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(2.8) 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dirty="0" err="1" smtClean="0">
                <a:solidFill>
                  <a:srgbClr val="002060"/>
                </a:solidFill>
              </a:rPr>
              <a:t>dM</a:t>
            </a:r>
            <a:r>
              <a:rPr lang="nb-NO" dirty="0" smtClean="0">
                <a:solidFill>
                  <a:srgbClr val="002060"/>
                </a:solidFill>
              </a:rPr>
              <a:t>/</a:t>
            </a:r>
            <a:r>
              <a:rPr lang="nb-NO" dirty="0" err="1" smtClean="0">
                <a:solidFill>
                  <a:srgbClr val="002060"/>
                </a:solidFill>
              </a:rPr>
              <a:t>dN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002060"/>
                </a:solidFill>
              </a:rPr>
              <a:t>= −</a:t>
            </a:r>
            <a:r>
              <a:rPr lang="nb-NO" dirty="0" err="1">
                <a:solidFill>
                  <a:srgbClr val="002060"/>
                </a:solidFill>
              </a:rPr>
              <a:t>f</a:t>
            </a:r>
            <a:r>
              <a:rPr lang="nb-NO" baseline="-25000" dirty="0" err="1">
                <a:solidFill>
                  <a:srgbClr val="002060"/>
                </a:solidFill>
              </a:rPr>
              <a:t>N</a:t>
            </a:r>
            <a:r>
              <a:rPr lang="nb-NO" dirty="0">
                <a:solidFill>
                  <a:srgbClr val="002060"/>
                </a:solidFill>
              </a:rPr>
              <a:t>/</a:t>
            </a:r>
            <a:r>
              <a:rPr lang="nb-NO" dirty="0" err="1">
                <a:solidFill>
                  <a:srgbClr val="002060"/>
                </a:solidFill>
              </a:rPr>
              <a:t>f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endParaRPr lang="nb-NO" baseline="-25000" dirty="0">
              <a:solidFill>
                <a:srgbClr val="002060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Dette viser helningen til </a:t>
            </a:r>
            <a:r>
              <a:rPr lang="nb-NO" dirty="0" err="1">
                <a:solidFill>
                  <a:srgbClr val="002060"/>
                </a:solidFill>
              </a:rPr>
              <a:t>isokvanten</a:t>
            </a:r>
            <a:r>
              <a:rPr lang="nb-NO" dirty="0">
                <a:solidFill>
                  <a:srgbClr val="002060"/>
                </a:solidFill>
              </a:rPr>
              <a:t>. Tilsvarende finner vi helningen til kostnadsfunksjonen i (2.5) som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(2.9) 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dirty="0" err="1" smtClean="0">
                <a:solidFill>
                  <a:srgbClr val="002060"/>
                </a:solidFill>
              </a:rPr>
              <a:t>dM</a:t>
            </a:r>
            <a:r>
              <a:rPr lang="nb-NO" dirty="0" smtClean="0">
                <a:solidFill>
                  <a:srgbClr val="002060"/>
                </a:solidFill>
              </a:rPr>
              <a:t>/</a:t>
            </a:r>
            <a:r>
              <a:rPr lang="nb-NO" dirty="0" err="1" smtClean="0">
                <a:solidFill>
                  <a:srgbClr val="002060"/>
                </a:solidFill>
              </a:rPr>
              <a:t>dN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002060"/>
                </a:solidFill>
              </a:rPr>
              <a:t>= −(</a:t>
            </a:r>
            <a:r>
              <a:rPr lang="nb-NO" dirty="0" err="1">
                <a:solidFill>
                  <a:srgbClr val="002060"/>
                </a:solidFill>
              </a:rPr>
              <a:t>q</a:t>
            </a:r>
            <a:r>
              <a:rPr lang="nb-NO" baseline="-25000" dirty="0" err="1">
                <a:solidFill>
                  <a:srgbClr val="002060"/>
                </a:solidFill>
              </a:rPr>
              <a:t>N</a:t>
            </a:r>
            <a:r>
              <a:rPr lang="nb-NO" dirty="0">
                <a:solidFill>
                  <a:srgbClr val="002060"/>
                </a:solidFill>
              </a:rPr>
              <a:t>/</a:t>
            </a:r>
            <a:r>
              <a:rPr lang="nb-NO" dirty="0" err="1">
                <a:solidFill>
                  <a:srgbClr val="002060"/>
                </a:solidFill>
              </a:rPr>
              <a:t>q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r>
              <a:rPr lang="nb-NO" dirty="0">
                <a:solidFill>
                  <a:srgbClr val="002060"/>
                </a:solidFill>
              </a:rPr>
              <a:t>)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Tangeringskravet innebærer åpenbart at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(2.10) 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dirty="0" err="1" smtClean="0">
                <a:solidFill>
                  <a:srgbClr val="002060"/>
                </a:solidFill>
              </a:rPr>
              <a:t>f</a:t>
            </a:r>
            <a:r>
              <a:rPr lang="nb-NO" baseline="-25000" dirty="0" err="1" smtClean="0">
                <a:solidFill>
                  <a:srgbClr val="002060"/>
                </a:solidFill>
              </a:rPr>
              <a:t>N</a:t>
            </a:r>
            <a:r>
              <a:rPr lang="nb-NO" dirty="0" smtClean="0">
                <a:solidFill>
                  <a:srgbClr val="002060"/>
                </a:solidFill>
              </a:rPr>
              <a:t>/</a:t>
            </a:r>
            <a:r>
              <a:rPr lang="nb-NO" dirty="0" err="1" smtClean="0">
                <a:solidFill>
                  <a:srgbClr val="002060"/>
                </a:solidFill>
              </a:rPr>
              <a:t>f</a:t>
            </a:r>
            <a:r>
              <a:rPr lang="nb-NO" baseline="-25000" dirty="0" err="1" smtClean="0">
                <a:solidFill>
                  <a:srgbClr val="002060"/>
                </a:solidFill>
              </a:rPr>
              <a:t>M</a:t>
            </a:r>
            <a:r>
              <a:rPr lang="nb-NO" dirty="0">
                <a:solidFill>
                  <a:srgbClr val="002060"/>
                </a:solidFill>
              </a:rPr>
              <a:t>= </a:t>
            </a:r>
            <a:r>
              <a:rPr lang="nb-NO" dirty="0" err="1">
                <a:solidFill>
                  <a:srgbClr val="002060"/>
                </a:solidFill>
              </a:rPr>
              <a:t>q</a:t>
            </a:r>
            <a:r>
              <a:rPr lang="nb-NO" baseline="-25000" dirty="0" err="1">
                <a:solidFill>
                  <a:srgbClr val="002060"/>
                </a:solidFill>
              </a:rPr>
              <a:t>N</a:t>
            </a:r>
            <a:r>
              <a:rPr lang="nb-NO" dirty="0">
                <a:solidFill>
                  <a:srgbClr val="002060"/>
                </a:solidFill>
              </a:rPr>
              <a:t>/</a:t>
            </a:r>
            <a:r>
              <a:rPr lang="nb-NO" dirty="0" err="1">
                <a:solidFill>
                  <a:srgbClr val="002060"/>
                </a:solidFill>
              </a:rPr>
              <a:t>q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endParaRPr lang="nb-NO" baseline="-25000" dirty="0">
              <a:solidFill>
                <a:srgbClr val="002060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som kan skrives som: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(2.11) 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dirty="0" err="1" smtClean="0">
                <a:solidFill>
                  <a:srgbClr val="002060"/>
                </a:solidFill>
              </a:rPr>
              <a:t>f</a:t>
            </a:r>
            <a:r>
              <a:rPr lang="nb-NO" baseline="-25000" dirty="0" err="1" smtClean="0">
                <a:solidFill>
                  <a:srgbClr val="002060"/>
                </a:solidFill>
              </a:rPr>
              <a:t>N</a:t>
            </a:r>
            <a:r>
              <a:rPr lang="nb-NO" dirty="0" smtClean="0">
                <a:solidFill>
                  <a:srgbClr val="002060"/>
                </a:solidFill>
              </a:rPr>
              <a:t>/</a:t>
            </a:r>
            <a:r>
              <a:rPr lang="nb-NO" dirty="0" err="1" smtClean="0">
                <a:solidFill>
                  <a:srgbClr val="002060"/>
                </a:solidFill>
              </a:rPr>
              <a:t>q</a:t>
            </a:r>
            <a:r>
              <a:rPr lang="nb-NO" baseline="-25000" dirty="0" err="1" smtClean="0">
                <a:solidFill>
                  <a:srgbClr val="002060"/>
                </a:solidFill>
              </a:rPr>
              <a:t>N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002060"/>
                </a:solidFill>
              </a:rPr>
              <a:t>= </a:t>
            </a:r>
            <a:r>
              <a:rPr lang="nb-NO" dirty="0" err="1">
                <a:solidFill>
                  <a:srgbClr val="002060"/>
                </a:solidFill>
              </a:rPr>
              <a:t>f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r>
              <a:rPr lang="nb-NO" dirty="0">
                <a:solidFill>
                  <a:srgbClr val="002060"/>
                </a:solidFill>
              </a:rPr>
              <a:t>/ </a:t>
            </a:r>
            <a:r>
              <a:rPr lang="nb-NO" dirty="0" err="1">
                <a:solidFill>
                  <a:srgbClr val="002060"/>
                </a:solidFill>
              </a:rPr>
              <a:t>q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endParaRPr lang="nb-NO" baseline="-25000" dirty="0">
              <a:solidFill>
                <a:srgbClr val="002060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Ettersom grenseproduktivitetene viser økning i produksjonen for én ekstra enhet faktorinnsats, og prisene regnes i kroner per enhet, er kriteriet for en optimal faktorkombinasjon at én ekstra krone brukt skal gi like mye igjen i form av produksjonsøkning uansett på hvilken faktor den blir brukt. Dette er naturligvis et urealiserbart kriterium i praksis, men kan likevel brukes som en ideal rettesnor for økonomisk rasjonell drift.	</a:t>
            </a:r>
          </a:p>
        </p:txBody>
      </p:sp>
    </p:spTree>
    <p:extLst>
      <p:ext uri="{BB962C8B-B14F-4D97-AF65-F5344CB8AC3E}">
        <p14:creationId xmlns:p14="http://schemas.microsoft.com/office/powerpoint/2010/main" val="3982707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5347026" cy="5616624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1259632" y="116632"/>
            <a:ext cx="681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Virkninger av en endring i en faktorpris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391990" y="6453336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2.4 </a:t>
            </a:r>
            <a:r>
              <a:rPr lang="nb-NO" dirty="0"/>
              <a:t>Virkningene på faktorbruken av økt pris på arbeidskraft</a:t>
            </a:r>
          </a:p>
        </p:txBody>
      </p:sp>
    </p:spTree>
    <p:extLst>
      <p:ext uri="{BB962C8B-B14F-4D97-AF65-F5344CB8AC3E}">
        <p14:creationId xmlns:p14="http://schemas.microsoft.com/office/powerpoint/2010/main" val="208420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39552" y="980729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«Kartet» vi bruker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Bedriften </a:t>
            </a:r>
            <a:r>
              <a:rPr lang="nb-NO" sz="2400" b="1" dirty="0"/>
              <a:t>er privateid og eierne er interessert i å tjene mest </a:t>
            </a:r>
            <a:r>
              <a:rPr lang="nb-NO" sz="2400" b="1" dirty="0" smtClean="0"/>
              <a:t>mulig</a:t>
            </a:r>
            <a:r>
              <a:rPr lang="nb-NO" sz="2400" b="1" dirty="0"/>
              <a:t> </a:t>
            </a: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Både </a:t>
            </a:r>
            <a:r>
              <a:rPr lang="nb-NO" sz="2400" b="1" dirty="0"/>
              <a:t>produktet og produksjonsfaktorene er </a:t>
            </a:r>
            <a:r>
              <a:rPr lang="nb-NO" sz="2400" b="1" dirty="0" smtClean="0"/>
              <a:t>homogene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Bedriften </a:t>
            </a:r>
            <a:r>
              <a:rPr lang="nb-NO" sz="2400" b="1" dirty="0"/>
              <a:t>er så liten at den ikke har noen innflytelse på </a:t>
            </a:r>
            <a:r>
              <a:rPr lang="nb-NO" sz="2400" b="1" dirty="0" smtClean="0"/>
              <a:t>prisene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Bedriften </a:t>
            </a:r>
            <a:r>
              <a:rPr lang="nb-NO" sz="2400" b="1" dirty="0"/>
              <a:t>kan tilpasse seg fritt både når det gjelder produkt og produksjonsfaktorer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1836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683568" y="764704"/>
            <a:ext cx="7704856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Kostnadsbegreper</a:t>
            </a:r>
            <a:endParaRPr lang="nb-NO" sz="3200" dirty="0">
              <a:solidFill>
                <a:srgbClr val="6A986B"/>
              </a:solidFill>
            </a:endParaRPr>
          </a:p>
          <a:p>
            <a:r>
              <a:rPr lang="nb-NO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Faste kostnader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Variable kostnader</a:t>
            </a:r>
            <a:r>
              <a:rPr lang="nb-NO" sz="2400" b="1" dirty="0"/>
              <a:t> </a:t>
            </a: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Totale kostnader</a:t>
            </a:r>
            <a:r>
              <a:rPr lang="nb-NO" sz="2400" b="1" dirty="0"/>
              <a:t> </a:t>
            </a: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Grensekostnader</a:t>
            </a:r>
            <a:r>
              <a:rPr lang="nb-NO" sz="2400" b="1" dirty="0"/>
              <a:t> </a:t>
            </a: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Variable enhetskostnader</a:t>
            </a:r>
            <a:r>
              <a:rPr lang="nb-NO" sz="2400" b="1" dirty="0"/>
              <a:t> </a:t>
            </a:r>
            <a:endParaRPr lang="nb-NO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Totale </a:t>
            </a:r>
            <a:r>
              <a:rPr lang="nb-NO" sz="2400" b="1" dirty="0"/>
              <a:t>enhetskostnader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0719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5730742" cy="633931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331640" y="116632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>
                <a:solidFill>
                  <a:srgbClr val="6A986B"/>
                </a:solidFill>
              </a:rPr>
              <a:t>Enhets- og grensekostnader og </a:t>
            </a:r>
            <a:r>
              <a:rPr lang="nb-NO" sz="3200" b="1" dirty="0" smtClean="0">
                <a:solidFill>
                  <a:srgbClr val="6A986B"/>
                </a:solidFill>
              </a:rPr>
              <a:t>fortjeneste-						    maksimering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538483" y="5517232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2.1 </a:t>
            </a:r>
            <a:r>
              <a:rPr lang="nb-NO" dirty="0"/>
              <a:t>Enhets- og grensekostnader for en </a:t>
            </a:r>
            <a:r>
              <a:rPr lang="nb-NO" dirty="0" err="1" smtClean="0"/>
              <a:t>stolprodusent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3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2415" y="47667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Fortjenestemaksimering:</a:t>
            </a:r>
            <a:endParaRPr lang="nb-NO" sz="3200" dirty="0">
              <a:solidFill>
                <a:srgbClr val="6A986B"/>
              </a:solidFill>
            </a:endParaRPr>
          </a:p>
          <a:p>
            <a:pPr algn="ctr"/>
            <a:r>
              <a:rPr lang="nb-NO" sz="3200" b="1" dirty="0">
                <a:solidFill>
                  <a:srgbClr val="6A986B"/>
                </a:solidFill>
              </a:rPr>
              <a:t>Matematisk versjon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55575" y="1844824"/>
            <a:ext cx="79897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chemeClr val="accent3">
                    <a:lumMod val="50000"/>
                  </a:schemeClr>
                </a:solidFill>
              </a:rPr>
              <a:t>Konklusjonen </a:t>
            </a:r>
            <a:r>
              <a:rPr lang="nb-NO" dirty="0">
                <a:solidFill>
                  <a:schemeClr val="accent3">
                    <a:lumMod val="50000"/>
                  </a:schemeClr>
                </a:solidFill>
              </a:rPr>
              <a:t>blir altså at så lenge p &gt; TEK, vil fortjenesten bli maksimal for et nivå på produksjonen der p = GK.	</a:t>
            </a:r>
            <a:endParaRPr lang="nb-NO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nb-NO" dirty="0"/>
          </a:p>
          <a:p>
            <a:r>
              <a:rPr lang="nb-NO" dirty="0" smtClean="0">
                <a:solidFill>
                  <a:srgbClr val="002060"/>
                </a:solidFill>
              </a:rPr>
              <a:t>Den </a:t>
            </a:r>
            <a:r>
              <a:rPr lang="nb-NO" dirty="0">
                <a:solidFill>
                  <a:srgbClr val="002060"/>
                </a:solidFill>
              </a:rPr>
              <a:t>utledningen vi har gjort her, kan gjøres mye mer komprimert ved hjelp av enkle matematiske metoder. Vi vet at både F og TK i (2.1) er en entydig funksjon av </a:t>
            </a:r>
            <a:r>
              <a:rPr lang="nb-NO" dirty="0" err="1">
                <a:solidFill>
                  <a:srgbClr val="002060"/>
                </a:solidFill>
              </a:rPr>
              <a:t>X</a:t>
            </a:r>
            <a:r>
              <a:rPr lang="nb-NO" dirty="0">
                <a:solidFill>
                  <a:srgbClr val="002060"/>
                </a:solidFill>
              </a:rPr>
              <a:t>. Vi vet da fra matematikken at F har sitt maksimum der den deriverte av F er lik null, dvs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(2.3</a:t>
            </a:r>
            <a:r>
              <a:rPr lang="nb-NO" dirty="0" smtClean="0">
                <a:solidFill>
                  <a:srgbClr val="002060"/>
                </a:solidFill>
              </a:rPr>
              <a:t>)	 </a:t>
            </a:r>
            <a:r>
              <a:rPr lang="nb-NO" dirty="0">
                <a:solidFill>
                  <a:srgbClr val="002060"/>
                </a:solidFill>
              </a:rPr>
              <a:t>F' = p − GK = </a:t>
            </a:r>
            <a:r>
              <a:rPr lang="nb-NO" dirty="0" smtClean="0">
                <a:solidFill>
                  <a:srgbClr val="002060"/>
                </a:solidFill>
              </a:rPr>
              <a:t>0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Dvs. at p = GK, slik vi fant ovenfor. Dessuten må grensekostnadene være stigende, slik de jo er i vårt tilfelle. Dette har sammenheng med at den andrederiverte må være negativ for at det skal være snakk om et maksimum. I vårt tilfelle må vi altså ha F'' = −GK’ &lt; 0, noe som betyr at GK må være stigende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448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99592" y="179929"/>
            <a:ext cx="727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Fortjenestemaksimering og produkttilbud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5264072" cy="58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1" y="260648"/>
            <a:ext cx="4870291" cy="6485075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283968" y="260648"/>
            <a:ext cx="4464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1" dirty="0" smtClean="0">
                <a:solidFill>
                  <a:srgbClr val="6A986B"/>
                </a:solidFill>
              </a:rPr>
              <a:t>Årsaker til, og virkninger av kostnadsendringer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5921896" y="5805264"/>
            <a:ext cx="2538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2.2 </a:t>
            </a:r>
            <a:r>
              <a:rPr lang="nb-NO" dirty="0"/>
              <a:t>Virkninger av kostnadsendringer</a:t>
            </a:r>
          </a:p>
        </p:txBody>
      </p:sp>
    </p:spTree>
    <p:extLst>
      <p:ext uri="{BB962C8B-B14F-4D97-AF65-F5344CB8AC3E}">
        <p14:creationId xmlns:p14="http://schemas.microsoft.com/office/powerpoint/2010/main" val="2896430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46" y="1351996"/>
            <a:ext cx="5688174" cy="502933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11950" y="260648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Utledning av optimale faktorkombinasjoner</a:t>
            </a:r>
            <a:r>
              <a:rPr lang="nb-NO" sz="3200" b="1" dirty="0" smtClean="0">
                <a:solidFill>
                  <a:srgbClr val="6A986B"/>
                </a:solidFill>
              </a:rPr>
              <a:t>: Figurversjon.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1835696" y="6381328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Figur </a:t>
            </a:r>
            <a:r>
              <a:rPr lang="nb-NO" b="1" dirty="0"/>
              <a:t>2.3 </a:t>
            </a:r>
            <a:r>
              <a:rPr lang="nb-NO" dirty="0"/>
              <a:t>Utledning av optimale faktorkombinasjoner</a:t>
            </a:r>
          </a:p>
        </p:txBody>
      </p:sp>
    </p:spTree>
    <p:extLst>
      <p:ext uri="{BB962C8B-B14F-4D97-AF65-F5344CB8AC3E}">
        <p14:creationId xmlns:p14="http://schemas.microsoft.com/office/powerpoint/2010/main" val="246445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92415" y="47667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Utledning av optimale faktorkombinasjoner:</a:t>
            </a:r>
            <a:endParaRPr lang="nb-NO" sz="3200" dirty="0">
              <a:solidFill>
                <a:srgbClr val="6A986B"/>
              </a:solidFill>
            </a:endParaRPr>
          </a:p>
          <a:p>
            <a:pPr algn="ctr"/>
            <a:r>
              <a:rPr lang="nb-NO" sz="3200" b="1" dirty="0" smtClean="0">
                <a:solidFill>
                  <a:srgbClr val="6A986B"/>
                </a:solidFill>
              </a:rPr>
              <a:t>Matematisk </a:t>
            </a:r>
            <a:r>
              <a:rPr lang="nb-NO" sz="3200" b="1" dirty="0">
                <a:solidFill>
                  <a:srgbClr val="6A986B"/>
                </a:solidFill>
              </a:rPr>
              <a:t>versjon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23528" y="1700808"/>
            <a:ext cx="85689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>
                <a:solidFill>
                  <a:srgbClr val="002060"/>
                </a:solidFill>
              </a:rPr>
              <a:t>Rent </a:t>
            </a:r>
            <a:r>
              <a:rPr lang="nb-NO" dirty="0">
                <a:solidFill>
                  <a:srgbClr val="002060"/>
                </a:solidFill>
              </a:rPr>
              <a:t>matematisk kan det vi har vist ovenfor utledes på følgende måte</a:t>
            </a:r>
            <a:r>
              <a:rPr lang="nb-NO" dirty="0" smtClean="0">
                <a:solidFill>
                  <a:srgbClr val="002060"/>
                </a:solidFill>
              </a:rPr>
              <a:t>: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 err="1">
                <a:solidFill>
                  <a:srgbClr val="002060"/>
                </a:solidFill>
              </a:rPr>
              <a:t>Isokvantene</a:t>
            </a:r>
            <a:r>
              <a:rPr lang="nb-NO" dirty="0">
                <a:solidFill>
                  <a:srgbClr val="002060"/>
                </a:solidFill>
              </a:rPr>
              <a:t> kan betraktes som nivålinjer til en produktfunksjon som viser hvor mange stoler en får av ulike kombinasjoner av materialer og arbeidskraft. Den kan generelt skrives som</a:t>
            </a:r>
            <a:r>
              <a:rPr lang="nb-NO" dirty="0" smtClean="0">
                <a:solidFill>
                  <a:srgbClr val="002060"/>
                </a:solidFill>
              </a:rPr>
              <a:t>: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(2.6) 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dirty="0" err="1" smtClean="0">
                <a:solidFill>
                  <a:srgbClr val="002060"/>
                </a:solidFill>
              </a:rPr>
              <a:t>X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002060"/>
                </a:solidFill>
              </a:rPr>
              <a:t>= f(M,N</a:t>
            </a:r>
            <a:r>
              <a:rPr lang="nb-NO" dirty="0" smtClean="0">
                <a:solidFill>
                  <a:srgbClr val="002060"/>
                </a:solidFill>
              </a:rPr>
              <a:t>)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For å forenkle analysen, kan vi utnytte det faktum at optimale faktorkombinasjoner er karakterisert ved tangering mellom en </a:t>
            </a:r>
            <a:r>
              <a:rPr lang="nb-NO" dirty="0" err="1">
                <a:solidFill>
                  <a:srgbClr val="002060"/>
                </a:solidFill>
              </a:rPr>
              <a:t>isokvant</a:t>
            </a:r>
            <a:r>
              <a:rPr lang="nb-NO" dirty="0">
                <a:solidFill>
                  <a:srgbClr val="002060"/>
                </a:solidFill>
              </a:rPr>
              <a:t> og en kostnadslinje. Tangering innebærer at de har samme helning. Helningen til en </a:t>
            </a:r>
            <a:r>
              <a:rPr lang="nb-NO" dirty="0" err="1">
                <a:solidFill>
                  <a:srgbClr val="002060"/>
                </a:solidFill>
              </a:rPr>
              <a:t>isokvant</a:t>
            </a:r>
            <a:r>
              <a:rPr lang="nb-NO" dirty="0">
                <a:solidFill>
                  <a:srgbClr val="002060"/>
                </a:solidFill>
              </a:rPr>
              <a:t> finner vi ved å sette (2.6) på tilvekstform</a:t>
            </a:r>
            <a:r>
              <a:rPr lang="nb-NO" dirty="0" smtClean="0">
                <a:solidFill>
                  <a:srgbClr val="002060"/>
                </a:solidFill>
              </a:rPr>
              <a:t>:</a:t>
            </a: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(2.7) </a:t>
            </a:r>
            <a:r>
              <a:rPr lang="nb-NO" dirty="0" smtClean="0">
                <a:solidFill>
                  <a:srgbClr val="002060"/>
                </a:solidFill>
              </a:rPr>
              <a:t>	</a:t>
            </a:r>
            <a:r>
              <a:rPr lang="nb-NO" dirty="0" err="1" smtClean="0">
                <a:solidFill>
                  <a:srgbClr val="002060"/>
                </a:solidFill>
              </a:rPr>
              <a:t>dX</a:t>
            </a:r>
            <a:r>
              <a:rPr lang="nb-NO" dirty="0" smtClean="0">
                <a:solidFill>
                  <a:srgbClr val="002060"/>
                </a:solidFill>
              </a:rPr>
              <a:t> </a:t>
            </a:r>
            <a:r>
              <a:rPr lang="nb-NO" dirty="0">
                <a:solidFill>
                  <a:srgbClr val="002060"/>
                </a:solidFill>
              </a:rPr>
              <a:t>= </a:t>
            </a:r>
            <a:r>
              <a:rPr lang="nb-NO" dirty="0" err="1">
                <a:solidFill>
                  <a:srgbClr val="002060"/>
                </a:solidFill>
              </a:rPr>
              <a:t>f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r>
              <a:rPr lang="nb-NO" dirty="0" err="1">
                <a:solidFill>
                  <a:srgbClr val="002060"/>
                </a:solidFill>
              </a:rPr>
              <a:t>dM</a:t>
            </a:r>
            <a:r>
              <a:rPr lang="nb-NO" dirty="0">
                <a:solidFill>
                  <a:srgbClr val="002060"/>
                </a:solidFill>
              </a:rPr>
              <a:t> + </a:t>
            </a:r>
            <a:r>
              <a:rPr lang="nb-NO" dirty="0" err="1" smtClean="0">
                <a:solidFill>
                  <a:srgbClr val="002060"/>
                </a:solidFill>
              </a:rPr>
              <a:t>f</a:t>
            </a:r>
            <a:r>
              <a:rPr lang="nb-NO" baseline="-25000" dirty="0" err="1" smtClean="0">
                <a:solidFill>
                  <a:srgbClr val="002060"/>
                </a:solidFill>
              </a:rPr>
              <a:t>N</a:t>
            </a:r>
            <a:r>
              <a:rPr lang="nb-NO" dirty="0" err="1" smtClean="0">
                <a:solidFill>
                  <a:srgbClr val="002060"/>
                </a:solidFill>
              </a:rPr>
              <a:t>dN</a:t>
            </a:r>
            <a:endParaRPr lang="nb-NO" dirty="0" smtClean="0">
              <a:solidFill>
                <a:srgbClr val="002060"/>
              </a:solidFill>
            </a:endParaRPr>
          </a:p>
          <a:p>
            <a:endParaRPr lang="nb-NO" dirty="0">
              <a:solidFill>
                <a:srgbClr val="002060"/>
              </a:solidFill>
            </a:endParaRPr>
          </a:p>
          <a:p>
            <a:r>
              <a:rPr lang="nb-NO" dirty="0">
                <a:solidFill>
                  <a:srgbClr val="002060"/>
                </a:solidFill>
              </a:rPr>
              <a:t>Her er </a:t>
            </a:r>
            <a:r>
              <a:rPr lang="nb-NO" dirty="0" err="1">
                <a:solidFill>
                  <a:srgbClr val="002060"/>
                </a:solidFill>
              </a:rPr>
              <a:t>f</a:t>
            </a:r>
            <a:r>
              <a:rPr lang="nb-NO" baseline="-25000" dirty="0" err="1">
                <a:solidFill>
                  <a:srgbClr val="002060"/>
                </a:solidFill>
              </a:rPr>
              <a:t>M</a:t>
            </a:r>
            <a:r>
              <a:rPr lang="nb-NO" dirty="0">
                <a:solidFill>
                  <a:srgbClr val="002060"/>
                </a:solidFill>
              </a:rPr>
              <a:t> og </a:t>
            </a:r>
            <a:r>
              <a:rPr lang="nb-NO" dirty="0" err="1">
                <a:solidFill>
                  <a:srgbClr val="002060"/>
                </a:solidFill>
              </a:rPr>
              <a:t>f</a:t>
            </a:r>
            <a:r>
              <a:rPr lang="nb-NO" baseline="-25000" dirty="0" err="1">
                <a:solidFill>
                  <a:srgbClr val="002060"/>
                </a:solidFill>
              </a:rPr>
              <a:t>N</a:t>
            </a:r>
            <a:r>
              <a:rPr lang="nb-NO" dirty="0">
                <a:solidFill>
                  <a:srgbClr val="002060"/>
                </a:solidFill>
              </a:rPr>
              <a:t> de partielt deriverte av funksjonen med hensyn på henholdsvis M og N. Disse kalles for </a:t>
            </a:r>
            <a:r>
              <a:rPr lang="nb-NO" dirty="0" err="1">
                <a:solidFill>
                  <a:srgbClr val="002060"/>
                </a:solidFill>
              </a:rPr>
              <a:t>grenseproduktiviteter</a:t>
            </a:r>
            <a:r>
              <a:rPr lang="nb-NO" dirty="0">
                <a:solidFill>
                  <a:srgbClr val="002060"/>
                </a:solidFill>
              </a:rPr>
              <a:t> og viser (litt unøyaktig) hvor mange enheter ekstra en får av </a:t>
            </a:r>
            <a:r>
              <a:rPr lang="nb-NO" dirty="0" err="1">
                <a:solidFill>
                  <a:srgbClr val="002060"/>
                </a:solidFill>
              </a:rPr>
              <a:t>X</a:t>
            </a:r>
            <a:r>
              <a:rPr lang="nb-NO" dirty="0">
                <a:solidFill>
                  <a:srgbClr val="002060"/>
                </a:solidFill>
              </a:rPr>
              <a:t> ved å utvide innsatsen av henholdsvis M og N med én enhet</a:t>
            </a:r>
            <a:r>
              <a:rPr lang="nb-NO" dirty="0" smtClean="0">
                <a:solidFill>
                  <a:srgbClr val="002060"/>
                </a:solidFill>
              </a:rPr>
              <a:t>.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8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165</Words>
  <Application>Microsoft Office PowerPoint</Application>
  <PresentationFormat>Skjermfremvisning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Office-tema</vt:lpstr>
      <vt:lpstr>Kapittel 2 Produksjon og produkttilbud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31</cp:revision>
  <dcterms:created xsi:type="dcterms:W3CDTF">2017-01-21T06:57:52Z</dcterms:created>
  <dcterms:modified xsi:type="dcterms:W3CDTF">2017-02-02T14:50:53Z</dcterms:modified>
</cp:coreProperties>
</file>