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986B"/>
    <a:srgbClr val="FEE92E"/>
    <a:srgbClr val="C3D124"/>
    <a:srgbClr val="F8C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18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272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847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7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741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963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105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230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817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77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92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224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556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4536504" cy="3744415"/>
          </a:xfrm>
        </p:spPr>
        <p:txBody>
          <a:bodyPr>
            <a:normAutofit/>
          </a:bodyPr>
          <a:lstStyle/>
          <a:p>
            <a:pPr algn="l"/>
            <a:r>
              <a:rPr lang="nb-NO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Kapittel 1</a:t>
            </a:r>
            <a:r>
              <a:rPr lang="nb-NO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/>
            </a:r>
            <a:br>
              <a:rPr lang="nb-NO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</a:br>
            <a:r>
              <a:rPr lang="nb-NO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Hva er </a:t>
            </a:r>
            <a: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samfunns-økonomi?</a:t>
            </a:r>
            <a:endParaRPr lang="nb-NO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hitney-Bold" panose="02000803040000020004" pitchFamily="2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22076"/>
            <a:ext cx="3691624" cy="4608512"/>
          </a:xfrm>
          <a:prstGeom prst="rect">
            <a:avLst/>
          </a:prstGeom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564240"/>
            <a:ext cx="2592288" cy="27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14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1628800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Penger, informasjons- og transaksjonskostnader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30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84512" y="764704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Eksempel på samspill mellom realøkonomi og finansøkonomi</a:t>
            </a:r>
            <a:endParaRPr lang="nb-NO" sz="3200" dirty="0">
              <a:solidFill>
                <a:srgbClr val="6A986B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9" y="2276872"/>
            <a:ext cx="8640960" cy="2664296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539552" y="5567790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Figur </a:t>
            </a:r>
            <a:r>
              <a:rPr lang="nb-NO" b="1" dirty="0"/>
              <a:t>1.4 </a:t>
            </a:r>
            <a:r>
              <a:rPr lang="nb-NO" dirty="0"/>
              <a:t>Hovedtyper av transaksjoner mellom bedrifter og </a:t>
            </a:r>
            <a:r>
              <a:rPr lang="nb-NO" dirty="0" smtClean="0"/>
              <a:t>husholdninger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9371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547664" y="1615761"/>
            <a:ext cx="60842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Institusjoner og økonomisk system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87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1628800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Økonomiske modeller og kausalsammenhenger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66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827583" y="1124744"/>
            <a:ext cx="7488833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Hovedstrukturen i boka</a:t>
            </a:r>
            <a:endParaRPr lang="nb-NO" sz="3200" dirty="0">
              <a:solidFill>
                <a:srgbClr val="6A986B"/>
              </a:solidFill>
            </a:endParaRPr>
          </a:p>
          <a:p>
            <a:endParaRPr lang="nb-NO" dirty="0" smtClean="0"/>
          </a:p>
          <a:p>
            <a:r>
              <a:rPr lang="nb-NO" sz="2400" dirty="0" smtClean="0"/>
              <a:t>Boka </a:t>
            </a:r>
            <a:r>
              <a:rPr lang="nb-NO" sz="2400" dirty="0"/>
              <a:t>består av tre hoveddeler</a:t>
            </a:r>
            <a:r>
              <a:rPr lang="nb-NO" sz="2400" dirty="0" smtClean="0"/>
              <a:t>:</a:t>
            </a:r>
          </a:p>
          <a:p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Mikroøkonomi.</a:t>
            </a:r>
            <a:r>
              <a:rPr lang="nb-NO" sz="2400" dirty="0"/>
              <a:t>  </a:t>
            </a:r>
            <a:endParaRPr lang="nb-NO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 smtClean="0"/>
              <a:t>Offentlig </a:t>
            </a:r>
            <a:r>
              <a:rPr lang="nb-NO" sz="2400" b="1" dirty="0"/>
              <a:t>økonomi og økonomisk politikk. </a:t>
            </a:r>
            <a:r>
              <a:rPr lang="nb-NO" sz="2400" dirty="0"/>
              <a:t> </a:t>
            </a:r>
            <a:endParaRPr lang="nb-NO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dirty="0"/>
              <a:t> </a:t>
            </a:r>
            <a:r>
              <a:rPr lang="nb-NO" sz="2400" b="1" dirty="0" smtClean="0"/>
              <a:t>Makroøkonomi </a:t>
            </a:r>
            <a:r>
              <a:rPr lang="nb-NO" sz="2400" b="1" dirty="0"/>
              <a:t>og stabiliseringspolitikk.</a:t>
            </a:r>
            <a:r>
              <a:rPr lang="nb-NO" sz="2400" dirty="0"/>
              <a:t>  </a:t>
            </a:r>
          </a:p>
          <a:p>
            <a:r>
              <a:rPr lang="nb-NO" sz="2400" dirty="0"/>
              <a:t> </a:t>
            </a:r>
          </a:p>
          <a:p>
            <a:r>
              <a:rPr lang="nb-NO" sz="2400" dirty="0" smtClean="0"/>
              <a:t>Boka </a:t>
            </a:r>
            <a:r>
              <a:rPr lang="nb-NO" sz="2400" dirty="0"/>
              <a:t>avrundes med et kapittel om finanskrisen og ettervirkningene av den.</a:t>
            </a:r>
          </a:p>
        </p:txBody>
      </p:sp>
    </p:spTree>
    <p:extLst>
      <p:ext uri="{BB962C8B-B14F-4D97-AF65-F5344CB8AC3E}">
        <p14:creationId xmlns:p14="http://schemas.microsoft.com/office/powerpoint/2010/main" val="1187059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187624" y="548680"/>
            <a:ext cx="698477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600" b="1" dirty="0">
                <a:solidFill>
                  <a:srgbClr val="6A986B"/>
                </a:solidFill>
              </a:rPr>
              <a:t>Samfunnsøkonomi: Definisjon og sentrale begreper i </a:t>
            </a:r>
            <a:r>
              <a:rPr lang="nb-NO" sz="3600" b="1" dirty="0" smtClean="0">
                <a:solidFill>
                  <a:srgbClr val="6A986B"/>
                </a:solidFill>
              </a:rPr>
              <a:t>definisjonen</a:t>
            </a:r>
          </a:p>
          <a:p>
            <a:pPr algn="ctr"/>
            <a:endParaRPr lang="nb-NO" sz="2400" dirty="0"/>
          </a:p>
          <a:p>
            <a:r>
              <a:rPr lang="nb-NO" sz="2000" b="1" dirty="0"/>
              <a:t>Samfunnsøkonomi: Læren om bruk av knappe ressurser for å dekke menneskenes ulike  </a:t>
            </a:r>
            <a:r>
              <a:rPr lang="nb-NO" sz="2000" b="1" dirty="0" smtClean="0"/>
              <a:t>behov</a:t>
            </a:r>
          </a:p>
          <a:p>
            <a:endParaRPr lang="nb-NO" dirty="0"/>
          </a:p>
          <a:p>
            <a:r>
              <a:rPr lang="nb-NO" dirty="0"/>
              <a:t>To sentrale begreper i definisjonen</a:t>
            </a:r>
            <a:r>
              <a:rPr lang="nb-NO" dirty="0" smtClean="0"/>
              <a:t>:</a:t>
            </a:r>
          </a:p>
          <a:p>
            <a:endParaRPr lang="nb-NO" dirty="0"/>
          </a:p>
          <a:p>
            <a:pPr>
              <a:lnSpc>
                <a:spcPct val="200000"/>
              </a:lnSpc>
            </a:pPr>
            <a:r>
              <a:rPr lang="nb-NO" b="1" dirty="0"/>
              <a:t>* Ressurser </a:t>
            </a:r>
            <a:r>
              <a:rPr lang="nb-NO" dirty="0"/>
              <a:t>med tre  underkategorier:</a:t>
            </a:r>
          </a:p>
          <a:p>
            <a:pPr>
              <a:lnSpc>
                <a:spcPct val="200000"/>
              </a:lnSpc>
            </a:pPr>
            <a:r>
              <a:rPr lang="nb-NO" b="1" dirty="0" smtClean="0"/>
              <a:t>	- </a:t>
            </a:r>
            <a:r>
              <a:rPr lang="nb-NO" b="1" dirty="0"/>
              <a:t>Naturressurser</a:t>
            </a:r>
            <a:endParaRPr lang="nb-NO" dirty="0"/>
          </a:p>
          <a:p>
            <a:pPr>
              <a:lnSpc>
                <a:spcPct val="200000"/>
              </a:lnSpc>
            </a:pPr>
            <a:r>
              <a:rPr lang="nb-NO" b="1" dirty="0" smtClean="0"/>
              <a:t>	- </a:t>
            </a:r>
            <a:r>
              <a:rPr lang="nb-NO" b="1" dirty="0"/>
              <a:t>Arbeidskraft</a:t>
            </a:r>
            <a:endParaRPr lang="nb-NO" dirty="0"/>
          </a:p>
          <a:p>
            <a:pPr>
              <a:lnSpc>
                <a:spcPct val="200000"/>
              </a:lnSpc>
            </a:pPr>
            <a:r>
              <a:rPr lang="nb-NO" b="1" dirty="0" smtClean="0"/>
              <a:t>	- </a:t>
            </a:r>
            <a:r>
              <a:rPr lang="nb-NO" b="1" dirty="0"/>
              <a:t>Realkapital</a:t>
            </a:r>
            <a:endParaRPr lang="nb-NO" dirty="0"/>
          </a:p>
          <a:p>
            <a:pPr>
              <a:lnSpc>
                <a:spcPct val="200000"/>
              </a:lnSpc>
            </a:pPr>
            <a:r>
              <a:rPr lang="nb-NO" b="1" dirty="0"/>
              <a:t>* Behov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608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259632" y="2359006"/>
            <a:ext cx="65513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3600" b="1" dirty="0">
                <a:solidFill>
                  <a:srgbClr val="6A986B"/>
                </a:solidFill>
              </a:rPr>
              <a:t>«Ekte</a:t>
            </a:r>
            <a:r>
              <a:rPr lang="nb-NO" sz="3600" b="1" dirty="0" smtClean="0">
                <a:solidFill>
                  <a:srgbClr val="6A986B"/>
                </a:solidFill>
              </a:rPr>
              <a:t>» og </a:t>
            </a:r>
            <a:r>
              <a:rPr lang="nb-NO" sz="3600" b="1" dirty="0">
                <a:solidFill>
                  <a:srgbClr val="6A986B"/>
                </a:solidFill>
              </a:rPr>
              <a:t>«manipulerte» behov  </a:t>
            </a:r>
            <a:endParaRPr lang="nb-NO" sz="36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11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907704" y="1772816"/>
            <a:ext cx="5442387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3600" b="1" dirty="0" smtClean="0">
                <a:solidFill>
                  <a:srgbClr val="6A986B"/>
                </a:solidFill>
              </a:rPr>
              <a:t>Forvalteransvar</a:t>
            </a:r>
          </a:p>
          <a:p>
            <a:pPr algn="ctr"/>
            <a:endParaRPr lang="nb-NO" sz="3600" dirty="0"/>
          </a:p>
          <a:p>
            <a:r>
              <a:rPr lang="nb-NO" sz="2400" dirty="0"/>
              <a:t>Forvalteransvar er av to slag</a:t>
            </a:r>
            <a:r>
              <a:rPr lang="nb-NO" sz="2400" dirty="0" smtClean="0"/>
              <a:t>:</a:t>
            </a:r>
          </a:p>
          <a:p>
            <a:endParaRPr lang="nb-NO" sz="2400" dirty="0"/>
          </a:p>
          <a:p>
            <a:r>
              <a:rPr lang="nb-NO" sz="2400" b="1" dirty="0" smtClean="0"/>
              <a:t>	* </a:t>
            </a:r>
            <a:r>
              <a:rPr lang="nb-NO" sz="2400" b="1" dirty="0"/>
              <a:t>Overfor framtidige generasjoner</a:t>
            </a:r>
            <a:endParaRPr lang="nb-NO" sz="2400" dirty="0"/>
          </a:p>
          <a:p>
            <a:r>
              <a:rPr lang="nb-NO" sz="2400" b="1" dirty="0"/>
              <a:t> </a:t>
            </a:r>
            <a:endParaRPr lang="nb-NO" sz="2400" dirty="0"/>
          </a:p>
          <a:p>
            <a:r>
              <a:rPr lang="nb-NO" sz="2400" b="1" dirty="0" smtClean="0"/>
              <a:t>	* </a:t>
            </a:r>
            <a:r>
              <a:rPr lang="nb-NO" sz="2400" b="1" dirty="0"/>
              <a:t>Overfor andre arter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784521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67544" y="260648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Betydningen av knappe ressurser i forhold til behovene, alternativkostnader</a:t>
            </a:r>
            <a:endParaRPr lang="nb-NO" sz="3200" dirty="0">
              <a:solidFill>
                <a:srgbClr val="6A986B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8122992" cy="4372878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546508" y="6309320"/>
            <a:ext cx="8122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Figur </a:t>
            </a:r>
            <a:r>
              <a:rPr lang="nb-NO" b="1" dirty="0"/>
              <a:t>1.1 </a:t>
            </a:r>
            <a:r>
              <a:rPr lang="nb-NO" dirty="0"/>
              <a:t>Eksempel på en </a:t>
            </a:r>
            <a:r>
              <a:rPr lang="nb-NO" dirty="0" smtClean="0"/>
              <a:t>produksjonsmulighetskurve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5300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9512" y="332656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Med teknologiske endringer og </a:t>
            </a:r>
            <a:r>
              <a:rPr lang="nb-NO" sz="3200" b="1" dirty="0" smtClean="0">
                <a:solidFill>
                  <a:srgbClr val="6A986B"/>
                </a:solidFill>
              </a:rPr>
              <a:t>organisatoriske </a:t>
            </a:r>
            <a:r>
              <a:rPr lang="nb-NO" sz="3200" b="1" dirty="0">
                <a:solidFill>
                  <a:srgbClr val="6A986B"/>
                </a:solidFill>
              </a:rPr>
              <a:t>forbedringer kan en dekke behovene bedre</a:t>
            </a:r>
            <a:endParaRPr lang="nb-NO" sz="3200" dirty="0">
              <a:solidFill>
                <a:srgbClr val="6A986B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46139"/>
            <a:ext cx="8415146" cy="5182329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5796136" y="2132856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1.2 </a:t>
            </a:r>
            <a:r>
              <a:rPr lang="nb-NO" dirty="0"/>
              <a:t>Betydningen av teknologiske og organisatoriske forbedringer</a:t>
            </a:r>
          </a:p>
        </p:txBody>
      </p:sp>
    </p:spTree>
    <p:extLst>
      <p:ext uri="{BB962C8B-B14F-4D97-AF65-F5344CB8AC3E}">
        <p14:creationId xmlns:p14="http://schemas.microsoft.com/office/powerpoint/2010/main" val="4059598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323528" y="404664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b-NO" sz="3200" b="1" dirty="0">
                <a:solidFill>
                  <a:srgbClr val="6A986B"/>
                </a:solidFill>
              </a:rPr>
              <a:t>Hovedtrekk av verdiskapingen i </a:t>
            </a:r>
            <a:r>
              <a:rPr lang="nb-NO" sz="3200" b="1" dirty="0" smtClean="0">
                <a:solidFill>
                  <a:srgbClr val="6A986B"/>
                </a:solidFill>
              </a:rPr>
              <a:t>samfunnet</a:t>
            </a:r>
            <a:endParaRPr lang="nb-NO" sz="3200" dirty="0">
              <a:solidFill>
                <a:srgbClr val="6A986B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7632848" cy="4732366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761582" y="6237312"/>
            <a:ext cx="7626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1.3 </a:t>
            </a:r>
            <a:r>
              <a:rPr lang="nb-NO" dirty="0"/>
              <a:t>Et </a:t>
            </a:r>
            <a:r>
              <a:rPr lang="nb-NO" dirty="0" smtClean="0"/>
              <a:t>koblingsskjema </a:t>
            </a:r>
            <a:r>
              <a:rPr lang="nb-NO" dirty="0"/>
              <a:t>mellom ressurser og behov</a:t>
            </a:r>
          </a:p>
        </p:txBody>
      </p:sp>
    </p:spTree>
    <p:extLst>
      <p:ext uri="{BB962C8B-B14F-4D97-AF65-F5344CB8AC3E}">
        <p14:creationId xmlns:p14="http://schemas.microsoft.com/office/powerpoint/2010/main" val="612755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836712"/>
            <a:ext cx="835292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Omveisproduksjon</a:t>
            </a:r>
            <a:endParaRPr lang="nb-NO" sz="3200" dirty="0">
              <a:solidFill>
                <a:srgbClr val="6A986B"/>
              </a:solidFill>
            </a:endParaRPr>
          </a:p>
          <a:p>
            <a:endParaRPr lang="nb-NO" dirty="0" smtClean="0"/>
          </a:p>
          <a:p>
            <a:r>
              <a:rPr lang="nb-NO" sz="2400" dirty="0" smtClean="0"/>
              <a:t>Det </a:t>
            </a:r>
            <a:r>
              <a:rPr lang="nb-NO" sz="2400" dirty="0"/>
              <a:t>er snakk om tre hovedformer</a:t>
            </a:r>
            <a:r>
              <a:rPr lang="nb-NO" sz="2400" dirty="0" smtClean="0"/>
              <a:t>:</a:t>
            </a:r>
          </a:p>
          <a:p>
            <a:endParaRPr lang="nb-NO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2400" b="1" dirty="0"/>
              <a:t>Produksjon av ny realkapital som gjør </a:t>
            </a:r>
            <a:r>
              <a:rPr lang="nb-NO" sz="2400" b="1" dirty="0" smtClean="0"/>
              <a:t>en </a:t>
            </a:r>
            <a:r>
              <a:rPr lang="nb-NO" sz="2400" b="1" dirty="0"/>
              <a:t>bedre i stand til å dekke behov i framtiden</a:t>
            </a:r>
            <a:r>
              <a:rPr lang="nb-NO" sz="2400" b="1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2400" b="1" dirty="0"/>
              <a:t>Produksjon for salg til utlandet (eksport) slik at vi kan finansiere kjøp av produkter som framstilles i andre land (import</a:t>
            </a:r>
            <a:r>
              <a:rPr lang="nb-NO" sz="2400" b="1" dirty="0" smtClean="0"/>
              <a:t>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b="1" dirty="0"/>
              <a:t>Produksjon av produktinnsats (halvfabrikata) som bearbeides videre i andre bedrifter.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877874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1628800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Realøkonomi og finansøkonomi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02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2069</TotalTime>
  <Words>210</Words>
  <Application>Microsoft Office PowerPoint</Application>
  <PresentationFormat>Skjermfremvisning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5" baseType="lpstr">
      <vt:lpstr>Office-tema</vt:lpstr>
      <vt:lpstr>Kapittel 1 Hva er samfunns-økonomi?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Kapittel 1 Hva er samfunnsøkonomi</dc:title>
  <dc:creator>Ove Olsen</dc:creator>
  <cp:lastModifiedBy>Ove Olsen</cp:lastModifiedBy>
  <cp:revision>36</cp:revision>
  <dcterms:created xsi:type="dcterms:W3CDTF">2017-01-21T06:57:52Z</dcterms:created>
  <dcterms:modified xsi:type="dcterms:W3CDTF">2017-02-01T08:22:05Z</dcterms:modified>
</cp:coreProperties>
</file>