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9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301" r:id="rId17"/>
    <p:sldId id="302" r:id="rId1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86B"/>
    <a:srgbClr val="FEE92E"/>
    <a:srgbClr val="C3D124"/>
    <a:srgbClr val="F8C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7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847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41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96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05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3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17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77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2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24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CA8E-2275-49AD-B73F-0FCB3CF3902D}" type="datetimeFigureOut">
              <a:rPr lang="nb-NO" smtClean="0"/>
              <a:t>08.02.2017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5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4824536" cy="3744415"/>
          </a:xfrm>
        </p:spPr>
        <p:txBody>
          <a:bodyPr>
            <a:normAutofit/>
          </a:bodyPr>
          <a:lstStyle/>
          <a:p>
            <a:pPr algn="l"/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Kapittel 20</a:t>
            </a:r>
            <a: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/>
            </a:r>
            <a:b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</a:b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Innenlandsk etterspørsel</a:t>
            </a:r>
            <a:endParaRPr lang="nb-NO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hitney-Bold" panose="02000803040000020004" pitchFamily="2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22076"/>
            <a:ext cx="3691624" cy="4608512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564240"/>
            <a:ext cx="2592288" cy="2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1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720566"/>
            <a:ext cx="835292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Modellen (20.3)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sz="3200" dirty="0"/>
              <a:t> </a:t>
            </a:r>
          </a:p>
          <a:p>
            <a:pPr>
              <a:spcAft>
                <a:spcPts val="600"/>
              </a:spcAft>
            </a:pPr>
            <a:r>
              <a:rPr lang="nb-NO" sz="2400" b="1" dirty="0"/>
              <a:t>R = C + I</a:t>
            </a:r>
            <a:endParaRPr lang="nb-NO" sz="2400" dirty="0"/>
          </a:p>
          <a:p>
            <a:pPr>
              <a:spcAft>
                <a:spcPts val="600"/>
              </a:spcAft>
            </a:pPr>
            <a:r>
              <a:rPr lang="nb-NO" sz="2400" b="1" dirty="0"/>
              <a:t>C = </a:t>
            </a:r>
            <a:r>
              <a:rPr lang="nb-NO" sz="2400" b="1" i="1" dirty="0" err="1"/>
              <a:t>a</a:t>
            </a:r>
            <a:r>
              <a:rPr lang="nb-NO" sz="2400" b="1" dirty="0" err="1"/>
              <a:t>R</a:t>
            </a:r>
            <a:r>
              <a:rPr lang="nb-NO" sz="2400" b="1" dirty="0"/>
              <a:t> + </a:t>
            </a:r>
            <a:r>
              <a:rPr lang="nb-NO" sz="2400" b="1" i="1" dirty="0"/>
              <a:t>b</a:t>
            </a:r>
            <a:endParaRPr lang="nb-NO" sz="2400" dirty="0"/>
          </a:p>
          <a:p>
            <a:pPr>
              <a:spcAft>
                <a:spcPts val="600"/>
              </a:spcAft>
            </a:pPr>
            <a:r>
              <a:rPr lang="nb-NO" sz="2400" b="1" dirty="0"/>
              <a:t>I = bestemt av rentenivået eller andre forhold utenfor modellen for øvrig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160774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720566"/>
            <a:ext cx="83529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Modellen på tilvekstform (20.4)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sz="3200" dirty="0"/>
              <a:t> </a:t>
            </a:r>
          </a:p>
          <a:p>
            <a:pPr>
              <a:spcAft>
                <a:spcPts val="1200"/>
              </a:spcAft>
            </a:pPr>
            <a:r>
              <a:rPr lang="nb-NO" sz="2400" b="1" dirty="0"/>
              <a:t>ΔR = ΔC +ΔI</a:t>
            </a:r>
            <a:endParaRPr lang="nb-NO" sz="2400" dirty="0"/>
          </a:p>
          <a:p>
            <a:pPr>
              <a:spcAft>
                <a:spcPts val="1200"/>
              </a:spcAft>
            </a:pPr>
            <a:r>
              <a:rPr lang="nb-NO" sz="2400" b="1" dirty="0"/>
              <a:t>ΔC = </a:t>
            </a:r>
            <a:r>
              <a:rPr lang="nb-NO" sz="2400" b="1" i="1" dirty="0" err="1"/>
              <a:t>aΔ</a:t>
            </a:r>
            <a:r>
              <a:rPr lang="nb-NO" sz="2400" b="1" dirty="0" err="1"/>
              <a:t>R</a:t>
            </a:r>
            <a:endParaRPr lang="nb-NO" sz="2400" dirty="0"/>
          </a:p>
          <a:p>
            <a:pPr>
              <a:spcAft>
                <a:spcPts val="1200"/>
              </a:spcAft>
            </a:pPr>
            <a:r>
              <a:rPr lang="nb-NO" sz="2400" b="1" dirty="0"/>
              <a:t>ΔI = bestemt av endring i rentenivået eller i andre forhold utenfor modellen for øvrig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859913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720566"/>
            <a:ext cx="835292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Løsningen av modellen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sz="2400" dirty="0"/>
              <a:t> </a:t>
            </a:r>
          </a:p>
          <a:p>
            <a:r>
              <a:rPr lang="nb-NO" sz="2400" b="1" dirty="0"/>
              <a:t>Setter vi andre relasjon i (20.4) inn i første og ordner uttrykket, får vi:</a:t>
            </a:r>
            <a:endParaRPr lang="nb-NO" sz="2400" dirty="0"/>
          </a:p>
          <a:p>
            <a:r>
              <a:rPr lang="nb-NO" sz="2400" b="1" dirty="0"/>
              <a:t> </a:t>
            </a:r>
            <a:endParaRPr lang="nb-NO" sz="2400" dirty="0"/>
          </a:p>
          <a:p>
            <a:r>
              <a:rPr lang="nb-NO" sz="2400" b="1" dirty="0"/>
              <a:t>ΔR = [1/(1 – </a:t>
            </a:r>
            <a:r>
              <a:rPr lang="nb-NO" sz="2400" b="1" i="1" dirty="0"/>
              <a:t>a</a:t>
            </a:r>
            <a:r>
              <a:rPr lang="nb-NO" sz="2400" b="1" dirty="0"/>
              <a:t>)]ΔI</a:t>
            </a:r>
            <a:endParaRPr lang="nb-NO" sz="2400" dirty="0"/>
          </a:p>
          <a:p>
            <a:r>
              <a:rPr lang="nb-NO" sz="2400" b="1" dirty="0"/>
              <a:t> </a:t>
            </a:r>
            <a:endParaRPr lang="nb-NO" sz="2400" dirty="0"/>
          </a:p>
          <a:p>
            <a:r>
              <a:rPr lang="nb-NO" sz="2400" b="1" dirty="0"/>
              <a:t>Setter vi dette uttrykket inn i andre relasjon i (20.4), får vi:</a:t>
            </a:r>
            <a:endParaRPr lang="nb-NO" sz="2400" dirty="0"/>
          </a:p>
          <a:p>
            <a:r>
              <a:rPr lang="nb-NO" sz="2400" b="1" dirty="0"/>
              <a:t> </a:t>
            </a:r>
            <a:endParaRPr lang="nb-NO" sz="2400" dirty="0"/>
          </a:p>
          <a:p>
            <a:r>
              <a:rPr lang="nb-NO" sz="2400" b="1" dirty="0"/>
              <a:t>ΔC = [</a:t>
            </a:r>
            <a:r>
              <a:rPr lang="nb-NO" sz="2400" b="1" i="1" dirty="0"/>
              <a:t>a</a:t>
            </a:r>
            <a:r>
              <a:rPr lang="nb-NO" sz="2400" b="1" dirty="0"/>
              <a:t>/(1 – </a:t>
            </a:r>
            <a:r>
              <a:rPr lang="nb-NO" sz="2400" b="1" i="1" dirty="0"/>
              <a:t>a</a:t>
            </a:r>
            <a:r>
              <a:rPr lang="nb-NO" sz="2400" b="1" dirty="0"/>
              <a:t>)]ΔI</a:t>
            </a:r>
            <a:endParaRPr lang="nb-NO" sz="2400" dirty="0"/>
          </a:p>
          <a:p>
            <a:r>
              <a:rPr lang="nb-NO" sz="2400" b="1" dirty="0"/>
              <a:t> </a:t>
            </a:r>
            <a:endParaRPr lang="nb-NO" sz="2400" dirty="0"/>
          </a:p>
          <a:p>
            <a:r>
              <a:rPr lang="nb-NO" sz="2400" b="1" dirty="0"/>
              <a:t>Disse to uttrykkene representerer løsningen på modellen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880105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Multiplikatorvirkninger i et markedsskjema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30002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20.5 </a:t>
            </a:r>
            <a:r>
              <a:rPr lang="nb-NO" dirty="0"/>
              <a:t>Multiplikatorvirkninger overført til et markedsskjema for nasjonalproduktet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020094"/>
            <a:ext cx="6336702" cy="521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3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720566"/>
            <a:ext cx="8352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smtClean="0">
                <a:solidFill>
                  <a:srgbClr val="6A986B"/>
                </a:solidFill>
              </a:rPr>
              <a:t>Utledning </a:t>
            </a:r>
            <a:r>
              <a:rPr lang="nb-NO" sz="3200" b="1" dirty="0">
                <a:solidFill>
                  <a:srgbClr val="6A986B"/>
                </a:solidFill>
              </a:rPr>
              <a:t>av investeringsfunksjonen. Nåverdi av framtidige inntekter</a:t>
            </a:r>
            <a:endParaRPr lang="nb-NO" sz="3200" dirty="0">
              <a:solidFill>
                <a:srgbClr val="6A986B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06255"/>
            <a:ext cx="8352928" cy="44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28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Antall maskiner og årlig </a:t>
            </a:r>
            <a:r>
              <a:rPr lang="nb-NO" sz="3200" b="1" dirty="0" smtClean="0">
                <a:solidFill>
                  <a:srgbClr val="6A986B"/>
                </a:solidFill>
              </a:rPr>
              <a:t>nettoavkastning</a:t>
            </a:r>
          </a:p>
          <a:p>
            <a:pPr algn="ctr"/>
            <a:r>
              <a:rPr lang="nb-NO" sz="3200" b="1" dirty="0" smtClean="0">
                <a:solidFill>
                  <a:srgbClr val="6A986B"/>
                </a:solidFill>
              </a:rPr>
              <a:t>av </a:t>
            </a:r>
            <a:r>
              <a:rPr lang="nb-NO" sz="3200" b="1" dirty="0">
                <a:solidFill>
                  <a:srgbClr val="6A986B"/>
                </a:solidFill>
              </a:rPr>
              <a:t>siste maskin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16530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Tabell </a:t>
            </a:r>
            <a:r>
              <a:rPr lang="nb-NO" b="1" dirty="0"/>
              <a:t>20.2 </a:t>
            </a:r>
            <a:r>
              <a:rPr lang="nb-NO" dirty="0"/>
              <a:t>Antatt sammenheng mellom antall maskiner planlagt anskaffet og årlig nettoavkastning til den siste maskinen	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59582"/>
            <a:ext cx="8352928" cy="448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58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Sammenheng mellom rentenivå og nåverdi</a:t>
            </a:r>
            <a:endParaRPr lang="nb-NO" sz="3200" dirty="0">
              <a:solidFill>
                <a:srgbClr val="6A986B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632848" cy="5056762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467544" y="6167045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Tabell </a:t>
            </a:r>
            <a:r>
              <a:rPr lang="nb-NO" b="1" dirty="0"/>
              <a:t>20.3 </a:t>
            </a:r>
            <a:r>
              <a:rPr lang="nb-NO" dirty="0" smtClean="0"/>
              <a:t>Sammenheng </a:t>
            </a:r>
            <a:r>
              <a:rPr lang="nb-NO" dirty="0"/>
              <a:t>mellom rentesats og nåverdi av en krone utbetalt i slutten av hvert år i 10 år	</a:t>
            </a:r>
          </a:p>
        </p:txBody>
      </p:sp>
    </p:spTree>
    <p:extLst>
      <p:ext uri="{BB962C8B-B14F-4D97-AF65-F5344CB8AC3E}">
        <p14:creationId xmlns:p14="http://schemas.microsoft.com/office/powerpoint/2010/main" val="2746744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8760"/>
            <a:ext cx="5040560" cy="4801134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95536" y="260648"/>
            <a:ext cx="8352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Sammenheng mellom rentenivå og investeringsbeløp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16530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20.6 </a:t>
            </a:r>
            <a:r>
              <a:rPr lang="nb-NO" dirty="0"/>
              <a:t>Tilnærmet sammenheng mellom rentenivå og investeringsbeløp. Et talleksempel.</a:t>
            </a:r>
          </a:p>
        </p:txBody>
      </p:sp>
    </p:spTree>
    <p:extLst>
      <p:ext uri="{BB962C8B-B14F-4D97-AF65-F5344CB8AC3E}">
        <p14:creationId xmlns:p14="http://schemas.microsoft.com/office/powerpoint/2010/main" val="420922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7008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Inntekt, konsum og sparing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0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82" y="926142"/>
            <a:ext cx="6025836" cy="5167154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Disponibel inntekt og konsum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16530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20.1 </a:t>
            </a:r>
            <a:r>
              <a:rPr lang="nb-NO" dirty="0"/>
              <a:t>Eksempel på lineær konsumfunksjon basert på data for Norge for perioden 1978–2009</a:t>
            </a:r>
          </a:p>
        </p:txBody>
      </p:sp>
    </p:spTree>
    <p:extLst>
      <p:ext uri="{BB962C8B-B14F-4D97-AF65-F5344CB8AC3E}">
        <p14:creationId xmlns:p14="http://schemas.microsoft.com/office/powerpoint/2010/main" val="4251414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7008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Varige konsumgoder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17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70080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Endring i inntektsfordeling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76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Livsinntekt, konsum og sparing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16530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20.2 </a:t>
            </a:r>
            <a:r>
              <a:rPr lang="nb-NO" dirty="0"/>
              <a:t>Typiske </a:t>
            </a:r>
            <a:r>
              <a:rPr lang="nb-NO" dirty="0" smtClean="0"/>
              <a:t>livsløpsprofiler </a:t>
            </a:r>
            <a:r>
              <a:rPr lang="nb-NO" dirty="0"/>
              <a:t>for konsum og inntekt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7" y="1340768"/>
            <a:ext cx="846580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64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Etterspørsel etter ny realkapital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16530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20.3 </a:t>
            </a:r>
            <a:r>
              <a:rPr lang="nb-NO" dirty="0"/>
              <a:t>Eksempel på en investeringsfunksjon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35" y="980728"/>
            <a:ext cx="6766530" cy="50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76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Kausalstrukturen i en multiplikatormodell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16530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 smtClean="0"/>
              <a:t>Figur </a:t>
            </a:r>
            <a:r>
              <a:rPr lang="sv-SE" b="1" dirty="0"/>
              <a:t>20.4 </a:t>
            </a:r>
            <a:r>
              <a:rPr lang="sv-SE" dirty="0" smtClean="0"/>
              <a:t>Kausalstrukturen </a:t>
            </a:r>
            <a:r>
              <a:rPr lang="sv-SE" dirty="0"/>
              <a:t>i en enkel </a:t>
            </a:r>
            <a:r>
              <a:rPr lang="sv-SE" dirty="0" smtClean="0"/>
              <a:t>multiplikatormodell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18910"/>
            <a:ext cx="8640960" cy="16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08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Multiplikatorvirkninger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165304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Tabell </a:t>
            </a:r>
            <a:r>
              <a:rPr lang="nb-NO" b="1" dirty="0"/>
              <a:t>20.1 </a:t>
            </a:r>
            <a:r>
              <a:rPr lang="nb-NO" dirty="0"/>
              <a:t>Talleksempel som viser multiplikatorvirkningene av en </a:t>
            </a:r>
            <a:r>
              <a:rPr lang="nb-NO" dirty="0" err="1" smtClean="0"/>
              <a:t>investeringsøkning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95570"/>
            <a:ext cx="8352928" cy="12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94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3180</TotalTime>
  <Words>173</Words>
  <Application>Microsoft Office PowerPoint</Application>
  <PresentationFormat>Skjermfremvisning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18" baseType="lpstr">
      <vt:lpstr>Office-tema</vt:lpstr>
      <vt:lpstr>Kapittel 20 Innenlandsk etterspørsel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1 Hva er samfunnsøkonomi</dc:title>
  <dc:creator>Ove Olsen</dc:creator>
  <cp:lastModifiedBy>Ove Olsen</cp:lastModifiedBy>
  <cp:revision>68</cp:revision>
  <dcterms:created xsi:type="dcterms:W3CDTF">2017-01-21T06:57:52Z</dcterms:created>
  <dcterms:modified xsi:type="dcterms:W3CDTF">2017-02-08T07:47:52Z</dcterms:modified>
</cp:coreProperties>
</file>