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80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31" Type="http://schemas.openxmlformats.org/officeDocument/2006/relationships/slide" Target="slides/slide27.xml"/><Relationship Id="rId75" Type="http://schemas.openxmlformats.org/officeDocument/2006/relationships/slide" Target="slides/slide71.xml"/><Relationship Id="rId30" Type="http://schemas.openxmlformats.org/officeDocument/2006/relationships/slide" Target="slides/slide26.xml"/><Relationship Id="rId74" Type="http://schemas.openxmlformats.org/officeDocument/2006/relationships/slide" Target="slides/slide70.xml"/><Relationship Id="rId33" Type="http://schemas.openxmlformats.org/officeDocument/2006/relationships/slide" Target="slides/slide29.xml"/><Relationship Id="rId77" Type="http://schemas.openxmlformats.org/officeDocument/2006/relationships/slide" Target="slides/slide73.xml"/><Relationship Id="rId32" Type="http://schemas.openxmlformats.org/officeDocument/2006/relationships/slide" Target="slides/slide28.xml"/><Relationship Id="rId76" Type="http://schemas.openxmlformats.org/officeDocument/2006/relationships/slide" Target="slides/slide72.xml"/><Relationship Id="rId35" Type="http://schemas.openxmlformats.org/officeDocument/2006/relationships/slide" Target="slides/slide31.xml"/><Relationship Id="rId79" Type="http://schemas.openxmlformats.org/officeDocument/2006/relationships/slide" Target="slides/slide75.xml"/><Relationship Id="rId34" Type="http://schemas.openxmlformats.org/officeDocument/2006/relationships/slide" Target="slides/slide30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4" name="Shape 3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1" name="Shape 4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7" name="Shape 4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3" name="Shape 4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9" name="Shape 4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1" name="Shape 4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7" name="Shape 4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53" name="Shape 4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4" name="Shape 4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0" name="Shape 4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5" name="Shape 4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81" name="Shape 4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87" name="Shape 4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3" name="Shape 4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5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4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8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9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1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3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2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56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55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58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59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57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62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60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63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64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6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1244925" y="1386900"/>
            <a:ext cx="6574200" cy="25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Steinar Holden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Makroøkonomi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3000"/>
              <a:t>Del 2 - Økonomisk aktivitet og økonomisk politikk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5.7b</a:t>
            </a:r>
            <a:r>
              <a:rPr lang="en" sz="1300">
                <a:solidFill>
                  <a:schemeClr val="dk1"/>
                </a:solidFill>
              </a:rPr>
              <a:t> Realpris på boliger og realrente etter skatt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b="0" l="48969" r="0" t="0"/>
          <a:stretch/>
        </p:blipFill>
        <p:spPr>
          <a:xfrm>
            <a:off x="2729601" y="578399"/>
            <a:ext cx="3684799" cy="429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1244925" y="1386900"/>
            <a:ext cx="6574200" cy="19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Kapittel </a:t>
            </a:r>
            <a:r>
              <a:rPr lang="en" sz="2400"/>
              <a:t>6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/>
              <a:t>Konjunkturer og</a:t>
            </a:r>
          </a:p>
          <a:p>
            <a:pPr indent="-69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/>
              <a:t>økonomisk aktivitet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6.1</a:t>
            </a:r>
            <a:r>
              <a:rPr lang="en" sz="1300">
                <a:solidFill>
                  <a:schemeClr val="dk1"/>
                </a:solidFill>
              </a:rPr>
              <a:t> Virkningene av et negativt sjokk i Keynesmodellen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149" y="1028049"/>
            <a:ext cx="7433700" cy="339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6.2</a:t>
            </a:r>
            <a:r>
              <a:rPr lang="en" sz="1300">
                <a:solidFill>
                  <a:schemeClr val="dk1"/>
                </a:solidFill>
              </a:rPr>
              <a:t> Dekomponering av BNP-veksten i Norge 2006–2016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549469"/>
            <a:ext cx="7315200" cy="2349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6.3</a:t>
            </a:r>
            <a:r>
              <a:rPr lang="en" sz="1300">
                <a:solidFill>
                  <a:schemeClr val="dk1"/>
                </a:solidFill>
              </a:rPr>
              <a:t> Automatisk og aktiv stabilisering i modellen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047449"/>
            <a:ext cx="7315200" cy="335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6.4</a:t>
            </a:r>
            <a:r>
              <a:rPr lang="en" sz="1300">
                <a:solidFill>
                  <a:schemeClr val="dk1"/>
                </a:solidFill>
              </a:rPr>
              <a:t> Land med større offentlig sektor har større automatisk stabilisering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141413"/>
            <a:ext cx="7315200" cy="3165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6.5 </a:t>
            </a:r>
            <a:r>
              <a:rPr lang="en" sz="1300">
                <a:solidFill>
                  <a:schemeClr val="dk1"/>
                </a:solidFill>
              </a:rPr>
              <a:t>Likevekt i modellen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913929"/>
            <a:ext cx="7315200" cy="362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Unumerert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497" y="578399"/>
            <a:ext cx="6373003" cy="4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1244925" y="1386900"/>
            <a:ext cx="6574200" cy="19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Kapittel </a:t>
            </a:r>
            <a:r>
              <a:rPr lang="en" sz="2400"/>
              <a:t>7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/>
              <a:t>Arbeidsmarked</a:t>
            </a:r>
          </a:p>
          <a:p>
            <a:pPr indent="-69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/>
              <a:t>og lønnsdannelse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7.1</a:t>
            </a:r>
            <a:r>
              <a:rPr lang="en" sz="1300">
                <a:solidFill>
                  <a:schemeClr val="dk1"/>
                </a:solidFill>
              </a:rPr>
              <a:t> Arbeidsstyrken, det vil si sysselsatte og arbeidsledige, som prosent av befolkningen i 15—64 år, 2. kvartal 2015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112825"/>
            <a:ext cx="7315199" cy="322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1244925" y="1386900"/>
            <a:ext cx="6574200" cy="22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Kapittel </a:t>
            </a:r>
            <a:r>
              <a:rPr lang="en" sz="2400"/>
              <a:t>5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/>
              <a:t>Økonomisk</a:t>
            </a:r>
          </a:p>
          <a:p>
            <a:pPr indent="-69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/>
              <a:t>aktivitet på kort sikt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7.2</a:t>
            </a:r>
            <a:r>
              <a:rPr lang="en" sz="1300">
                <a:solidFill>
                  <a:schemeClr val="dk1"/>
                </a:solidFill>
              </a:rPr>
              <a:t> Sysselsettingsrater etter alder og kjønn for Norge, Sverige, EU28 og USA, 2. kvartal 2015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282369"/>
            <a:ext cx="7315200" cy="288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7.3</a:t>
            </a:r>
            <a:r>
              <a:rPr lang="en" sz="1300">
                <a:solidFill>
                  <a:schemeClr val="dk1"/>
                </a:solidFill>
              </a:rPr>
              <a:t> Befolkningen mellom 16 og 64 år fordelt etter hovedaktivitet i 2012 — utvalgte land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201189"/>
            <a:ext cx="7315200" cy="3045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7.4</a:t>
            </a:r>
            <a:r>
              <a:rPr lang="en" sz="1300">
                <a:solidFill>
                  <a:schemeClr val="dk1"/>
                </a:solidFill>
              </a:rPr>
              <a:t> Arbeidstid i utvalgte land i 2012. Gjennomsnittlig antall timer per år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920029"/>
            <a:ext cx="7315200" cy="3608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7.5 </a:t>
            </a:r>
            <a:r>
              <a:rPr lang="en" sz="1300">
                <a:solidFill>
                  <a:schemeClr val="dk1"/>
                </a:solidFill>
              </a:rPr>
              <a:t>Arbeidsledighet i euroområdet, Norge og USA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903990"/>
            <a:ext cx="7315199" cy="3640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7.6</a:t>
            </a:r>
            <a:r>
              <a:rPr lang="en" sz="1300">
                <a:solidFill>
                  <a:schemeClr val="dk1"/>
                </a:solidFill>
              </a:rPr>
              <a:t> Strømmer i arbeidsmarkedet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545389"/>
            <a:ext cx="7315200" cy="2357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7.7</a:t>
            </a:r>
            <a:r>
              <a:rPr lang="en" sz="1300">
                <a:solidFill>
                  <a:schemeClr val="dk1"/>
                </a:solidFill>
              </a:rPr>
              <a:t> Lønnskurven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149" y="935949"/>
            <a:ext cx="7433700" cy="35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7.8</a:t>
            </a:r>
            <a:r>
              <a:rPr lang="en" sz="1300">
                <a:solidFill>
                  <a:schemeClr val="dk1"/>
                </a:solidFill>
              </a:rPr>
              <a:t> Lønnskurven skifter opp ved økt lønnspress</a:t>
            </a:r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966829"/>
            <a:ext cx="7315199" cy="351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7.9</a:t>
            </a:r>
            <a:r>
              <a:rPr lang="en" sz="1300">
                <a:solidFill>
                  <a:schemeClr val="dk1"/>
                </a:solidFill>
              </a:rPr>
              <a:t> Priskurven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609569"/>
            <a:ext cx="7315199" cy="2229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7.10</a:t>
            </a:r>
            <a:r>
              <a:rPr lang="en" sz="1300">
                <a:solidFill>
                  <a:schemeClr val="dk1"/>
                </a:solidFill>
              </a:rPr>
              <a:t> Likevektsledigheten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115009"/>
            <a:ext cx="7315200" cy="3218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7.11</a:t>
            </a:r>
            <a:r>
              <a:rPr lang="en" sz="1300">
                <a:solidFill>
                  <a:schemeClr val="dk1"/>
                </a:solidFill>
              </a:rPr>
              <a:t> Økt lønnspress, det vil si at zW øker, fører til høyere likevektsledighet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934789"/>
            <a:ext cx="7315199" cy="3578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/>
              <a:t>Figur 5.1 </a:t>
            </a:r>
            <a:r>
              <a:rPr lang="en" sz="1300"/>
              <a:t>Multiplikatoreffekten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2105509"/>
            <a:ext cx="7315199" cy="123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7.12</a:t>
            </a:r>
            <a:r>
              <a:rPr lang="en" sz="1300">
                <a:solidFill>
                  <a:schemeClr val="dk1"/>
                </a:solidFill>
              </a:rPr>
              <a:t> Overraskende lav produktivitetsvekst gir økt likevektsledighet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5100" y="578399"/>
            <a:ext cx="5633800" cy="429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7.13</a:t>
            </a:r>
            <a:r>
              <a:rPr lang="en" sz="1300">
                <a:solidFill>
                  <a:schemeClr val="dk1"/>
                </a:solidFill>
              </a:rPr>
              <a:t> Produktivitet og reallønn i fastlandsøkonomien, Norge,1970–2013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943569"/>
            <a:ext cx="7315201" cy="3561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/>
        </p:nvSpPr>
        <p:spPr>
          <a:xfrm>
            <a:off x="1244925" y="1386900"/>
            <a:ext cx="6574200" cy="19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Kapittel </a:t>
            </a:r>
            <a:r>
              <a:rPr lang="en" sz="2400"/>
              <a:t>8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/>
              <a:t>Lønnsvekst og arbeidsledighet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8.1 </a:t>
            </a:r>
            <a:r>
              <a:rPr lang="en" sz="1300">
                <a:solidFill>
                  <a:schemeClr val="dk1"/>
                </a:solidFill>
              </a:rPr>
              <a:t>Lønnsvekst og arbeidsledighet, Norge 1970—2016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899049"/>
            <a:ext cx="7315200" cy="365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8.2</a:t>
            </a:r>
            <a:r>
              <a:rPr lang="en" sz="1300">
                <a:solidFill>
                  <a:schemeClr val="dk1"/>
                </a:solidFill>
              </a:rPr>
              <a:t> Likevektsledigheten</a:t>
            </a:r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260608"/>
            <a:ext cx="7315200" cy="2927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8.3</a:t>
            </a:r>
            <a:r>
              <a:rPr lang="en" sz="1300">
                <a:solidFill>
                  <a:schemeClr val="dk1"/>
                </a:solidFill>
              </a:rPr>
              <a:t> Lønnsvekst og arbeidsledighet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984189"/>
            <a:ext cx="7315200" cy="3479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8.4</a:t>
            </a:r>
            <a:r>
              <a:rPr lang="en" sz="1300">
                <a:solidFill>
                  <a:schemeClr val="dk1"/>
                </a:solidFill>
              </a:rPr>
              <a:t> Phillips-kurven med statiske inflasjonsforventninger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104329"/>
            <a:ext cx="7315200" cy="3239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8.5a–b</a:t>
            </a:r>
            <a:r>
              <a:rPr lang="en" sz="1300">
                <a:solidFill>
                  <a:schemeClr val="dk1"/>
                </a:solidFill>
              </a:rPr>
              <a:t> Phillips-kurven med adaptive inflasjonsforventninger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183090"/>
            <a:ext cx="7315200" cy="3082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8.6</a:t>
            </a:r>
            <a:r>
              <a:rPr lang="en" sz="1300">
                <a:solidFill>
                  <a:schemeClr val="dk1"/>
                </a:solidFill>
              </a:rPr>
              <a:t> Loddrett langsiktig Phillips-kurve</a:t>
            </a:r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226509"/>
            <a:ext cx="7315199" cy="2995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8.7</a:t>
            </a:r>
            <a:r>
              <a:rPr lang="en" sz="1300">
                <a:solidFill>
                  <a:schemeClr val="dk1"/>
                </a:solidFill>
              </a:rPr>
              <a:t> Phillips-kurven</a:t>
            </a:r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065649"/>
            <a:ext cx="7315200" cy="331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/>
              <a:t>Figur 5.2 </a:t>
            </a:r>
            <a:r>
              <a:rPr lang="en" sz="1300"/>
              <a:t>Likevekt i modellen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663675"/>
            <a:ext cx="7315199" cy="412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8.8</a:t>
            </a:r>
            <a:r>
              <a:rPr lang="en" sz="1300">
                <a:solidFill>
                  <a:schemeClr val="dk1"/>
                </a:solidFill>
              </a:rPr>
              <a:t> Phillips-kurven skifter opp hvis forventet inflasjon øker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065649"/>
            <a:ext cx="7315200" cy="331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8.9a</a:t>
            </a:r>
            <a:r>
              <a:rPr lang="en" sz="1300">
                <a:solidFill>
                  <a:schemeClr val="dk1"/>
                </a:solidFill>
              </a:rPr>
              <a:t> Ikke sysselsatte, Norge</a:t>
            </a:r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1600" y="578400"/>
            <a:ext cx="6340798" cy="429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8.9b</a:t>
            </a:r>
            <a:r>
              <a:rPr lang="en" sz="1300">
                <a:solidFill>
                  <a:schemeClr val="dk1"/>
                </a:solidFill>
              </a:rPr>
              <a:t> Ikke sysselsatte, USA</a:t>
            </a:r>
          </a:p>
        </p:txBody>
      </p:sp>
      <p:pic>
        <p:nvPicPr>
          <p:cNvPr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6728" y="578400"/>
            <a:ext cx="6370541" cy="429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8.9c </a:t>
            </a:r>
            <a:r>
              <a:rPr lang="en" sz="1300">
                <a:solidFill>
                  <a:schemeClr val="dk1"/>
                </a:solidFill>
              </a:rPr>
              <a:t>Ikke sysselsatte, Storbritannia</a:t>
            </a:r>
          </a:p>
        </p:txBody>
      </p:sp>
      <p:pic>
        <p:nvPicPr>
          <p:cNvPr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5259" y="578399"/>
            <a:ext cx="6353480" cy="429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8.9d</a:t>
            </a:r>
            <a:r>
              <a:rPr lang="en" sz="1300">
                <a:solidFill>
                  <a:schemeClr val="dk1"/>
                </a:solidFill>
              </a:rPr>
              <a:t> Ikke sysselsatte, Sverige</a:t>
            </a:r>
          </a:p>
        </p:txBody>
      </p:sp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656699"/>
            <a:ext cx="7315200" cy="413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/>
        </p:nvSpPr>
        <p:spPr>
          <a:xfrm>
            <a:off x="1244925" y="1386900"/>
            <a:ext cx="6574200" cy="19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Kapittel </a:t>
            </a:r>
            <a:r>
              <a:rPr lang="en" sz="2400"/>
              <a:t>9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/>
              <a:t>Rente og pengepolitikk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9.1</a:t>
            </a:r>
            <a:r>
              <a:rPr lang="en" sz="1300">
                <a:solidFill>
                  <a:schemeClr val="dk1"/>
                </a:solidFill>
              </a:rPr>
              <a:t> Virkningen av renten på inflasjonen</a:t>
            </a:r>
          </a:p>
        </p:txBody>
      </p:sp>
      <p:pic>
        <p:nvPicPr>
          <p:cNvPr id="319" name="Shape 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033549"/>
            <a:ext cx="7315200" cy="338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9.2 </a:t>
            </a:r>
            <a:r>
              <a:rPr lang="en" sz="1300">
                <a:solidFill>
                  <a:schemeClr val="dk1"/>
                </a:solidFill>
              </a:rPr>
              <a:t>IS-kurven</a:t>
            </a:r>
          </a:p>
        </p:txBody>
      </p:sp>
      <p:pic>
        <p:nvPicPr>
          <p:cNvPr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107589"/>
            <a:ext cx="7315200" cy="3233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9.3</a:t>
            </a:r>
            <a:r>
              <a:rPr lang="en" sz="1300">
                <a:solidFill>
                  <a:schemeClr val="dk1"/>
                </a:solidFill>
              </a:rPr>
              <a:t> Skifte i IS-kurven</a:t>
            </a:r>
          </a:p>
        </p:txBody>
      </p:sp>
      <p:pic>
        <p:nvPicPr>
          <p:cNvPr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126569"/>
            <a:ext cx="7315200" cy="3195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9.4</a:t>
            </a:r>
            <a:r>
              <a:rPr lang="en" sz="1300">
                <a:solidFill>
                  <a:schemeClr val="dk1"/>
                </a:solidFill>
              </a:rPr>
              <a:t> Phillips-kurven</a:t>
            </a:r>
          </a:p>
        </p:txBody>
      </p:sp>
      <p:pic>
        <p:nvPicPr>
          <p:cNvPr id="337" name="Shape 3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087849"/>
            <a:ext cx="7315200" cy="327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/>
              <a:t>Figur 5.3 </a:t>
            </a:r>
            <a:r>
              <a:rPr lang="en" sz="1300"/>
              <a:t>Virkning av økte investeringer, ΔI &gt; 0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636557"/>
            <a:ext cx="7315199" cy="4175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9.5 </a:t>
            </a:r>
            <a:r>
              <a:rPr lang="en" sz="1300">
                <a:solidFill>
                  <a:schemeClr val="dk1"/>
                </a:solidFill>
              </a:rPr>
              <a:t>Positivt etterspørselssjokk skifter IS-kurven mot høyre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343" name="Shape 3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3403" y="578399"/>
            <a:ext cx="4517194" cy="429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9.6</a:t>
            </a:r>
            <a:r>
              <a:rPr lang="en" sz="1300">
                <a:solidFill>
                  <a:schemeClr val="dk1"/>
                </a:solidFill>
              </a:rPr>
              <a:t> Likevekt i IS–RR–PK-modellen</a:t>
            </a:r>
          </a:p>
        </p:txBody>
      </p:sp>
      <p:pic>
        <p:nvPicPr>
          <p:cNvPr id="349" name="Shape 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758089"/>
            <a:ext cx="7315200" cy="3932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9.7</a:t>
            </a:r>
            <a:r>
              <a:rPr lang="en" sz="1300">
                <a:solidFill>
                  <a:schemeClr val="dk1"/>
                </a:solidFill>
              </a:rPr>
              <a:t> Inflasjonen i likevekt</a:t>
            </a:r>
          </a:p>
        </p:txBody>
      </p:sp>
      <p:pic>
        <p:nvPicPr>
          <p:cNvPr id="355" name="Shape 3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763049"/>
            <a:ext cx="7315200" cy="392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9.8</a:t>
            </a:r>
            <a:r>
              <a:rPr lang="en" sz="1300">
                <a:solidFill>
                  <a:schemeClr val="dk1"/>
                </a:solidFill>
              </a:rPr>
              <a:t> Økt optimisme gir høyere BNP og høyere rentenivå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361" name="Shape 3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016449"/>
            <a:ext cx="7315199" cy="341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9.9</a:t>
            </a:r>
            <a:r>
              <a:rPr lang="en" sz="1300">
                <a:solidFill>
                  <a:schemeClr val="dk1"/>
                </a:solidFill>
              </a:rPr>
              <a:t> Økt BNP gir høyere inflasjon</a:t>
            </a:r>
          </a:p>
        </p:txBody>
      </p:sp>
      <p:pic>
        <p:nvPicPr>
          <p:cNvPr id="367" name="Shape 3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080709"/>
            <a:ext cx="7315199" cy="3286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9.10</a:t>
            </a:r>
            <a:r>
              <a:rPr lang="en" sz="1300">
                <a:solidFill>
                  <a:schemeClr val="dk1"/>
                </a:solidFill>
              </a:rPr>
              <a:t> Strammere finanspolitikk gir lavere BNP og lavere rente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373" name="Shape 3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019090"/>
            <a:ext cx="7315198" cy="3410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9.11</a:t>
            </a:r>
            <a:r>
              <a:rPr lang="en" sz="1300">
                <a:solidFill>
                  <a:schemeClr val="dk1"/>
                </a:solidFill>
              </a:rPr>
              <a:t> Kostnadssjokk: Sentralbanken må velge mellom økt inflasjon eller redusert BNP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379" name="Shape 3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902790"/>
            <a:ext cx="7315199" cy="364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9.12 </a:t>
            </a:r>
            <a:r>
              <a:rPr lang="en" sz="1300">
                <a:solidFill>
                  <a:schemeClr val="dk1"/>
                </a:solidFill>
              </a:rPr>
              <a:t>Kostnadssjokk gir lavere BNP og høyere rente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385" name="Shape 3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907709"/>
            <a:ext cx="7315199" cy="363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9.13</a:t>
            </a:r>
            <a:r>
              <a:rPr lang="en" sz="1300">
                <a:solidFill>
                  <a:schemeClr val="dk1"/>
                </a:solidFill>
              </a:rPr>
              <a:t> Kostnadssjokk: Økt rente demper økningen i inflasjonen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391" name="Shape 3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906469"/>
            <a:ext cx="7315200" cy="3635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9.14</a:t>
            </a:r>
            <a:r>
              <a:rPr lang="en" sz="1300">
                <a:solidFill>
                  <a:schemeClr val="dk1"/>
                </a:solidFill>
              </a:rPr>
              <a:t> Økt potensielt BNP: RR- og PK-kurven skifter mot høyre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397" name="Shape 3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8633" y="578400"/>
            <a:ext cx="2846733" cy="4291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5.4</a:t>
            </a:r>
            <a:r>
              <a:rPr lang="en" sz="1300">
                <a:solidFill>
                  <a:schemeClr val="dk1"/>
                </a:solidFill>
              </a:rPr>
              <a:t> Prosessen mot likevekt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629496"/>
            <a:ext cx="7315200" cy="4189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9.15</a:t>
            </a:r>
            <a:r>
              <a:rPr lang="en" sz="1300">
                <a:solidFill>
                  <a:schemeClr val="dk1"/>
                </a:solidFill>
              </a:rPr>
              <a:t> Økt potensielt BNP der vi antar at også IS-kurven skifter mot høyre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403" name="Shape 4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434" y="578400"/>
            <a:ext cx="2763130" cy="429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/>
        </p:nvSpPr>
        <p:spPr>
          <a:xfrm>
            <a:off x="1244925" y="1386900"/>
            <a:ext cx="6574200" cy="19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Kapittel </a:t>
            </a:r>
            <a:r>
              <a:rPr lang="en" sz="2400"/>
              <a:t>10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/>
              <a:t>Pengepolitikk etter finanskrisen 2008–2009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  <p:transition spd="slow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10.1</a:t>
            </a:r>
            <a:r>
              <a:rPr lang="en" sz="1300">
                <a:solidFill>
                  <a:schemeClr val="dk1"/>
                </a:solidFill>
              </a:rPr>
              <a:t> Skuffende økonomisk utvikling etter finanskrisen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414" name="Shape 4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8995" y="578400"/>
            <a:ext cx="3545984" cy="429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10.2</a:t>
            </a:r>
            <a:r>
              <a:rPr lang="en" sz="1300">
                <a:solidFill>
                  <a:schemeClr val="dk1"/>
                </a:solidFill>
              </a:rPr>
              <a:t> Sentralbankers styringsrente i utvalgte land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420" name="Shape 4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678180"/>
            <a:ext cx="7116398" cy="409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10.3 </a:t>
            </a:r>
            <a:r>
              <a:rPr lang="en" sz="1300">
                <a:solidFill>
                  <a:schemeClr val="dk1"/>
                </a:solidFill>
              </a:rPr>
              <a:t>IS-kurven og den nøytrale realrenten</a:t>
            </a:r>
          </a:p>
        </p:txBody>
      </p:sp>
      <p:pic>
        <p:nvPicPr>
          <p:cNvPr id="426" name="Shape 4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740" y="578400"/>
            <a:ext cx="5806519" cy="429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10.4</a:t>
            </a:r>
            <a:r>
              <a:rPr lang="en" sz="1300">
                <a:solidFill>
                  <a:schemeClr val="dk1"/>
                </a:solidFill>
              </a:rPr>
              <a:t> Nullgrensen binder rentesettingen (likviditetsfellen)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432" name="Shape 4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092789"/>
            <a:ext cx="7315200" cy="326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10.5</a:t>
            </a:r>
            <a:r>
              <a:rPr lang="en" sz="1300">
                <a:solidFill>
                  <a:schemeClr val="dk1"/>
                </a:solidFill>
              </a:rPr>
              <a:t> Finansiell friksjon gir høyere lånerente og redusert BNP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438" name="Shape 4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915089"/>
            <a:ext cx="7315200" cy="3618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10.6</a:t>
            </a:r>
            <a:r>
              <a:rPr lang="en" sz="1300">
                <a:solidFill>
                  <a:schemeClr val="dk1"/>
                </a:solidFill>
              </a:rPr>
              <a:t> Inflasjonen og BNP-gapet i referansebanen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444" name="Shape 4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697649"/>
            <a:ext cx="7315199" cy="405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10.7</a:t>
            </a:r>
            <a:r>
              <a:rPr lang="en" sz="1300">
                <a:solidFill>
                  <a:schemeClr val="dk1"/>
                </a:solidFill>
              </a:rPr>
              <a:t> Styringsrenten i referansebanen og i en alternativ bane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450" name="Shape 4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720769"/>
            <a:ext cx="7315200" cy="4006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/>
        </p:nvSpPr>
        <p:spPr>
          <a:xfrm>
            <a:off x="1244925" y="1386900"/>
            <a:ext cx="6574200" cy="19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Kapittel </a:t>
            </a:r>
            <a:r>
              <a:rPr lang="en" sz="2400"/>
              <a:t>11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/>
              <a:t>Penger og inflasjon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5.5</a:t>
            </a:r>
            <a:r>
              <a:rPr lang="en" sz="1300">
                <a:solidFill>
                  <a:schemeClr val="dk1"/>
                </a:solidFill>
              </a:rPr>
              <a:t> Økt sparevilje fører til at sparefunksjonen skifter opp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292709"/>
            <a:ext cx="7315200" cy="286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11.1 </a:t>
            </a:r>
            <a:r>
              <a:rPr lang="en" sz="1300">
                <a:solidFill>
                  <a:schemeClr val="dk1"/>
                </a:solidFill>
              </a:rPr>
              <a:t>Pengemengden (M3) fordelt på finansobjekter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461" name="Shape 4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864389"/>
            <a:ext cx="7315200" cy="3719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11.2</a:t>
            </a:r>
            <a:r>
              <a:rPr lang="en" sz="1300">
                <a:solidFill>
                  <a:schemeClr val="dk1"/>
                </a:solidFill>
              </a:rPr>
              <a:t> Inflasjon og vekst i pengemengden i ulike land, gjennomsnittlig årlig prosentvis vekst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467" name="Shape 4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649869"/>
            <a:ext cx="7315200" cy="2148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/>
          <p:nvPr/>
        </p:nvSpPr>
        <p:spPr>
          <a:xfrm>
            <a:off x="1244925" y="1386900"/>
            <a:ext cx="6574200" cy="19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Kapittel </a:t>
            </a:r>
            <a:r>
              <a:rPr lang="en" sz="2400"/>
              <a:t>12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/>
              <a:t>Finanspolitikk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  <p:transition spd="slow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12.1</a:t>
            </a:r>
            <a:r>
              <a:rPr lang="en" sz="1300">
                <a:solidFill>
                  <a:schemeClr val="dk1"/>
                </a:solidFill>
              </a:rPr>
              <a:t> Positivt etterspørselssjokk: mindre renteheving ved kontraktiv finanspolitikk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478" name="Shape 4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636209"/>
            <a:ext cx="7315200" cy="4175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12.2</a:t>
            </a:r>
            <a:r>
              <a:rPr lang="en" sz="1300">
                <a:solidFill>
                  <a:schemeClr val="dk1"/>
                </a:solidFill>
              </a:rPr>
              <a:t> Ekspansiv finanspolitikk når nullgrensen binder rentesettingen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484" name="Shape 4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040209"/>
            <a:ext cx="7315200" cy="3367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12.3</a:t>
            </a:r>
            <a:r>
              <a:rPr lang="en" sz="1300">
                <a:solidFill>
                  <a:schemeClr val="dk1"/>
                </a:solidFill>
              </a:rPr>
              <a:t> Petroleumsinntekter og fondsavkasting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490" name="Shape 4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474" y="578400"/>
            <a:ext cx="6241050" cy="429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12.4</a:t>
            </a:r>
            <a:r>
              <a:rPr lang="en" sz="1300">
                <a:solidFill>
                  <a:schemeClr val="dk1"/>
                </a:solidFill>
              </a:rPr>
              <a:t> Oljekorrigert og strukturell, oljekorrigert budsjettbalanse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496" name="Shape 4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161949"/>
            <a:ext cx="7315198" cy="31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5.6</a:t>
            </a:r>
            <a:r>
              <a:rPr lang="en" sz="1300">
                <a:solidFill>
                  <a:schemeClr val="dk1"/>
                </a:solidFill>
              </a:rPr>
              <a:t> Økt sparevilje fører til at BNP reduseres, men sparingen endres ikke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119929"/>
            <a:ext cx="7315200" cy="3208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Figur 5.7a</a:t>
            </a:r>
            <a:r>
              <a:rPr lang="en" sz="1300">
                <a:solidFill>
                  <a:schemeClr val="dk1"/>
                </a:solidFill>
              </a:rPr>
              <a:t> Privat konsum og private fastlandsinvesteringer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0" l="0" r="50159" t="0"/>
          <a:stretch/>
        </p:blipFill>
        <p:spPr>
          <a:xfrm>
            <a:off x="2772506" y="578399"/>
            <a:ext cx="3598987" cy="429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