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Steinar Holden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Makroøkonomi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/>
              <a:t>Del 1 - Byggeklosser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549" y="801415"/>
            <a:ext cx="7315199" cy="3845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91455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1.7a </a:t>
            </a:r>
            <a:r>
              <a:rPr lang="en" sz="1300">
                <a:solidFill>
                  <a:schemeClr val="dk1"/>
                </a:solidFill>
              </a:rPr>
              <a:t>Likevekt i oljemarkedet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1.7b </a:t>
            </a:r>
            <a:r>
              <a:rPr lang="en" sz="1300">
                <a:solidFill>
                  <a:schemeClr val="dk1"/>
                </a:solidFill>
              </a:rPr>
              <a:t>Økt etterspørsel fører til høyere oljepris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01536"/>
            <a:ext cx="7315200" cy="3645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1.8 </a:t>
            </a:r>
            <a:r>
              <a:rPr lang="en" sz="1300">
                <a:solidFill>
                  <a:schemeClr val="dk1"/>
                </a:solidFill>
              </a:rPr>
              <a:t>BNP Fastlands-Norge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004087"/>
            <a:ext cx="7315199" cy="344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1.9 </a:t>
            </a:r>
            <a:r>
              <a:rPr lang="en" sz="1300">
                <a:solidFill>
                  <a:schemeClr val="dk1"/>
                </a:solidFill>
              </a:rPr>
              <a:t>Vekst i BNP for Fastlands-Norge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634095"/>
            <a:ext cx="7315200" cy="41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1.10 </a:t>
            </a:r>
            <a:r>
              <a:rPr lang="en" sz="1300">
                <a:solidFill>
                  <a:schemeClr val="dk1"/>
                </a:solidFill>
              </a:rPr>
              <a:t>BNP og potensielt BNP for Fastlands-Norge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061" y="578400"/>
            <a:ext cx="5423878" cy="429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1.11 </a:t>
            </a:r>
            <a:r>
              <a:rPr lang="en" sz="1300">
                <a:solidFill>
                  <a:schemeClr val="dk1"/>
                </a:solidFill>
              </a:rPr>
              <a:t>Arbeidsledighet og konjunkturer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339" y="578400"/>
            <a:ext cx="5473322" cy="429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1.12 </a:t>
            </a:r>
            <a:r>
              <a:rPr lang="en" sz="1300">
                <a:solidFill>
                  <a:schemeClr val="dk1"/>
                </a:solidFill>
              </a:rPr>
              <a:t>De tre hovedmarkedene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748409"/>
            <a:ext cx="7315199" cy="395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Nasjonalregnskapet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2.1 </a:t>
            </a:r>
            <a:r>
              <a:rPr lang="en" sz="1300">
                <a:solidFill>
                  <a:schemeClr val="dk1"/>
                </a:solidFill>
              </a:rPr>
              <a:t>BNP per innbygger i 2014 i utvalgte land målt i amerikanske dollar, kjøpekraftskorrigert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31274"/>
            <a:ext cx="7315199" cy="362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2.2 </a:t>
            </a:r>
            <a:r>
              <a:rPr lang="en" sz="1300">
                <a:solidFill>
                  <a:schemeClr val="dk1"/>
                </a:solidFill>
              </a:rPr>
              <a:t>Sysselsetting, produksjon og bruttoprodukt fordelt på næring, 2014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814" y="578399"/>
            <a:ext cx="6400371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Makroøkonomi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2.3 </a:t>
            </a:r>
            <a:r>
              <a:rPr lang="en" sz="1300">
                <a:solidFill>
                  <a:schemeClr val="dk1"/>
                </a:solidFill>
              </a:rPr>
              <a:t>Realligningen Norge 2014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315" y="578399"/>
            <a:ext cx="6709365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Tabell 2.1 </a:t>
            </a:r>
            <a:r>
              <a:rPr lang="en" sz="1300">
                <a:solidFill>
                  <a:schemeClr val="dk1"/>
                </a:solidFill>
              </a:rPr>
              <a:t>Bruk av BNP i OECD-landene, 2013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991" y="578399"/>
            <a:ext cx="3227339" cy="429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675" y="578399"/>
            <a:ext cx="3227325" cy="2163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Tabell 2.2 </a:t>
            </a:r>
            <a:r>
              <a:rPr lang="en" sz="1300">
                <a:solidFill>
                  <a:schemeClr val="dk1"/>
                </a:solidFill>
              </a:rPr>
              <a:t>Inntekt og sparing, Norge 2014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70800"/>
            <a:ext cx="7315201" cy="39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2.4 </a:t>
            </a:r>
            <a:r>
              <a:rPr lang="en" sz="1300">
                <a:solidFill>
                  <a:schemeClr val="dk1"/>
                </a:solidFill>
              </a:rPr>
              <a:t>Sentrale nasjonalregnskapsbegreper Norge 2014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637" y="578399"/>
            <a:ext cx="5988724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Tabell 2.3 </a:t>
            </a:r>
            <a:r>
              <a:rPr lang="en" sz="1300">
                <a:solidFill>
                  <a:schemeClr val="dk1"/>
                </a:solidFill>
              </a:rPr>
              <a:t>Produksjon og priser i en stilisert økonomi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817169"/>
            <a:ext cx="7315199" cy="181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2.5 </a:t>
            </a:r>
            <a:r>
              <a:rPr lang="en" sz="1300">
                <a:solidFill>
                  <a:schemeClr val="dk1"/>
                </a:solidFill>
              </a:rPr>
              <a:t>Årlig prisvekst 2000—2014 (gjennomsnitt per år)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320049"/>
            <a:ext cx="7315200" cy="280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36205"/>
            <a:ext cx="7315200" cy="357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2.6 </a:t>
            </a:r>
            <a:r>
              <a:rPr lang="en" sz="1300">
                <a:solidFill>
                  <a:schemeClr val="dk1"/>
                </a:solidFill>
              </a:rPr>
              <a:t>Inntekt per innbygger, Norge 1970—2011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433" y="578400"/>
            <a:ext cx="7193132" cy="42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2.7 </a:t>
            </a:r>
            <a:r>
              <a:rPr lang="en" sz="1300">
                <a:solidFill>
                  <a:schemeClr val="dk1"/>
                </a:solidFill>
              </a:rPr>
              <a:t>Livstilfredshet og BNP per innbygger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Tabell 2.4 </a:t>
            </a:r>
            <a:r>
              <a:rPr lang="en" sz="1300">
                <a:solidFill>
                  <a:schemeClr val="dk1"/>
                </a:solidFill>
              </a:rPr>
              <a:t>Nasjonalregnskapstall for Fanta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175910"/>
            <a:ext cx="7315198" cy="1096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Tabell 2.5 </a:t>
            </a:r>
            <a:r>
              <a:rPr lang="en" sz="1300">
                <a:solidFill>
                  <a:schemeClr val="dk1"/>
                </a:solidFill>
              </a:rPr>
              <a:t>Nasjonalregnskapstall for Fantasia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817169"/>
            <a:ext cx="7315199" cy="181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 1.1 </a:t>
            </a: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Kraftig økonomisk vekst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97450"/>
            <a:ext cx="7315198" cy="30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Tabell 2.6 </a:t>
            </a:r>
            <a:r>
              <a:rPr lang="en" sz="1300">
                <a:solidFill>
                  <a:schemeClr val="dk1"/>
                </a:solidFill>
              </a:rPr>
              <a:t>Produksjon og priser i Fantastika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754510"/>
            <a:ext cx="7315200" cy="193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Vedlegg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578399"/>
            <a:ext cx="3557124" cy="24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3204947"/>
            <a:ext cx="6944897" cy="132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7148" y="578400"/>
            <a:ext cx="3072152" cy="246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Portretter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2334" r="0" t="0"/>
          <a:stretch/>
        </p:blipFill>
        <p:spPr>
          <a:xfrm>
            <a:off x="1252050" y="578412"/>
            <a:ext cx="2983450" cy="429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357" y="578399"/>
            <a:ext cx="2933583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3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Produksjon og tilbud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3.1 </a:t>
            </a:r>
            <a:r>
              <a:rPr lang="en" sz="1300">
                <a:solidFill>
                  <a:schemeClr val="dk1"/>
                </a:solidFill>
              </a:rPr>
              <a:t>Stilisert produktfunksjon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897049"/>
            <a:ext cx="7315200" cy="16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3.2 </a:t>
            </a:r>
            <a:r>
              <a:rPr lang="en" sz="1300">
                <a:solidFill>
                  <a:schemeClr val="dk1"/>
                </a:solidFill>
              </a:rPr>
              <a:t>Økt pris gir redusert etterspørsel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74329"/>
            <a:ext cx="7315200" cy="349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3.3 </a:t>
            </a:r>
            <a:r>
              <a:rPr lang="en" sz="1300">
                <a:solidFill>
                  <a:schemeClr val="dk1"/>
                </a:solidFill>
              </a:rPr>
              <a:t>Befolkning i yrkesaktiv alder og arbeidsstyrke i Norge 3. kvartal 2015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643629"/>
            <a:ext cx="7315198" cy="216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3.4 </a:t>
            </a:r>
            <a:r>
              <a:rPr lang="en" sz="1300">
                <a:solidFill>
                  <a:schemeClr val="dk1"/>
                </a:solidFill>
              </a:rPr>
              <a:t>Endring i fastlands-BNP, sysselsetting og arbeidsledighet, Norge 1981—2014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748204"/>
            <a:ext cx="7315200" cy="3951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3.5 </a:t>
            </a:r>
            <a:r>
              <a:rPr lang="en" sz="1300">
                <a:solidFill>
                  <a:schemeClr val="dk1"/>
                </a:solidFill>
              </a:rPr>
              <a:t>Økt BNP innebærer redusert arbeidsledighet, Norge 1981—2014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820" y="578402"/>
            <a:ext cx="6944359" cy="429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3.6 </a:t>
            </a:r>
            <a:r>
              <a:rPr lang="en" sz="1300">
                <a:solidFill>
                  <a:schemeClr val="dk1"/>
                </a:solidFill>
              </a:rPr>
              <a:t>Potensielt BNP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53689"/>
            <a:ext cx="7315199" cy="294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 1.2 </a:t>
            </a: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Finanskrisen førte til kraftig nedgang i BNP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030125"/>
            <a:ext cx="7315200" cy="338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3.7 </a:t>
            </a:r>
            <a:r>
              <a:rPr lang="en" sz="1300">
                <a:solidFill>
                  <a:schemeClr val="dk1"/>
                </a:solidFill>
              </a:rPr>
              <a:t>BNP-gapet og kapasitetsutnyttingen i industrien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15089"/>
            <a:ext cx="7315200" cy="3618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Etterspørsel, investering og konsum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4.1 </a:t>
            </a:r>
            <a:r>
              <a:rPr lang="en" sz="1300">
                <a:solidFill>
                  <a:schemeClr val="dk1"/>
                </a:solidFill>
              </a:rPr>
              <a:t>Fastlands-BNP og private fastlandsinvesteringer, årlig prosentvis vekst i faste priser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68210"/>
            <a:ext cx="7315199" cy="3511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4.2 </a:t>
            </a:r>
            <a:r>
              <a:rPr lang="en" sz="1300">
                <a:solidFill>
                  <a:schemeClr val="dk1"/>
                </a:solidFill>
              </a:rPr>
              <a:t>Lineær tilnærming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625" y="1000300"/>
            <a:ext cx="7410749" cy="344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4.3 </a:t>
            </a:r>
            <a:r>
              <a:rPr lang="en" sz="1300">
                <a:solidFill>
                  <a:schemeClr val="dk1"/>
                </a:solidFill>
              </a:rPr>
              <a:t>Positivt skifte i investeringsfunksjonen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18550"/>
            <a:ext cx="7315201" cy="32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4.4 </a:t>
            </a:r>
            <a:r>
              <a:rPr lang="en" sz="1300">
                <a:solidFill>
                  <a:schemeClr val="dk1"/>
                </a:solidFill>
              </a:rPr>
              <a:t>Økt boligetterspørsel gir høyere boligpris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336529"/>
            <a:ext cx="7315199" cy="2775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4.5 </a:t>
            </a:r>
            <a:r>
              <a:rPr lang="en" sz="1300">
                <a:solidFill>
                  <a:schemeClr val="dk1"/>
                </a:solidFill>
              </a:rPr>
              <a:t>Reelle boligpriser i utvalgte land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253670"/>
            <a:ext cx="7315199" cy="294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4.6 </a:t>
            </a:r>
            <a:r>
              <a:rPr lang="en" sz="1300">
                <a:solidFill>
                  <a:schemeClr val="dk1"/>
                </a:solidFill>
              </a:rPr>
              <a:t>Positivt skifte i konsumfunksjonen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35269"/>
            <a:ext cx="7315200" cy="337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4.7 </a:t>
            </a:r>
            <a:r>
              <a:rPr lang="en" sz="1300">
                <a:solidFill>
                  <a:schemeClr val="dk1"/>
                </a:solidFill>
              </a:rPr>
              <a:t>Fastlands-BNP og privat konsum, årlig prosentvis vekst i faste priser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60029"/>
            <a:ext cx="7315200" cy="332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4.8 </a:t>
            </a:r>
            <a:r>
              <a:rPr lang="en" sz="1300">
                <a:solidFill>
                  <a:schemeClr val="dk1"/>
                </a:solidFill>
              </a:rPr>
              <a:t>Husholdningenes sparing og nettofinansinvesteringer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859449"/>
            <a:ext cx="7315200" cy="37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 1.3 </a:t>
            </a: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Arbeidsledighetsprosenten i OECD-land i 2014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645" y="578400"/>
            <a:ext cx="7036708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4.9 </a:t>
            </a:r>
            <a:r>
              <a:rPr lang="en" sz="1300">
                <a:solidFill>
                  <a:schemeClr val="dk1"/>
                </a:solidFill>
              </a:rPr>
              <a:t>Offentlig forvaltnings inntekter og utgifter i 2014 i prosent av BNP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65829"/>
            <a:ext cx="7315200" cy="351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4.10 </a:t>
            </a:r>
            <a:r>
              <a:rPr lang="en" sz="1300">
                <a:solidFill>
                  <a:schemeClr val="dk1"/>
                </a:solidFill>
              </a:rPr>
              <a:t>Fastlands-BNP og offentlig bruk av varer og tjenester, årlig prosentvis vekst i faste priser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33790"/>
            <a:ext cx="7315199" cy="3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914401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 1.4 </a:t>
            </a: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Vekst i reallønn og nominell lønn, prosentvis endring fra året før, 1971–2014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0" l="635" r="0" t="0"/>
          <a:stretch/>
        </p:blipFill>
        <p:spPr>
          <a:xfrm>
            <a:off x="914400" y="845025"/>
            <a:ext cx="7315200" cy="375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914399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 1.5 </a:t>
            </a: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stilisert økonomisk modell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134773"/>
            <a:ext cx="7315200" cy="117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 1.6a </a:t>
            </a: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Oljepris i amerikanske dollar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328" r="0" t="635"/>
          <a:stretch/>
        </p:blipFill>
        <p:spPr>
          <a:xfrm>
            <a:off x="914400" y="776575"/>
            <a:ext cx="7315200" cy="38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914398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1.6b </a:t>
            </a:r>
            <a:r>
              <a:rPr lang="en" sz="1300"/>
              <a:t>Samlet oljeproduksjon i verden i millioner fat per dag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849537"/>
            <a:ext cx="7315200" cy="374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