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6"/>
  </p:notesMasterIdLst>
  <p:sldIdLst>
    <p:sldId id="313" r:id="rId2"/>
    <p:sldId id="445" r:id="rId3"/>
    <p:sldId id="314" r:id="rId4"/>
    <p:sldId id="315" r:id="rId5"/>
    <p:sldId id="446" r:id="rId6"/>
    <p:sldId id="316" r:id="rId7"/>
    <p:sldId id="317" r:id="rId8"/>
    <p:sldId id="319" r:id="rId9"/>
    <p:sldId id="321" r:id="rId10"/>
    <p:sldId id="322" r:id="rId11"/>
    <p:sldId id="447" r:id="rId12"/>
    <p:sldId id="323" r:id="rId13"/>
    <p:sldId id="448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449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1" r:id="rId33"/>
    <p:sldId id="342" r:id="rId34"/>
    <p:sldId id="343" r:id="rId35"/>
    <p:sldId id="344" r:id="rId36"/>
    <p:sldId id="345" r:id="rId37"/>
    <p:sldId id="346" r:id="rId38"/>
    <p:sldId id="347" r:id="rId39"/>
    <p:sldId id="348" r:id="rId40"/>
    <p:sldId id="349" r:id="rId41"/>
    <p:sldId id="450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451" r:id="rId51"/>
    <p:sldId id="358" r:id="rId52"/>
    <p:sldId id="359" r:id="rId53"/>
    <p:sldId id="360" r:id="rId54"/>
    <p:sldId id="361" r:id="rId55"/>
    <p:sldId id="452" r:id="rId56"/>
    <p:sldId id="362" r:id="rId57"/>
    <p:sldId id="363" r:id="rId58"/>
    <p:sldId id="364" r:id="rId59"/>
    <p:sldId id="453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454" r:id="rId75"/>
    <p:sldId id="379" r:id="rId76"/>
    <p:sldId id="455" r:id="rId77"/>
    <p:sldId id="380" r:id="rId78"/>
    <p:sldId id="381" r:id="rId79"/>
    <p:sldId id="382" r:id="rId80"/>
    <p:sldId id="383" r:id="rId81"/>
    <p:sldId id="384" r:id="rId82"/>
    <p:sldId id="456" r:id="rId83"/>
    <p:sldId id="385" r:id="rId84"/>
    <p:sldId id="386" r:id="rId85"/>
    <p:sldId id="387" r:id="rId86"/>
    <p:sldId id="388" r:id="rId87"/>
    <p:sldId id="389" r:id="rId88"/>
    <p:sldId id="390" r:id="rId89"/>
    <p:sldId id="457" r:id="rId90"/>
    <p:sldId id="391" r:id="rId91"/>
    <p:sldId id="392" r:id="rId92"/>
    <p:sldId id="393" r:id="rId93"/>
    <p:sldId id="394" r:id="rId94"/>
    <p:sldId id="395" r:id="rId95"/>
    <p:sldId id="396" r:id="rId96"/>
    <p:sldId id="397" r:id="rId97"/>
    <p:sldId id="398" r:id="rId98"/>
    <p:sldId id="399" r:id="rId99"/>
    <p:sldId id="400" r:id="rId100"/>
    <p:sldId id="401" r:id="rId101"/>
    <p:sldId id="403" r:id="rId102"/>
    <p:sldId id="404" r:id="rId103"/>
    <p:sldId id="405" r:id="rId104"/>
    <p:sldId id="406" r:id="rId105"/>
    <p:sldId id="407" r:id="rId106"/>
    <p:sldId id="408" r:id="rId107"/>
    <p:sldId id="409" r:id="rId108"/>
    <p:sldId id="410" r:id="rId109"/>
    <p:sldId id="411" r:id="rId110"/>
    <p:sldId id="412" r:id="rId111"/>
    <p:sldId id="413" r:id="rId112"/>
    <p:sldId id="414" r:id="rId113"/>
    <p:sldId id="415" r:id="rId114"/>
    <p:sldId id="416" r:id="rId115"/>
    <p:sldId id="458" r:id="rId116"/>
    <p:sldId id="417" r:id="rId117"/>
    <p:sldId id="418" r:id="rId118"/>
    <p:sldId id="419" r:id="rId119"/>
    <p:sldId id="420" r:id="rId120"/>
    <p:sldId id="421" r:id="rId121"/>
    <p:sldId id="422" r:id="rId122"/>
    <p:sldId id="423" r:id="rId123"/>
    <p:sldId id="424" r:id="rId124"/>
    <p:sldId id="425" r:id="rId125"/>
    <p:sldId id="426" r:id="rId126"/>
    <p:sldId id="427" r:id="rId127"/>
    <p:sldId id="428" r:id="rId128"/>
    <p:sldId id="429" r:id="rId129"/>
    <p:sldId id="430" r:id="rId130"/>
    <p:sldId id="431" r:id="rId131"/>
    <p:sldId id="432" r:id="rId132"/>
    <p:sldId id="433" r:id="rId133"/>
    <p:sldId id="435" r:id="rId134"/>
    <p:sldId id="434" r:id="rId135"/>
    <p:sldId id="436" r:id="rId136"/>
    <p:sldId id="437" r:id="rId137"/>
    <p:sldId id="438" r:id="rId138"/>
    <p:sldId id="439" r:id="rId139"/>
    <p:sldId id="440" r:id="rId140"/>
    <p:sldId id="441" r:id="rId141"/>
    <p:sldId id="459" r:id="rId142"/>
    <p:sldId id="442" r:id="rId143"/>
    <p:sldId id="443" r:id="rId144"/>
    <p:sldId id="444" r:id="rId14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9791"/>
    <a:srgbClr val="DEECC6"/>
    <a:srgbClr val="C7CCAD"/>
    <a:srgbClr val="E5EAC7"/>
    <a:srgbClr val="4E8F00"/>
    <a:srgbClr val="019FF3"/>
    <a:srgbClr val="3798D6"/>
    <a:srgbClr val="23B8CD"/>
    <a:srgbClr val="00A1DA"/>
    <a:srgbClr val="0C32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81"/>
    <p:restoredTop sz="86412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92" d="100"/>
          <a:sy n="192" d="100"/>
        </p:scale>
        <p:origin x="59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theme" Target="theme/theme1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EBADB-5081-6742-AE85-ACC895727950}" type="datetimeFigureOut">
              <a:rPr lang="en-NO" smtClean="0"/>
              <a:t>06/16/2022</a:t>
            </a:fld>
            <a:endParaRPr lang="en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05631-824C-6145-9721-30386411820E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95164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2876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1021814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40987682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52176739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910148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95321575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8657159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1141254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24209910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52287466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08017129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109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31961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47730698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4888628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9945707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34091438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96278095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9755612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25043165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91752369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50339602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84478606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28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01589781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15163741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3854804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52497415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55058187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81098975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53805691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18085091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8802165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62283698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129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7881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55034718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3922993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35833057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26147920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61923296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68434654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40142881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09546698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055484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64733370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139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9183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4728916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140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3351337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141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681466430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142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22952272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143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46017487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144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63142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193118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6224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734656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980815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19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18668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610906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59994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4110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08794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6385500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8974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966675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796009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306954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758324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29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44982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14526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67825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691726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630282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185011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537635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07118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86001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052065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54908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39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6307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521317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768511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008782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0334672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15560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255052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6803787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427027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762025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94818414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49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89151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2707991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9400456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7754172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6805093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68838753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607987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1793324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8782174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55319728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408335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59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89799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7195708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770197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272298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99402438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287711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1008900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183820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4108292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4254028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02767160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69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54002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1483028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6333028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338887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1465353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3368727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7309324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681792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24254967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7533929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6826487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79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38987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2303806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8017115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8255983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4416404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845876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2229988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61545367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091413936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448359113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23538506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89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29533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136365157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90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58032968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91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7990099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92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26950163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93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5510290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94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889160050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95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36586080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96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10135319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97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248140620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98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585540622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A05631-824C-6145-9721-30386411820E}" type="slidenum">
              <a:rPr lang="en-NO" smtClean="0"/>
              <a:t>99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48483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295871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789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157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3248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246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608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25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1148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229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5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2CBE308-6088-4649-8D0C-6E8C39A184E3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5E137C-A3E7-44DA-B525-91CC436060F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 useBgFill="1"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7" name="Rektangel 3">
            <a:extLst>
              <a:ext uri="{FF2B5EF4-FFF2-40B4-BE49-F238E27FC236}">
                <a16:creationId xmlns:a16="http://schemas.microsoft.com/office/drawing/2014/main" id="{1F0F53BF-31CB-5F05-0499-6C898EC44FA2}"/>
              </a:ext>
            </a:extLst>
          </p:cNvPr>
          <p:cNvSpPr/>
          <p:nvPr userDrawn="1"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4">
            <a:extLst>
              <a:ext uri="{FF2B5EF4-FFF2-40B4-BE49-F238E27FC236}">
                <a16:creationId xmlns:a16="http://schemas.microsoft.com/office/drawing/2014/main" id="{110EDE11-AD20-269B-5B65-9DB9324C735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1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7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9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9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9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9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9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9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9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9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9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9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9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9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9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9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9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9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9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9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9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9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9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9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9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9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9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9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9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9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9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6336704"/>
            <a:ext cx="9144000" cy="54868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69127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/>
              <a:t>Hvordan gjennomføre undersøkelser?</a:t>
            </a:r>
          </a:p>
          <a:p>
            <a:r>
              <a:rPr lang="en-GB" sz="2400" dirty="0" err="1"/>
              <a:t>Innføring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samfunnsvitenskapelig</a:t>
            </a:r>
            <a:r>
              <a:rPr lang="en-GB" sz="2400" dirty="0"/>
              <a:t> </a:t>
            </a:r>
            <a:r>
              <a:rPr lang="en-GB" sz="2400" dirty="0" err="1"/>
              <a:t>metode</a:t>
            </a:r>
            <a:endParaRPr lang="en-GB" sz="24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50C7858-D58F-45B3-B9AB-075BD91C7F31}"/>
              </a:ext>
            </a:extLst>
          </p:cNvPr>
          <p:cNvSpPr txBox="1"/>
          <p:nvPr/>
        </p:nvSpPr>
        <p:spPr>
          <a:xfrm>
            <a:off x="1115616" y="76470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Dag Ingvar Jacobsen</a:t>
            </a:r>
          </a:p>
        </p:txBody>
      </p:sp>
    </p:spTree>
    <p:extLst>
      <p:ext uri="{BB962C8B-B14F-4D97-AF65-F5344CB8AC3E}">
        <p14:creationId xmlns:p14="http://schemas.microsoft.com/office/powerpoint/2010/main" val="2609489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2 Metode – en pragmatisk tilnærming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BBB15BE-F95E-C1D8-11FE-BCF0F7965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79" y="1124744"/>
            <a:ext cx="7041242" cy="454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0567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DF3688A2-9BB7-8617-21F3-B3330AC928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1196752"/>
            <a:ext cx="4432528" cy="4248369"/>
          </a:xfrm>
          <a:prstGeom prst="rect">
            <a:avLst/>
          </a:prstGeom>
        </p:spPr>
      </p:pic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E4284FB-7B1A-18EB-1EBF-B6CA50CFF2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260" y="1340768"/>
            <a:ext cx="4400776" cy="426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72132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517232"/>
            <a:ext cx="6336704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14.6 </a:t>
            </a:r>
            <a:r>
              <a:rPr lang="nb-NO" sz="1800" b="0" dirty="0">
                <a:latin typeface="+mn-lt"/>
              </a:rPr>
              <a:t>Fordeling på variabelen alder i form av stolpediagram. Modus og median angitt.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84E0FB6C-C7A8-8080-C8E1-355B835C1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9804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2486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517232"/>
            <a:ext cx="6336704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14.7 </a:t>
            </a:r>
            <a:r>
              <a:rPr lang="nb-NO" sz="1800" b="0" dirty="0">
                <a:latin typeface="+mn-lt"/>
              </a:rPr>
              <a:t>Fordeling på variabelen «antall underordnede» i form av stolpediagram. Modus, median og gjennomsnitt angitt.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FA26F852-FA81-BD78-1D61-BA25E8F9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08720"/>
            <a:ext cx="720896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58806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517232"/>
            <a:ext cx="6336704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14.8 </a:t>
            </a:r>
            <a:r>
              <a:rPr lang="nb-NO" sz="1800" b="0" dirty="0">
                <a:latin typeface="+mn-lt"/>
              </a:rPr>
              <a:t>Fordeling på variabelen alder i form av stolpediagram. Gjennomsnitt og ulike mål på spredning angitt.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61D1B773-6D11-86A3-DEF3-24B9004F9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831" y="836712"/>
            <a:ext cx="6336704" cy="43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0891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197837D-0D7D-DF48-E058-4A73B72C8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7" y="2012877"/>
            <a:ext cx="8649145" cy="283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251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5471936"/>
            <a:ext cx="7776864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14.9 </a:t>
            </a:r>
            <a:r>
              <a:rPr lang="nb-NO" sz="1800" b="0" dirty="0">
                <a:latin typeface="+mn-lt"/>
              </a:rPr>
              <a:t>Plassering av enheter fra to </a:t>
            </a:r>
            <a:r>
              <a:rPr lang="nb-NO" sz="1800" b="0" dirty="0" err="1">
                <a:latin typeface="+mn-lt"/>
              </a:rPr>
              <a:t>univarate</a:t>
            </a:r>
            <a:r>
              <a:rPr lang="nb-NO" sz="1800" b="0" dirty="0">
                <a:latin typeface="+mn-lt"/>
              </a:rPr>
              <a:t> fordelinger til en </a:t>
            </a:r>
            <a:r>
              <a:rPr lang="nb-NO" sz="1800" b="0" dirty="0" err="1">
                <a:latin typeface="+mn-lt"/>
              </a:rPr>
              <a:t>bivariat</a:t>
            </a:r>
            <a:r>
              <a:rPr lang="nb-NO" sz="1800" b="0" dirty="0">
                <a:latin typeface="+mn-lt"/>
              </a:rPr>
              <a:t> tabell.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A picture containing table&#10;&#10;Description automatically generated">
            <a:extLst>
              <a:ext uri="{FF2B5EF4-FFF2-40B4-BE49-F238E27FC236}">
                <a16:creationId xmlns:a16="http://schemas.microsoft.com/office/drawing/2014/main" id="{0AFB834F-3FF9-3608-D849-FBF504A5E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845629"/>
            <a:ext cx="4176464" cy="459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610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F1C41AA-2ACB-3849-D009-2C8CD9251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4" y="1873170"/>
            <a:ext cx="8788852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2207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157192"/>
            <a:ext cx="7776864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14.10 </a:t>
            </a:r>
            <a:r>
              <a:rPr lang="nb-NO" sz="1800" b="0" dirty="0">
                <a:latin typeface="+mn-lt"/>
              </a:rPr>
              <a:t>Alltid sammenligning på tvers av </a:t>
            </a:r>
            <a:r>
              <a:rPr lang="nb-NO" sz="1800" b="0" dirty="0" err="1">
                <a:latin typeface="+mn-lt"/>
              </a:rPr>
              <a:t>prosentueringsretning</a:t>
            </a:r>
            <a:r>
              <a:rPr lang="nb-NO" sz="1800" b="0" dirty="0">
                <a:latin typeface="+mn-lt"/>
              </a:rPr>
              <a:t>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CB50B8D3-D705-0C12-B4FE-32F6A0CE8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" y="2132856"/>
            <a:ext cx="8662434" cy="238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1635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5C4ACAA-379D-B128-835F-3ED8752DF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5" y="2070030"/>
            <a:ext cx="8750750" cy="271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2334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5157192"/>
            <a:ext cx="7776864" cy="64807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14.11 </a:t>
            </a:r>
            <a:r>
              <a:rPr lang="nb-NO" sz="1800" b="0" dirty="0">
                <a:latin typeface="+mn-lt"/>
              </a:rPr>
              <a:t>Spredningsdiagram som viser en positiv samvariasjon mellom variablene alder og antall fraværsdager siste år (• = én respondent, N = 25).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Chart, scatter chart&#10;&#10;Description automatically generated">
            <a:extLst>
              <a:ext uri="{FF2B5EF4-FFF2-40B4-BE49-F238E27FC236}">
                <a16:creationId xmlns:a16="http://schemas.microsoft.com/office/drawing/2014/main" id="{26429536-FE40-FD7C-AC59-3715F40FD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485904" cy="42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4</a:t>
            </a:r>
          </a:p>
          <a:p>
            <a:r>
              <a:rPr lang="en-GB" sz="2400" dirty="0" err="1">
                <a:solidFill>
                  <a:schemeClr val="bg1"/>
                </a:solidFill>
              </a:rPr>
              <a:t>Gangen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undersøkelsesprosess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22052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5237820"/>
            <a:ext cx="7992888" cy="9361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14.12 </a:t>
            </a:r>
            <a:r>
              <a:rPr lang="nb-NO" sz="1800" b="0" dirty="0">
                <a:latin typeface="+mn-lt"/>
              </a:rPr>
              <a:t>Spredningsdiagram som viser en negativ samvariasjon mellom variablene alder og antall sykefraværsdager siste år (• = én respondent, N = 25).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60BE83E9-ABCB-A4A1-2C9A-8F1129E1F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3" y="908720"/>
            <a:ext cx="7357886" cy="42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04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013176"/>
            <a:ext cx="8568952" cy="108012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14.13 </a:t>
            </a:r>
            <a:r>
              <a:rPr lang="nb-NO" sz="1800" b="0" dirty="0">
                <a:latin typeface="+mn-lt"/>
              </a:rPr>
              <a:t>Ulike spredningsdiagrammer med tilhørende mål på samvariasjon.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88D912F-D78F-BBC6-C898-5601E25C0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764704"/>
            <a:ext cx="4032448" cy="483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647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8664E12-3418-44E3-CA42-775046C1B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3" y="2177985"/>
            <a:ext cx="8826954" cy="250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838991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13176"/>
            <a:ext cx="7416824" cy="12241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14.14 </a:t>
            </a:r>
            <a:r>
              <a:rPr lang="nb-NO" sz="1800" b="0" dirty="0">
                <a:latin typeface="+mn-lt"/>
              </a:rPr>
              <a:t>Spredningsdiagram som viser en ikke-lineær samvariasjon mellom stressnivå (målt på en skala fra 1 til 10) og prestasjoner på jobben (målt på en skala fra 1 til 6). Hver prikk representerer en respondent.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Chart, scatter chart&#10;&#10;Description automatically generated">
            <a:extLst>
              <a:ext uri="{FF2B5EF4-FFF2-40B4-BE49-F238E27FC236}">
                <a16:creationId xmlns:a16="http://schemas.microsoft.com/office/drawing/2014/main" id="{A2F30FBC-D4BE-3E7F-4BC7-AE91B5D8F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836712"/>
            <a:ext cx="5904656" cy="436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020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EB805A2E-1A72-0F68-E9FB-0D8909569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" y="2431999"/>
            <a:ext cx="8712648" cy="19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690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15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syvende fase: Hvor gode er de konklusjonene vi har trukket?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79207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13176"/>
            <a:ext cx="7416824" cy="12241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15.1 </a:t>
            </a:r>
            <a:r>
              <a:rPr lang="nb-NO" sz="1800" b="0" dirty="0">
                <a:latin typeface="+mn-lt"/>
              </a:rPr>
              <a:t>Samsvar mellom teoretisk fenomen og operasjonell definisjon.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Venn diagram&#10;&#10;Description automatically generated with medium confidence">
            <a:extLst>
              <a:ext uri="{FF2B5EF4-FFF2-40B4-BE49-F238E27FC236}">
                <a16:creationId xmlns:a16="http://schemas.microsoft.com/office/drawing/2014/main" id="{A35BC811-93F7-0AAF-857C-0BBFC4605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2" y="992274"/>
            <a:ext cx="7741936" cy="463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375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013176"/>
            <a:ext cx="7416824" cy="12241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15.2 </a:t>
            </a:r>
            <a:r>
              <a:rPr lang="nb-NO" sz="1800" b="0" dirty="0">
                <a:latin typeface="+mn-lt"/>
              </a:rPr>
              <a:t>Samsvar mellom teoretisk fenomen og operasjonell definisjon.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457F3D2-B3A8-5F4A-BA0D-07F6A223B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35" y="692696"/>
            <a:ext cx="8668530" cy="51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2205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0A5FF48-B4D3-4039-72A8-81915B447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" y="2197036"/>
            <a:ext cx="8699947" cy="246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57096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5BEE6EB-B49B-0E18-F181-94B0E77C3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23" y="2057329"/>
            <a:ext cx="8826954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279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5805264"/>
            <a:ext cx="7668852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4.1 </a:t>
            </a:r>
            <a:r>
              <a:rPr lang="en-GB" b="0" dirty="0" err="1">
                <a:latin typeface="+mn-lt"/>
              </a:rPr>
              <a:t>Faser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i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undersøkelsesprosessen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4 Gangen i en undersøkelsesprosess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5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4B903D82-1E43-99B6-A7D3-42CEC1457E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692696"/>
            <a:ext cx="3456384" cy="496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383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4726D8D4-4BDA-2F04-F1E7-0CFB505FC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4" y="2203387"/>
            <a:ext cx="8776151" cy="245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1807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221088"/>
            <a:ext cx="7416824" cy="12241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15.3 </a:t>
            </a:r>
            <a:r>
              <a:rPr lang="nb-NO" sz="1800" b="0" dirty="0">
                <a:latin typeface="+mn-lt"/>
              </a:rPr>
              <a:t>Antatt kausal sammenheng mellom innvandrerbakgrunn (uavhengig variabel – årsak) og kriminalitet (avhengig variabel – virkning).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69B73955-1F6F-5DCA-0F11-7C482DCEE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01969"/>
            <a:ext cx="5760641" cy="10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21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64BAF17C-9296-EB42-2C84-7B8257CE6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" y="2216087"/>
            <a:ext cx="8699947" cy="242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20733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3BECCBE-5A45-4618-E146-AA632376B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" y="2127183"/>
            <a:ext cx="8699947" cy="26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2975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B6FE356-46AB-5D82-D7A5-086B2F70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8" y="2127183"/>
            <a:ext cx="8623743" cy="26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6121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B8924A1C-5E99-3901-AF8E-0518B9938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78" y="2108132"/>
            <a:ext cx="8636444" cy="264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449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400D0EDC-D4B2-A9C3-C6BF-E9D10DCFC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7" y="2146234"/>
            <a:ext cx="8687246" cy="256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7593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9838E596-CBE6-91D8-5FEE-B33B00544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5" y="2057329"/>
            <a:ext cx="8750750" cy="274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9484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4149080"/>
            <a:ext cx="6408712" cy="1368152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15.4 </a:t>
            </a:r>
            <a:r>
              <a:rPr lang="nb-NO" sz="1800" b="0" dirty="0">
                <a:latin typeface="+mn-lt"/>
              </a:rPr>
              <a:t>Antatte kausale sammenhenger mellom innvandrerbakgrunn, bosted og kriminalitet.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C2E8999-ED25-C4CF-BC97-AA9603F819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72816"/>
            <a:ext cx="394177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5000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142CC29-6696-D42D-F534-1D6478056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6" y="1619157"/>
            <a:ext cx="8725348" cy="361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32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5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første fase: utvikling av problemstilling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66066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36E6E2EA-F365-4D4B-E607-9D2641FCE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" y="1873170"/>
            <a:ext cx="8699947" cy="31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6641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6D6E6430-372D-4095-03B9-D0404D648F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2" y="907920"/>
            <a:ext cx="8877756" cy="504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322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30B9E6D-D838-3025-55EA-B9E4BD6F9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75" y="1892221"/>
            <a:ext cx="8738049" cy="30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0608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E626C779-CF71-A772-8F16-7DE4740FF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4" y="2533604"/>
            <a:ext cx="8788852" cy="179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5296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317688"/>
            <a:ext cx="6408712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15.5 </a:t>
            </a:r>
            <a:r>
              <a:rPr lang="nb-NO" sz="1800" b="0" dirty="0">
                <a:latin typeface="+mn-lt"/>
              </a:rPr>
              <a:t>Feilmarginer for resultatene i tabell 15.14.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8F0E5951-2D2F-8B07-17E2-7B9C7170F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090" y="838550"/>
            <a:ext cx="692382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5072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50E8CE0-3421-48CC-1581-122308AFED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" y="2431999"/>
            <a:ext cx="8674546" cy="19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7120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317688"/>
            <a:ext cx="6408712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15.5 </a:t>
            </a:r>
            <a:r>
              <a:rPr lang="nb-NO" sz="1800" b="0" dirty="0">
                <a:latin typeface="+mn-lt"/>
              </a:rPr>
              <a:t>Grafisk framstilling av resultatene i tabell 15.15.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6BF0E11-F380-339D-F21F-2DB57FCB91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2" y="1124744"/>
            <a:ext cx="8168656" cy="410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55001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C86C9C4-BAF3-463C-23EE-EE0F641E8E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7" y="2368495"/>
            <a:ext cx="8687246" cy="2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4468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283D71E-7E9A-E7CE-D922-BC65BCDF4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16653"/>
            <a:ext cx="7035475" cy="542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423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C28F820-28F7-87CE-40D6-DFE98C91D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7" y="2546304"/>
            <a:ext cx="8649145" cy="176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5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5157192"/>
            <a:ext cx="7668852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5.1 </a:t>
            </a:r>
            <a:r>
              <a:rPr lang="en-GB" b="0" dirty="0" err="1">
                <a:latin typeface="+mn-lt"/>
              </a:rPr>
              <a:t>Sentrale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elementer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i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en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problemstilling</a:t>
            </a:r>
            <a:r>
              <a:rPr lang="en-GB" b="0" dirty="0">
                <a:latin typeface="+mn-lt"/>
              </a:rPr>
              <a:t>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1799B7D3-6943-54E6-9BA6-DA948FAD59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4" y="1628800"/>
            <a:ext cx="7626112" cy="293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479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317688"/>
            <a:ext cx="6408712" cy="72008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15.7 </a:t>
            </a:r>
            <a:r>
              <a:rPr lang="nb-NO" sz="1800" b="0" dirty="0">
                <a:latin typeface="+mn-lt"/>
              </a:rPr>
              <a:t>Økologisk aggregerende feilslutninger.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15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675F9B8-9703-DC29-7A75-3145428EBE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0538"/>
            <a:ext cx="7559385" cy="429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1860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16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åttende fase: Drøfting og presentasjon av funn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99606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301208"/>
            <a:ext cx="7056784" cy="8085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16.1 </a:t>
            </a:r>
            <a:r>
              <a:rPr lang="nb-NO" sz="1800" b="0" dirty="0">
                <a:latin typeface="+mn-lt"/>
              </a:rPr>
              <a:t>To ulike typer drøfting relatert til gangen i en empirisk studie.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16 Undersøkelsens åttende fase: Drøfting og presentasjon av funn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1774ECF-D56D-6B40-DF3E-078F06B0C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08720"/>
            <a:ext cx="2434954" cy="452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28189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5301208"/>
            <a:ext cx="7056784" cy="808568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16.2 </a:t>
            </a:r>
            <a:r>
              <a:rPr lang="nb-NO" sz="1800" b="0" dirty="0">
                <a:latin typeface="+mn-lt"/>
              </a:rPr>
              <a:t>Validering som relasjon mellom fire nivåer.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16 Undersøkelsens åttende fase: Drøfting og presentasjon av funn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4754CE1-0BA3-E26D-1EB7-835FC50BFA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764704"/>
            <a:ext cx="4049769" cy="484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20795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617384"/>
            <a:ext cx="5472608" cy="5205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16.3 </a:t>
            </a:r>
            <a:r>
              <a:rPr lang="nb-NO" sz="1800" b="0" dirty="0">
                <a:latin typeface="+mn-lt"/>
              </a:rPr>
              <a:t>Drøfting av funn relatert til problemstilling, andre empiriske studier og teori.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16 Undersøkelsens åttende fase: Drøfting og presentasjon av funn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5F83C9F-2BE7-E05F-95B6-D7A559185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836712"/>
            <a:ext cx="4949962" cy="443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907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5805264"/>
            <a:ext cx="7668852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5.2 </a:t>
            </a:r>
            <a:r>
              <a:rPr lang="en-GB" b="0" dirty="0" err="1">
                <a:latin typeface="+mn-lt"/>
              </a:rPr>
              <a:t>En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skrittvis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oversikt</a:t>
            </a:r>
            <a:r>
              <a:rPr lang="en-GB" b="0" dirty="0">
                <a:latin typeface="+mn-lt"/>
              </a:rPr>
              <a:t> over </a:t>
            </a:r>
            <a:r>
              <a:rPr lang="en-GB" b="0" dirty="0" err="1">
                <a:latin typeface="+mn-lt"/>
              </a:rPr>
              <a:t>gangen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i</a:t>
            </a:r>
            <a:r>
              <a:rPr lang="en-GB" b="0" dirty="0">
                <a:latin typeface="+mn-lt"/>
              </a:rPr>
              <a:t> et </a:t>
            </a:r>
            <a:r>
              <a:rPr lang="en-GB" b="0" dirty="0" err="1">
                <a:latin typeface="+mn-lt"/>
              </a:rPr>
              <a:t>systematisk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litteratursøk</a:t>
            </a:r>
            <a:r>
              <a:rPr lang="en-GB" b="0" dirty="0">
                <a:latin typeface="+mn-lt"/>
              </a:rPr>
              <a:t>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512AA23D-8A3C-A504-5F55-9DB28E211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26" y="764704"/>
            <a:ext cx="4272148" cy="492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438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5625244"/>
            <a:ext cx="7668852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5.3 </a:t>
            </a:r>
            <a:r>
              <a:rPr lang="nb-NO" b="0" dirty="0">
                <a:latin typeface="+mn-lt"/>
              </a:rPr>
              <a:t>Utvikling av problemstilling som en trakt.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funnel chart&#10;&#10;Description automatically generated">
            <a:extLst>
              <a:ext uri="{FF2B5EF4-FFF2-40B4-BE49-F238E27FC236}">
                <a16:creationId xmlns:a16="http://schemas.microsoft.com/office/drawing/2014/main" id="{56DC4933-EF78-26B0-B39D-12CC88AAE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53" y="908720"/>
            <a:ext cx="6583694" cy="43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92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4653136"/>
            <a:ext cx="7668852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5.4 </a:t>
            </a:r>
            <a:r>
              <a:rPr lang="nb-NO" b="0" dirty="0">
                <a:latin typeface="+mn-lt"/>
              </a:rPr>
              <a:t>Modell som viser at variablene «leders kjønn» og «lønnsforskjeller» står i et kausalt forhold til hverandre.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E1161C0-5D85-304F-D146-5ED6DC266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80541"/>
            <a:ext cx="5596140" cy="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9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D0E80A89-6A62-BF00-BE38-4995B4EFA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5" y="2495502"/>
            <a:ext cx="8750750" cy="186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39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108" y="4653136"/>
            <a:ext cx="8064896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5.5 </a:t>
            </a:r>
            <a:r>
              <a:rPr lang="nb-NO" b="0" dirty="0">
                <a:latin typeface="+mn-lt"/>
              </a:rPr>
              <a:t>Modell som viser at variabelen «lønnsforskjell» påvirkes av «leders kjønn» via «leders fokusering på likhet» (mellomliggende variabel).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D490766-50D8-FBBB-F49F-BF67E0856E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" y="2348880"/>
            <a:ext cx="8662434" cy="109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29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</a:t>
            </a:r>
          </a:p>
          <a:p>
            <a:r>
              <a:rPr lang="en-GB" sz="2400" dirty="0" err="1">
                <a:solidFill>
                  <a:schemeClr val="bg1"/>
                </a:solidFill>
              </a:rPr>
              <a:t>Teori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og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empiri</a:t>
            </a:r>
            <a:r>
              <a:rPr lang="en-GB" sz="2400" dirty="0">
                <a:solidFill>
                  <a:schemeClr val="bg1"/>
                </a:solidFill>
              </a:rPr>
              <a:t> – </a:t>
            </a:r>
            <a:r>
              <a:rPr lang="en-GB" sz="2400" dirty="0" err="1">
                <a:solidFill>
                  <a:schemeClr val="bg1"/>
                </a:solidFill>
              </a:rPr>
              <a:t>spørsmål</a:t>
            </a:r>
            <a:r>
              <a:rPr lang="en-GB" sz="2400" dirty="0">
                <a:solidFill>
                  <a:schemeClr val="bg1"/>
                </a:solidFill>
              </a:rPr>
              <a:t> </a:t>
            </a:r>
            <a:r>
              <a:rPr lang="en-GB" sz="2400" dirty="0" err="1">
                <a:solidFill>
                  <a:schemeClr val="bg1"/>
                </a:solidFill>
              </a:rPr>
              <a:t>og</a:t>
            </a:r>
            <a:r>
              <a:rPr lang="en-GB" sz="2400" dirty="0">
                <a:solidFill>
                  <a:schemeClr val="bg1"/>
                </a:solidFill>
              </a:rPr>
              <a:t> </a:t>
            </a:r>
            <a:r>
              <a:rPr lang="en-GB" sz="2400" dirty="0" err="1">
                <a:solidFill>
                  <a:schemeClr val="bg1"/>
                </a:solidFill>
              </a:rPr>
              <a:t>fakta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711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952" y="4653136"/>
            <a:ext cx="7558284" cy="7200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5.6 </a:t>
            </a:r>
            <a:r>
              <a:rPr lang="nb-NO" sz="1800" b="0" dirty="0">
                <a:latin typeface="+mn-lt"/>
              </a:rPr>
              <a:t>Modell med en modererende variabel (moderator = ledererfaring), og en direkte effekt på lønnsforskjeller («leders kjønn»).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775B2229-B22F-3E06-58ED-25C1D737D5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894844" cy="1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59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4907985"/>
            <a:ext cx="6910212" cy="79208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5.7 </a:t>
            </a:r>
            <a:r>
              <a:rPr lang="nb-NO" sz="1800" b="0" dirty="0">
                <a:latin typeface="+mn-lt"/>
              </a:rPr>
              <a:t>Modell der kontroll for sektor fører til at samvariasjonen mellom leders kjønn og lønnsforskjeller forsvinner.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CB1326BA-2D72-D845-F7A0-2D6305690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88840"/>
            <a:ext cx="5894844" cy="230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44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640" y="4653136"/>
            <a:ext cx="6478164" cy="50405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5.8 </a:t>
            </a:r>
            <a:r>
              <a:rPr lang="nb-NO" sz="1800" b="0" dirty="0">
                <a:latin typeface="+mn-lt"/>
              </a:rPr>
              <a:t>Modell der en hendelse på et tidligere tidspunkt fører til (er årsak til) en ny hendelse på et senere tidspunkt.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99C9DC3-8BCF-9650-C3D6-E740EFDED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1" y="2207652"/>
            <a:ext cx="8656338" cy="134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242" y="5589240"/>
            <a:ext cx="5543338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5.9 </a:t>
            </a:r>
            <a:r>
              <a:rPr lang="nb-NO" sz="1800" b="0" dirty="0">
                <a:latin typeface="+mn-lt"/>
              </a:rPr>
              <a:t>Oversikt over to ulike former for generalisering – teoretisk (Pil 1) og statistisk (Pil 2).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5 Undersøkelsens første fase: utvikling av problemstilling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5985F7E-C1BF-C330-A4AA-50A08CDEA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97" y="980728"/>
            <a:ext cx="6717806" cy="36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648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72728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6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andre fase: valg av undersøkelsesdesign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24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559" y="5877272"/>
            <a:ext cx="5543338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6.1 </a:t>
            </a:r>
            <a:r>
              <a:rPr lang="nb-NO" sz="1800" b="0" dirty="0">
                <a:latin typeface="+mn-lt"/>
              </a:rPr>
              <a:t>Ulike undersøkelsesopplegg klassifisert etter statistisk generalisering og presisjon.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E968C214-33AE-8797-F30E-81F64B2446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6617192" cy="418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5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242" y="5229200"/>
            <a:ext cx="5543338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6.2 </a:t>
            </a:r>
            <a:r>
              <a:rPr lang="nb-NO" sz="1800" b="0" dirty="0">
                <a:latin typeface="+mn-lt"/>
              </a:rPr>
              <a:t>Varians- og prosesstilnærming til kausalitet.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25DA593A-9DB9-220F-24A1-5371B5563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3" y="1916832"/>
            <a:ext cx="6181356" cy="247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1313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331" y="5692898"/>
            <a:ext cx="5543338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6.3 </a:t>
            </a:r>
            <a:r>
              <a:rPr lang="nb-NO" sz="1800" b="0" dirty="0">
                <a:latin typeface="+mn-lt"/>
              </a:rPr>
              <a:t>Ulike nivåer på en undersøkelsesenhet.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D1EF35B-9DD0-5393-92D3-A59ECD6E8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010" y="980728"/>
            <a:ext cx="4431802" cy="4267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0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242" y="5877272"/>
            <a:ext cx="5543338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6.4 </a:t>
            </a:r>
            <a:r>
              <a:rPr lang="nb-NO" sz="1800" b="0" dirty="0">
                <a:latin typeface="+mn-lt"/>
              </a:rPr>
              <a:t>Logikk i aksjonsforskning.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597E04C-B544-BF11-B021-F1A1B98829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802370"/>
            <a:ext cx="5760640" cy="46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9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805264"/>
            <a:ext cx="6912768" cy="62068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6.5 </a:t>
            </a:r>
            <a:r>
              <a:rPr lang="nb-NO" sz="1800" b="0" dirty="0">
                <a:latin typeface="+mn-lt"/>
              </a:rPr>
              <a:t>Logikken knyttet til valg av case og eliminering av like (konstante) forklaringsvariabler i </a:t>
            </a:r>
            <a:r>
              <a:rPr lang="nb-NO" sz="1800" b="0" dirty="0" err="1">
                <a:latin typeface="+mn-lt"/>
              </a:rPr>
              <a:t>forskjellsmetoden</a:t>
            </a:r>
            <a:r>
              <a:rPr lang="nb-NO" sz="1800" b="0" dirty="0">
                <a:latin typeface="+mn-lt"/>
              </a:rPr>
              <a:t>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5DEBA28-07BB-97DB-1E71-E893951E2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4" y="836712"/>
            <a:ext cx="5499313" cy="455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22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6" y="4800600"/>
            <a:ext cx="6164088" cy="42860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1.1 </a:t>
            </a:r>
            <a:r>
              <a:rPr lang="en-GB" sz="1800" b="0" dirty="0" err="1">
                <a:latin typeface="+mn-lt"/>
              </a:rPr>
              <a:t>Sammenhengene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mellom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virkelighet</a:t>
            </a:r>
            <a:r>
              <a:rPr lang="en-GB" sz="1800" b="0" dirty="0">
                <a:latin typeface="+mn-lt"/>
              </a:rPr>
              <a:t>, </a:t>
            </a:r>
            <a:r>
              <a:rPr lang="en-GB" sz="1800" b="0" dirty="0" err="1">
                <a:latin typeface="+mn-lt"/>
              </a:rPr>
              <a:t>empiri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og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teori</a:t>
            </a:r>
            <a:r>
              <a:rPr lang="en-GB" sz="1800" b="0" dirty="0">
                <a:latin typeface="+mn-lt"/>
              </a:rPr>
              <a:t>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619791"/>
                </a:solidFill>
              </a:rPr>
              <a:t>Kapittel</a:t>
            </a:r>
            <a:r>
              <a:rPr lang="en-GB" dirty="0">
                <a:solidFill>
                  <a:srgbClr val="619791"/>
                </a:solidFill>
              </a:rPr>
              <a:t> 1 - </a:t>
            </a:r>
            <a:r>
              <a:rPr lang="en-GB" dirty="0" err="1">
                <a:solidFill>
                  <a:srgbClr val="619791"/>
                </a:solidFill>
              </a:rPr>
              <a:t>Teori</a:t>
            </a:r>
            <a:r>
              <a:rPr lang="en-GB" dirty="0">
                <a:solidFill>
                  <a:srgbClr val="619791"/>
                </a:solidFill>
              </a:rPr>
              <a:t> </a:t>
            </a:r>
            <a:r>
              <a:rPr lang="en-GB" dirty="0" err="1">
                <a:solidFill>
                  <a:srgbClr val="619791"/>
                </a:solidFill>
              </a:rPr>
              <a:t>og</a:t>
            </a:r>
            <a:r>
              <a:rPr lang="en-GB" dirty="0">
                <a:solidFill>
                  <a:srgbClr val="619791"/>
                </a:solidFill>
              </a:rPr>
              <a:t> </a:t>
            </a:r>
            <a:r>
              <a:rPr lang="en-GB" dirty="0" err="1">
                <a:solidFill>
                  <a:srgbClr val="619791"/>
                </a:solidFill>
              </a:rPr>
              <a:t>empiri</a:t>
            </a:r>
            <a:r>
              <a:rPr lang="en-GB" dirty="0">
                <a:solidFill>
                  <a:srgbClr val="619791"/>
                </a:solidFill>
              </a:rPr>
              <a:t> – </a:t>
            </a:r>
            <a:r>
              <a:rPr lang="en-GB" dirty="0" err="1">
                <a:solidFill>
                  <a:srgbClr val="619791"/>
                </a:solidFill>
              </a:rPr>
              <a:t>spørsmål</a:t>
            </a:r>
            <a:r>
              <a:rPr lang="en-GB" dirty="0">
                <a:solidFill>
                  <a:srgbClr val="619791"/>
                </a:solidFill>
              </a:rPr>
              <a:t> </a:t>
            </a:r>
            <a:r>
              <a:rPr lang="en-GB" dirty="0" err="1">
                <a:solidFill>
                  <a:srgbClr val="619791"/>
                </a:solidFill>
              </a:rPr>
              <a:t>og</a:t>
            </a:r>
            <a:r>
              <a:rPr lang="en-GB" dirty="0">
                <a:solidFill>
                  <a:srgbClr val="619791"/>
                </a:solidFill>
              </a:rPr>
              <a:t> </a:t>
            </a:r>
            <a:r>
              <a:rPr lang="en-GB" dirty="0" err="1">
                <a:solidFill>
                  <a:srgbClr val="619791"/>
                </a:solidFill>
              </a:rPr>
              <a:t>fakta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77C08A7C-31EF-719E-48AD-EC3817691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272542" cy="252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500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7669EF78-7CEB-1D5A-2B67-727097F26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4" y="2031928"/>
            <a:ext cx="8776151" cy="279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23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ECCFE0E8-82DA-2E2F-B943-BA7F98122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6" y="1669959"/>
            <a:ext cx="8725348" cy="351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04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805264"/>
            <a:ext cx="6912768" cy="62068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6.6 </a:t>
            </a:r>
            <a:r>
              <a:rPr lang="nb-NO" sz="1800" b="0" dirty="0">
                <a:latin typeface="+mn-lt"/>
              </a:rPr>
              <a:t>Små-N-studie for å belyse et fenomen.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840D394B-AD40-CF64-4056-543DE9A6F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764704"/>
            <a:ext cx="5040560" cy="46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276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660" y="5877272"/>
            <a:ext cx="612068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6.7 </a:t>
            </a:r>
            <a:r>
              <a:rPr lang="nb-NO" sz="1800" b="0" dirty="0" err="1">
                <a:latin typeface="+mn-lt"/>
              </a:rPr>
              <a:t>Tverrsnittsstudie</a:t>
            </a:r>
            <a:r>
              <a:rPr lang="nb-NO" sz="1800" b="0" dirty="0">
                <a:latin typeface="+mn-lt"/>
              </a:rPr>
              <a:t> – studie av et utvalg på ett tidspunkt (* = en student på et tidspunkt).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88482E1D-D761-19F0-7801-050A1745E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64704"/>
            <a:ext cx="6464814" cy="474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906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5517232"/>
            <a:ext cx="6768752" cy="1030424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6.8 </a:t>
            </a:r>
            <a:r>
              <a:rPr lang="nb-NO" sz="1800" b="0" dirty="0">
                <a:latin typeface="+mn-lt"/>
              </a:rPr>
              <a:t>Tidsseriestudie – studier av to utvalg fra samme populasjon på to ulike tidspunkter (* = en enhet på et tidspunkt).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71F6802A-87A0-B397-0FF5-B09817036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5832648" cy="46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8823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700" y="5746948"/>
            <a:ext cx="5400600" cy="69269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6.9 </a:t>
            </a:r>
            <a:r>
              <a:rPr lang="nb-NO" sz="1800" b="0" dirty="0">
                <a:latin typeface="+mn-lt"/>
              </a:rPr>
              <a:t>Kohortstudie – studier av det samme utvalget på ulike tidspunkter (* = en enhet på et tidspunkt).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518C84-0823-3B38-3FB9-137C9CBA5A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708" y="764704"/>
            <a:ext cx="5756583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17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5805264"/>
            <a:ext cx="5544616" cy="62068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6.10 </a:t>
            </a:r>
            <a:r>
              <a:rPr lang="nb-NO" sz="1800" b="0" dirty="0">
                <a:latin typeface="+mn-lt"/>
              </a:rPr>
              <a:t>Kohortstudie – studier av det samme utvalget på ulike tidspunkter (* = en enhet på et tidspunkt).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139F48B-732C-13B5-E2EA-83D596AB0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15" y="836712"/>
            <a:ext cx="6050992" cy="449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48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D1A6984-82E3-40FE-2AE2-465152E541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7" y="1504851"/>
            <a:ext cx="8674546" cy="384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866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5661248"/>
            <a:ext cx="5544616" cy="62068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6.11 </a:t>
            </a:r>
            <a:r>
              <a:rPr lang="nb-NO" sz="1800" b="0" dirty="0">
                <a:latin typeface="+mn-lt"/>
              </a:rPr>
              <a:t>Det eksperimentelle designet.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5C73C45-B991-921B-01BA-EC184AA95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08720"/>
            <a:ext cx="8656338" cy="427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107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D6CE093-FA65-E51E-A0AD-26DDD1713C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1" y="952372"/>
            <a:ext cx="8890457" cy="495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72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956" y="5085184"/>
            <a:ext cx="6164088" cy="42860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1.2 </a:t>
            </a:r>
            <a:r>
              <a:rPr lang="en-GB" b="0" dirty="0" err="1">
                <a:latin typeface="+mn-lt"/>
              </a:rPr>
              <a:t>Metodens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domene</a:t>
            </a:r>
            <a:r>
              <a:rPr lang="en-GB" b="0" dirty="0">
                <a:latin typeface="+mn-lt"/>
              </a:rPr>
              <a:t> (</a:t>
            </a:r>
            <a:r>
              <a:rPr lang="en-GB" b="0" dirty="0" err="1">
                <a:latin typeface="+mn-lt"/>
              </a:rPr>
              <a:t>angitt</a:t>
            </a:r>
            <a:r>
              <a:rPr lang="en-GB" b="0" dirty="0">
                <a:latin typeface="+mn-lt"/>
              </a:rPr>
              <a:t> med ring).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 err="1">
                <a:solidFill>
                  <a:srgbClr val="619791"/>
                </a:solidFill>
              </a:rPr>
              <a:t>Kapittel</a:t>
            </a:r>
            <a:r>
              <a:rPr lang="en-GB" dirty="0">
                <a:solidFill>
                  <a:srgbClr val="619791"/>
                </a:solidFill>
              </a:rPr>
              <a:t> 1 - </a:t>
            </a:r>
            <a:r>
              <a:rPr lang="en-GB" dirty="0" err="1">
                <a:solidFill>
                  <a:srgbClr val="619791"/>
                </a:solidFill>
              </a:rPr>
              <a:t>Teori</a:t>
            </a:r>
            <a:r>
              <a:rPr lang="en-GB" dirty="0">
                <a:solidFill>
                  <a:srgbClr val="619791"/>
                </a:solidFill>
              </a:rPr>
              <a:t> </a:t>
            </a:r>
            <a:r>
              <a:rPr lang="en-GB" dirty="0" err="1">
                <a:solidFill>
                  <a:srgbClr val="619791"/>
                </a:solidFill>
              </a:rPr>
              <a:t>og</a:t>
            </a:r>
            <a:r>
              <a:rPr lang="en-GB" dirty="0">
                <a:solidFill>
                  <a:srgbClr val="619791"/>
                </a:solidFill>
              </a:rPr>
              <a:t> </a:t>
            </a:r>
            <a:r>
              <a:rPr lang="en-GB" dirty="0" err="1">
                <a:solidFill>
                  <a:srgbClr val="619791"/>
                </a:solidFill>
              </a:rPr>
              <a:t>empiri</a:t>
            </a:r>
            <a:r>
              <a:rPr lang="en-GB" dirty="0">
                <a:solidFill>
                  <a:srgbClr val="619791"/>
                </a:solidFill>
              </a:rPr>
              <a:t> – </a:t>
            </a:r>
            <a:r>
              <a:rPr lang="en-GB" dirty="0" err="1">
                <a:solidFill>
                  <a:srgbClr val="619791"/>
                </a:solidFill>
              </a:rPr>
              <a:t>spørsmål</a:t>
            </a:r>
            <a:r>
              <a:rPr lang="en-GB" dirty="0">
                <a:solidFill>
                  <a:srgbClr val="619791"/>
                </a:solidFill>
              </a:rPr>
              <a:t> </a:t>
            </a:r>
            <a:r>
              <a:rPr lang="en-GB" dirty="0" err="1">
                <a:solidFill>
                  <a:srgbClr val="619791"/>
                </a:solidFill>
              </a:rPr>
              <a:t>og</a:t>
            </a:r>
            <a:r>
              <a:rPr lang="en-GB" dirty="0">
                <a:solidFill>
                  <a:srgbClr val="619791"/>
                </a:solidFill>
              </a:rPr>
              <a:t> </a:t>
            </a:r>
            <a:r>
              <a:rPr lang="en-GB" dirty="0" err="1">
                <a:solidFill>
                  <a:srgbClr val="619791"/>
                </a:solidFill>
              </a:rPr>
              <a:t>fakta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830F4DA-B7CF-5824-A6A0-91DAF691A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8" y="1344216"/>
            <a:ext cx="7607824" cy="32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56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6 Undersøkelsens andre fase: valg av undersøkelsesdesign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C40A14DB-8439-1B01-7597-56D35EFE5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57" y="764704"/>
            <a:ext cx="7031885" cy="549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386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44644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7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tredje fase: </a:t>
            </a:r>
            <a:br>
              <a:rPr lang="nb-NO" sz="2400" dirty="0">
                <a:solidFill>
                  <a:schemeClr val="bg1"/>
                </a:solidFill>
              </a:rPr>
            </a:br>
            <a:r>
              <a:rPr lang="nb-NO" sz="2400" dirty="0">
                <a:solidFill>
                  <a:schemeClr val="bg1"/>
                </a:solidFill>
              </a:rPr>
              <a:t>Hva slags data skal vi samle inn?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362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4509120"/>
            <a:ext cx="5760640" cy="98072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7.1</a:t>
            </a:r>
            <a:r>
              <a:rPr lang="nb-NO" sz="1800" b="0" dirty="0">
                <a:latin typeface="+mn-lt"/>
              </a:rPr>
              <a:t> Grad av åpenhet i den kvantitative tilnærmingen.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FF360F3-A181-A4B4-426D-D72917D03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" y="2636912"/>
            <a:ext cx="8662434" cy="14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558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692" y="4725144"/>
            <a:ext cx="5544616" cy="62068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7.2</a:t>
            </a:r>
            <a:r>
              <a:rPr lang="nb-NO" sz="1800" b="0" dirty="0">
                <a:latin typeface="+mn-lt"/>
              </a:rPr>
              <a:t> Grad av åpenhet i den kvalitative tilnærmingen.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E287447-40EC-CAE6-87A1-A6726A3E3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0" y="2780928"/>
            <a:ext cx="7461520" cy="137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509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941168"/>
            <a:ext cx="7200800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7.3</a:t>
            </a:r>
            <a:r>
              <a:rPr lang="nb-NO" sz="1800" b="0" dirty="0">
                <a:latin typeface="+mn-lt"/>
              </a:rPr>
              <a:t> Kvalitativ og kvantitativ metode som ytterpunkter på en skala.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6E36349-4D05-D088-8F85-99004B3CC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25" y="2708920"/>
            <a:ext cx="7107950" cy="15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23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373216"/>
            <a:ext cx="5544616" cy="62068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7.4</a:t>
            </a:r>
            <a:r>
              <a:rPr lang="nb-NO" sz="1800" b="0" dirty="0">
                <a:latin typeface="+mn-lt"/>
              </a:rPr>
              <a:t> Den kvalitative undersøkelsesprosessen som en interaktiv prosess.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6B5EB05-A7B3-BCCE-3966-1C08186E8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499" y="1340768"/>
            <a:ext cx="4889002" cy="331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71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5588" y="5517232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7.5</a:t>
            </a:r>
            <a:r>
              <a:rPr lang="nb-NO" sz="1800" b="0" dirty="0">
                <a:latin typeface="+mn-lt"/>
              </a:rPr>
              <a:t> Den kvantitative undersøkelsesprosessen som en sekvensiell prosess.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BAD27CB-F54D-1169-A3EE-80818EE25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06" y="1124744"/>
            <a:ext cx="2310388" cy="363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47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7A0169B5-EF61-B902-AC01-06C35BF066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253" y="703861"/>
            <a:ext cx="6213316" cy="5450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816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445224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7.6</a:t>
            </a:r>
            <a:r>
              <a:rPr lang="nb-NO" sz="1800" b="0" dirty="0">
                <a:latin typeface="+mn-lt"/>
              </a:rPr>
              <a:t> Metodetriangulering – kvalitativ tilnærming før en kvantitativ tilnærming.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93E3DF7D-FD02-A91F-95E5-58A639120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29" y="2374390"/>
            <a:ext cx="7315214" cy="21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26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013176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7.7 </a:t>
            </a:r>
            <a:r>
              <a:rPr lang="en-GB" sz="1800" b="0" dirty="0" err="1">
                <a:latin typeface="+mn-lt"/>
              </a:rPr>
              <a:t>Metodetriangulering</a:t>
            </a:r>
            <a:r>
              <a:rPr lang="en-GB" sz="1800" b="0" dirty="0">
                <a:latin typeface="+mn-lt"/>
              </a:rPr>
              <a:t> – </a:t>
            </a:r>
            <a:r>
              <a:rPr lang="en-GB" sz="1800" b="0" dirty="0" err="1">
                <a:latin typeface="+mn-lt"/>
              </a:rPr>
              <a:t>kvalitativ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tilnærming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etter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en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kvantitativ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tilnærming</a:t>
            </a:r>
            <a:r>
              <a:rPr lang="en-GB" sz="1800" b="0" dirty="0">
                <a:latin typeface="+mn-lt"/>
              </a:rPr>
              <a:t>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7 Undersøkelsens tredje fase: Hva slags data skal vi samle 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7993AD0E-FFCF-D1A1-5BC1-CE9F684F55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473712" cy="203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69127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2</a:t>
            </a:r>
          </a:p>
          <a:p>
            <a:r>
              <a:rPr lang="en-GB" sz="2400" dirty="0" err="1">
                <a:solidFill>
                  <a:schemeClr val="bg1"/>
                </a:solidFill>
              </a:rPr>
              <a:t>Metode</a:t>
            </a:r>
            <a:r>
              <a:rPr lang="en-GB" sz="2400" dirty="0">
                <a:solidFill>
                  <a:schemeClr val="bg1"/>
                </a:solidFill>
              </a:rPr>
              <a:t> – </a:t>
            </a:r>
            <a:r>
              <a:rPr lang="en-GB" sz="2400" dirty="0" err="1">
                <a:solidFill>
                  <a:schemeClr val="bg1"/>
                </a:solidFill>
              </a:rPr>
              <a:t>en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pragmatisk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tilnærming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3110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76064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8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fjerde fase: innsamling av kvalitative data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924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8 Undersøkelsens fjerde fase: innsamling av kvalitative data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19E8AF4-D6E2-1EB4-B743-FCF0465EAD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28" y="764704"/>
            <a:ext cx="4254143" cy="546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938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4869160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8.1 </a:t>
            </a:r>
            <a:r>
              <a:rPr lang="en-GB" sz="1800" b="0" dirty="0">
                <a:latin typeface="+mn-lt"/>
              </a:rPr>
              <a:t>Grader </a:t>
            </a:r>
            <a:r>
              <a:rPr lang="en-GB" sz="1800" b="0" dirty="0" err="1">
                <a:latin typeface="+mn-lt"/>
              </a:rPr>
              <a:t>av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strukturering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av</a:t>
            </a:r>
            <a:r>
              <a:rPr lang="en-GB" sz="1800" b="0" dirty="0">
                <a:latin typeface="+mn-lt"/>
              </a:rPr>
              <a:t> et </a:t>
            </a:r>
            <a:r>
              <a:rPr lang="en-GB" sz="1800" b="0" dirty="0" err="1">
                <a:latin typeface="+mn-lt"/>
              </a:rPr>
              <a:t>intervju</a:t>
            </a:r>
            <a:r>
              <a:rPr lang="en-GB" sz="1800" b="0" dirty="0">
                <a:latin typeface="+mn-lt"/>
              </a:rPr>
              <a:t>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8 Undersøkelsens fjerde fase: innsamling av kvalitative data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ext, chat or text message&#10;&#10;Description automatically generated">
            <a:extLst>
              <a:ext uri="{FF2B5EF4-FFF2-40B4-BE49-F238E27FC236}">
                <a16:creationId xmlns:a16="http://schemas.microsoft.com/office/drawing/2014/main" id="{E0AC040C-DE93-6D74-29BD-681B643C9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8650242" cy="164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55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8 Undersøkelsens fjerde fase: innsamling av kvalitative data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469669E-31D5-5748-FFBA-7882E66D69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4" y="1917622"/>
            <a:ext cx="8776151" cy="302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4280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8 Undersøkelsens fjerde fase: innsamling av kvalitative data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ext, table&#10;&#10;Description automatically generated with medium confidence">
            <a:extLst>
              <a:ext uri="{FF2B5EF4-FFF2-40B4-BE49-F238E27FC236}">
                <a16:creationId xmlns:a16="http://schemas.microsoft.com/office/drawing/2014/main" id="{1227B0E6-40F4-1F45-3ADA-0EC956DB5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7" y="1498501"/>
            <a:ext cx="8661845" cy="386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87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9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femte fase: Hvordan skal vi velge ut enheter?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6441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9 Undersøkelsens femte fase: Hvordan skal vi velge ut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387AABC-9065-33F9-11CF-F2FD2634A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73" y="2374846"/>
            <a:ext cx="8839654" cy="210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720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256584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9.1 </a:t>
            </a:r>
            <a:r>
              <a:rPr lang="nb-NO" sz="1800" b="0" dirty="0">
                <a:latin typeface="+mn-lt"/>
              </a:rPr>
              <a:t>Inkluderingskriterier, ekskluderingskriterier og utvalg.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9 Undersøkelsens femte fase: Hvordan skal vi velge ut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AC9D7A92-4135-09CF-92EF-33C5C826F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052736"/>
            <a:ext cx="5825888" cy="38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79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449" y="5098876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9.2 </a:t>
            </a:r>
            <a:r>
              <a:rPr lang="nb-NO" sz="1800" b="0" dirty="0">
                <a:latin typeface="+mn-lt"/>
              </a:rPr>
              <a:t>Sammensetning av fokusgrupper ut fra grader av homogenitet/heterogenitet.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9 Undersøkelsens femte fase: Hvordan skal vi velge ut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3C1A1F4-4890-9D63-9FEF-345837AF9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8662434" cy="304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326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10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sjette fase: Hvordan skal vi analysere datamaterialet?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99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4653136"/>
            <a:ext cx="6984776" cy="576064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2.1 </a:t>
            </a:r>
            <a:r>
              <a:rPr lang="en-GB" b="0" dirty="0" err="1">
                <a:latin typeface="+mn-lt"/>
              </a:rPr>
              <a:t>Hvordan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oppfatning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av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virkelighet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bestemmer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metode</a:t>
            </a:r>
            <a:r>
              <a:rPr lang="en-GB" b="0" dirty="0">
                <a:latin typeface="+mn-lt"/>
              </a:rPr>
              <a:t>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2 Metode – en pragmatisk tilnærming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CF67FC-D49A-56F3-741D-5DB38D96D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79" y="2780928"/>
            <a:ext cx="8662434" cy="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349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720" y="5373216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10.1 </a:t>
            </a:r>
            <a:r>
              <a:rPr lang="nb-NO" sz="1800" b="0" dirty="0">
                <a:latin typeface="+mn-lt"/>
              </a:rPr>
              <a:t>Tekstanalyse på ulike nivåer.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64F5B9B-1F1C-1111-CF2E-E20C23C33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9" y="1003437"/>
            <a:ext cx="8650242" cy="421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92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712" y="5181541"/>
            <a:ext cx="5040560" cy="54868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10.2 </a:t>
            </a:r>
            <a:r>
              <a:rPr lang="nb-NO" sz="1800" b="0" dirty="0">
                <a:latin typeface="+mn-lt"/>
              </a:rPr>
              <a:t>Den hermeneutiske spiral.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26BB56B8-5248-3FFE-5B20-0ED86E0811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4" y="1124744"/>
            <a:ext cx="7748032" cy="381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7922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5556788A-82DB-F8C1-FA2D-4FA13D2828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20" y="620688"/>
            <a:ext cx="4830559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994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CB82300-9D16-B196-FFEC-D76590915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56692"/>
            <a:ext cx="6000097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5791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4" y="5589240"/>
            <a:ext cx="5688632" cy="576064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10.3 </a:t>
            </a:r>
            <a:r>
              <a:rPr lang="en-GB" sz="1800" b="0" dirty="0">
                <a:latin typeface="+mn-lt"/>
              </a:rPr>
              <a:t>Fra data </a:t>
            </a:r>
            <a:r>
              <a:rPr lang="en-GB" sz="1800" b="0" dirty="0" err="1">
                <a:latin typeface="+mn-lt"/>
              </a:rPr>
              <a:t>til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teori</a:t>
            </a:r>
            <a:r>
              <a:rPr lang="en-GB" sz="1800" b="0" dirty="0">
                <a:latin typeface="+mn-lt"/>
              </a:rPr>
              <a:t> (</a:t>
            </a:r>
            <a:r>
              <a:rPr lang="en-GB" sz="1800" b="0" dirty="0" err="1">
                <a:latin typeface="+mn-lt"/>
              </a:rPr>
              <a:t>induktiv</a:t>
            </a:r>
            <a:r>
              <a:rPr lang="en-GB" sz="1800" b="0" dirty="0">
                <a:latin typeface="+mn-lt"/>
              </a:rPr>
              <a:t> </a:t>
            </a:r>
            <a:r>
              <a:rPr lang="en-GB" sz="1800" b="0" dirty="0" err="1">
                <a:latin typeface="+mn-lt"/>
              </a:rPr>
              <a:t>innholdsanalyse</a:t>
            </a:r>
            <a:r>
              <a:rPr lang="en-GB" sz="1800" b="0" dirty="0">
                <a:latin typeface="+mn-lt"/>
              </a:rPr>
              <a:t>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, application&#10;&#10;Description automatically generated">
            <a:extLst>
              <a:ext uri="{FF2B5EF4-FFF2-40B4-BE49-F238E27FC236}">
                <a16:creationId xmlns:a16="http://schemas.microsoft.com/office/drawing/2014/main" id="{00D79A52-4D6A-9E6A-5375-06AEC13AA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468" y="836712"/>
            <a:ext cx="6499063" cy="465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55455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91" y="5157192"/>
            <a:ext cx="8208912" cy="86409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10.4 </a:t>
            </a:r>
            <a:r>
              <a:rPr lang="nb-NO" sz="1800" b="0" dirty="0">
                <a:latin typeface="+mn-lt"/>
              </a:rPr>
              <a:t>Eksempel på ordsky på grunnlag av Kristiansand kommunes hjemmeside (http://www.kristiansand.kommune.no/</a:t>
            </a:r>
            <a:r>
              <a:rPr lang="nb-NO" sz="1800" b="0" dirty="0" err="1">
                <a:latin typeface="+mn-lt"/>
              </a:rPr>
              <a:t>no</a:t>
            </a:r>
            <a:r>
              <a:rPr lang="nb-NO" sz="1800" b="0" dirty="0">
                <a:latin typeface="+mn-lt"/>
              </a:rPr>
              <a:t>/Om-Kristiansand/) Besøkt 27.11.2014.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D2433E02-C2BF-3E91-C61A-381FE7057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64" y="1340768"/>
            <a:ext cx="7848872" cy="35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702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4" y="5589240"/>
            <a:ext cx="5688632" cy="576064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10.5 </a:t>
            </a:r>
            <a:r>
              <a:rPr lang="nb-NO" sz="1800" b="0" dirty="0">
                <a:latin typeface="+mn-lt"/>
              </a:rPr>
              <a:t>Fra teori til data (deduktiv innholdsanalyse).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DE60AEEB-AE9B-7C6C-E76F-CE1F01D0F4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3" y="1340768"/>
            <a:ext cx="6949454" cy="384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318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684" y="5589240"/>
            <a:ext cx="5688632" cy="576064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10.6 </a:t>
            </a:r>
            <a:r>
              <a:rPr lang="en-GB" sz="1800" b="0" dirty="0">
                <a:latin typeface="+mn-lt"/>
              </a:rPr>
              <a:t>Eksempel på </a:t>
            </a:r>
            <a:r>
              <a:rPr lang="en-GB" sz="1800" b="0" dirty="0" err="1">
                <a:latin typeface="+mn-lt"/>
              </a:rPr>
              <a:t>kategori-tre</a:t>
            </a:r>
            <a:r>
              <a:rPr lang="en-GB" sz="1800" b="0" dirty="0">
                <a:latin typeface="+mn-lt"/>
              </a:rPr>
              <a:t>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7340F0F-5D84-3C21-A7C3-8E48B8FFF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4944"/>
            <a:ext cx="4968552" cy="47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9338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5373216"/>
            <a:ext cx="5688632" cy="576064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10.7 </a:t>
            </a:r>
            <a:r>
              <a:rPr lang="nn-NO" sz="1800" b="0" dirty="0" err="1">
                <a:latin typeface="+mn-lt"/>
              </a:rPr>
              <a:t>Tilordning</a:t>
            </a:r>
            <a:r>
              <a:rPr lang="nn-NO" sz="1800" b="0" dirty="0">
                <a:latin typeface="+mn-lt"/>
              </a:rPr>
              <a:t> av tekst til </a:t>
            </a:r>
            <a:r>
              <a:rPr lang="nn-NO" sz="1800" b="0" dirty="0" err="1">
                <a:latin typeface="+mn-lt"/>
              </a:rPr>
              <a:t>kategorier</a:t>
            </a:r>
            <a:r>
              <a:rPr lang="nn-NO" sz="1800" b="0" dirty="0">
                <a:latin typeface="+mn-lt"/>
              </a:rPr>
              <a:t>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5F50ACB-EE55-6A9E-AE5D-4EC710D13D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692" y="836712"/>
            <a:ext cx="644261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816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ext&#10;&#10;Description automatically generated with medium confidence">
            <a:extLst>
              <a:ext uri="{FF2B5EF4-FFF2-40B4-BE49-F238E27FC236}">
                <a16:creationId xmlns:a16="http://schemas.microsoft.com/office/drawing/2014/main" id="{C8561C9A-AFEA-5309-CAF8-B1C07FF09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2" y="764704"/>
            <a:ext cx="8490377" cy="5212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74" y="4581128"/>
            <a:ext cx="7668852" cy="648072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2.2 </a:t>
            </a:r>
            <a:r>
              <a:rPr lang="en-GB" b="0" dirty="0" err="1">
                <a:latin typeface="+mn-lt"/>
              </a:rPr>
              <a:t>Hvordan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valg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av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metode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bestemmer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oppfatning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av</a:t>
            </a:r>
            <a:r>
              <a:rPr lang="en-GB" b="0" dirty="0">
                <a:latin typeface="+mn-lt"/>
              </a:rPr>
              <a:t> </a:t>
            </a:r>
            <a:r>
              <a:rPr lang="en-GB" b="0" dirty="0" err="1">
                <a:latin typeface="+mn-lt"/>
              </a:rPr>
              <a:t>virkelighet</a:t>
            </a:r>
            <a:r>
              <a:rPr lang="en-GB" b="0" dirty="0">
                <a:latin typeface="+mn-lt"/>
              </a:rPr>
              <a:t>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2 Metode – en pragmatisk tilnærming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F8DB4-3AC0-6C04-5BAE-B49355642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" y="2492896"/>
            <a:ext cx="8662434" cy="810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4974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6" y="5786312"/>
            <a:ext cx="7200800" cy="36004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10.8 </a:t>
            </a:r>
            <a:r>
              <a:rPr lang="nn-NO" sz="1800" b="0" dirty="0">
                <a:latin typeface="+mn-lt"/>
              </a:rPr>
              <a:t>Induktivt, </a:t>
            </a:r>
            <a:r>
              <a:rPr lang="nn-NO" sz="1800" b="0" dirty="0" err="1">
                <a:latin typeface="+mn-lt"/>
              </a:rPr>
              <a:t>abduktivt</a:t>
            </a:r>
            <a:r>
              <a:rPr lang="nn-NO" sz="1800" b="0" dirty="0">
                <a:latin typeface="+mn-lt"/>
              </a:rPr>
              <a:t> og deduktivt ideal som punkter på en skala.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582072E0-B7C6-5041-FB34-280F130FC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45" y="959704"/>
            <a:ext cx="7333502" cy="441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9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CE0A4C5-29D0-A775-5EFF-F93CCE59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" y="1828718"/>
            <a:ext cx="8712648" cy="320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7743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4941168"/>
            <a:ext cx="7200800" cy="36004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10.9 </a:t>
            </a:r>
            <a:r>
              <a:rPr lang="nn-NO" sz="1800" b="0" dirty="0" err="1">
                <a:latin typeface="+mn-lt"/>
              </a:rPr>
              <a:t>Faser</a:t>
            </a:r>
            <a:r>
              <a:rPr lang="nn-NO" sz="1800" b="0" dirty="0">
                <a:latin typeface="+mn-lt"/>
              </a:rPr>
              <a:t> i en prosessanalyse.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32ABCEE4-FDB5-8C6F-EF9F-F03845D625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75" y="2578606"/>
            <a:ext cx="8650242" cy="170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62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301208"/>
            <a:ext cx="7200800" cy="36004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10.10 </a:t>
            </a:r>
            <a:r>
              <a:rPr lang="nb-NO" sz="1800" b="0" dirty="0">
                <a:latin typeface="+mn-lt"/>
              </a:rPr>
              <a:t>Den åpne tilnærmingen – fra det spesielle til det generelle.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5"/>
            <a:ext cx="8255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10 Undersøkelsens sjette fase: Hvordan skal vi analysere datamaterialet?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, timeline&#10;&#10;Description automatically generated">
            <a:extLst>
              <a:ext uri="{FF2B5EF4-FFF2-40B4-BE49-F238E27FC236}">
                <a16:creationId xmlns:a16="http://schemas.microsoft.com/office/drawing/2014/main" id="{549D5B84-53AC-268E-8331-69BA79D298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9" y="1052736"/>
            <a:ext cx="8650242" cy="37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792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11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syvende fase: Hvor gode er de konklusjonene vi har trukket?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4592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301208"/>
            <a:ext cx="7200800" cy="36004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11.1 </a:t>
            </a:r>
            <a:r>
              <a:rPr lang="nb-NO" sz="1800" b="0" dirty="0">
                <a:latin typeface="+mn-lt"/>
              </a:rPr>
              <a:t>Overføring av funn fra en kontekst til en annen via teori.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11 Undersøkelsens syvende fase: Hvor gode er de konklusjonene vi har trukket?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FFD5019-259E-692F-CA4E-03C5B1D674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5" y="1034867"/>
            <a:ext cx="6406910" cy="384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6317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12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fjerde fase: Hvordan skal vi samle inn kvantitativ informasjon?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0093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12 Undersøkelsens fjerde fase: Hvordan skal vi samle inn kvantitativ informasjon? 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5D4F541C-4831-E338-CF7F-2FAB6BEF1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4" y="2132856"/>
            <a:ext cx="8801552" cy="213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1093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511615"/>
            <a:ext cx="7200800" cy="360040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12.1 </a:t>
            </a:r>
            <a:r>
              <a:rPr lang="nb-NO" sz="1800" b="0" dirty="0">
                <a:latin typeface="+mn-lt"/>
              </a:rPr>
              <a:t>Konkretiseringspyramiden.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12 Undersøkelsens fjerde fase: Hvordan skal vi samle inn kvantitativ informasjon? 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327367F9-9F36-2F38-B0D6-C73968B7F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1364"/>
            <a:ext cx="7632848" cy="429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835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5589240"/>
            <a:ext cx="6480720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12.2 </a:t>
            </a:r>
            <a:r>
              <a:rPr lang="nb-NO" sz="1800" b="0" dirty="0">
                <a:latin typeface="+mn-lt"/>
              </a:rPr>
              <a:t>Sammenheng mellom det teoretiske begrepets kompleksitet og antall operasjonelle definisjoner.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12 Undersøkelsens fjerde fase: Hvordan skal vi samle inn kvantitativ informasjon? 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3CFB4EB-59A6-FBD7-440D-8F96898EE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764704"/>
            <a:ext cx="7406656" cy="440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684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2 Metode – en pragmatisk tilnærming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1A0C04F-2157-C8D6-8514-DE0057058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41" y="1268760"/>
            <a:ext cx="6970118" cy="43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987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12 Undersøkelsens fjerde fase: Hvordan skal vi samle inn kvantitativ informasjon? 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040EE32C-E97A-0E7E-84D8-F93833FE2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6" y="1574704"/>
            <a:ext cx="8725348" cy="370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2096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12 Undersøkelsens fjerde fase: Hvordan skal vi samle inn kvantitativ informasjon? 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B25D8358-3E41-0660-435F-C4BEFD7E0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" y="717410"/>
            <a:ext cx="8699947" cy="542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8413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13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femte fase: Hvordan skal vi foreta utvalg av enheter?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688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589240"/>
            <a:ext cx="6480720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13.1 </a:t>
            </a:r>
            <a:r>
              <a:rPr lang="nb-NO" sz="1800" b="0" dirty="0">
                <a:latin typeface="+mn-lt"/>
              </a:rPr>
              <a:t>Oversikt over ulike typer frafall.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13 Undersøkelsens femte fase: Hvordan skal vi foreta utvalg av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, text, chat or text message&#10;&#10;Description automatically generated">
            <a:extLst>
              <a:ext uri="{FF2B5EF4-FFF2-40B4-BE49-F238E27FC236}">
                <a16:creationId xmlns:a16="http://schemas.microsoft.com/office/drawing/2014/main" id="{792A3F2D-3C9A-37CF-8865-46782D351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4464496" cy="461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96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589240"/>
            <a:ext cx="6480720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13.2 </a:t>
            </a:r>
            <a:r>
              <a:rPr lang="nb-NO" sz="1800" b="0" dirty="0">
                <a:latin typeface="+mn-lt"/>
              </a:rPr>
              <a:t>Rent tilfeldig utvalg.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13 Undersøkelsens femte fase: Hvordan skal vi foreta utvalg av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BF2C61C-35CB-A842-1796-49CC445612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15437"/>
            <a:ext cx="3744828" cy="467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348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589240"/>
            <a:ext cx="6480720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13.3 </a:t>
            </a:r>
            <a:r>
              <a:rPr lang="nb-NO" sz="1800" b="0" dirty="0">
                <a:latin typeface="+mn-lt"/>
              </a:rPr>
              <a:t>Systematisk tilfeldig utvalg.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13 Undersøkelsens femte fase: Hvordan skal vi foreta utvalg av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6B38C63-C260-10D9-2119-6C023271C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13146"/>
            <a:ext cx="3731616" cy="466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0290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589240"/>
            <a:ext cx="6480720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13.4 </a:t>
            </a:r>
            <a:r>
              <a:rPr lang="nb-NO" sz="1800" b="0" dirty="0">
                <a:latin typeface="+mn-lt"/>
              </a:rPr>
              <a:t>Stratifisert utvalg.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13 Undersøkelsens femte fase: Hvordan skal vi foreta utvalg av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177E84A-AFC0-AD9C-44DD-855326ED0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808606"/>
            <a:ext cx="3596245" cy="477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907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13 Undersøkelsens femte fase: Hvordan skal vi foreta utvalg av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F86BA36F-C093-0429-0CB8-21D841A5CA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24" y="1009525"/>
            <a:ext cx="8801552" cy="483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287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56" y="5661248"/>
            <a:ext cx="6480720" cy="4320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13.5 </a:t>
            </a:r>
            <a:r>
              <a:rPr lang="nb-NO" sz="1800" b="0" dirty="0" err="1">
                <a:latin typeface="+mn-lt"/>
              </a:rPr>
              <a:t>Beslutningstre</a:t>
            </a:r>
            <a:r>
              <a:rPr lang="nb-NO" sz="1800" b="0" dirty="0">
                <a:latin typeface="+mn-lt"/>
              </a:rPr>
              <a:t> for ulike utvalgsmetoder.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107504" y="44625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13 Undersøkelsens femte fase: Hvordan skal vi foreta utvalg av enheter?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2F94A478-3D5A-0D43-5F1B-CD69A911B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799600"/>
            <a:ext cx="4901913" cy="46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766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0" y="0"/>
            <a:ext cx="9144000" cy="6309320"/>
          </a:xfrm>
          <a:prstGeom prst="rect">
            <a:avLst/>
          </a:prstGeom>
          <a:solidFill>
            <a:srgbClr val="619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525344"/>
            <a:ext cx="4106380" cy="258701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5ABB90A-C40B-41C8-89EB-223B64F829D7}"/>
              </a:ext>
            </a:extLst>
          </p:cNvPr>
          <p:cNvSpPr txBox="1"/>
          <p:nvPr/>
        </p:nvSpPr>
        <p:spPr>
          <a:xfrm>
            <a:off x="1115616" y="2166248"/>
            <a:ext cx="547260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b="1" dirty="0">
                <a:solidFill>
                  <a:schemeClr val="bg1"/>
                </a:solidFill>
              </a:rPr>
              <a:t>Kapittel 14</a:t>
            </a:r>
          </a:p>
          <a:p>
            <a:r>
              <a:rPr lang="nb-NO" sz="2400" dirty="0">
                <a:solidFill>
                  <a:schemeClr val="bg1"/>
                </a:solidFill>
              </a:rPr>
              <a:t>Undersøkelsens sjette fase: Hvordan skal vi analysere den informasjonen vi får inn?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229200"/>
            <a:ext cx="8496944" cy="844648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2.3 </a:t>
            </a:r>
            <a:r>
              <a:rPr lang="nb-NO" b="0" dirty="0">
                <a:latin typeface="+mn-lt"/>
              </a:rPr>
              <a:t>Forskjeller mellom en deduktiv, en induktiv og en </a:t>
            </a:r>
            <a:r>
              <a:rPr lang="nb-NO" b="0" dirty="0" err="1">
                <a:latin typeface="+mn-lt"/>
              </a:rPr>
              <a:t>abduktiv</a:t>
            </a:r>
            <a:r>
              <a:rPr lang="nb-NO" b="0" dirty="0">
                <a:latin typeface="+mn-lt"/>
              </a:rPr>
              <a:t> tilnærming.</a:t>
            </a:r>
            <a:br>
              <a:rPr lang="en-GB" dirty="0">
                <a:latin typeface="+mn-lt"/>
              </a:rPr>
            </a:b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7384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565422" y="44624"/>
            <a:ext cx="7606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2 Metode – en pragmatisk tilnærming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84537CE-FB8E-2CC9-D4FE-BC9C26760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3" y="905063"/>
            <a:ext cx="8662434" cy="409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3436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A99A2E5-AAAA-4322-F77E-7F9FD8FD4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4" y="1733463"/>
            <a:ext cx="8788852" cy="339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970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 with medium confidence">
            <a:extLst>
              <a:ext uri="{FF2B5EF4-FFF2-40B4-BE49-F238E27FC236}">
                <a16:creationId xmlns:a16="http://schemas.microsoft.com/office/drawing/2014/main" id="{6124ADD3-5564-FA04-C52E-FC5E1FCE0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71" y="2419298"/>
            <a:ext cx="8890457" cy="201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9952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5229200"/>
            <a:ext cx="6912768" cy="86409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14.1 </a:t>
            </a:r>
            <a:r>
              <a:rPr lang="nb-NO" sz="1800" b="0" dirty="0">
                <a:latin typeface="+mn-lt"/>
              </a:rPr>
              <a:t>Fordeling i form av kakediagram på spørsmålet «Når du tar alle forhold i betraktning – synes du at det er så mange goder forbundet med å være leder at det er verdt innsatsen?» (N = 2896).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9259E2D3-7C6C-6A28-99BC-32C0BB10CD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632848" cy="401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2150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5229200"/>
            <a:ext cx="7200800" cy="86409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14.2 </a:t>
            </a:r>
            <a:r>
              <a:rPr lang="nb-NO" sz="1800" b="0" dirty="0">
                <a:latin typeface="+mn-lt"/>
              </a:rPr>
              <a:t>Fordeling i form av stolpediagram på spørsmålet «Når du tar alle forhold i betraktning – synes du at det er så mange goder forbundet med å være leder at det er verdt innsatsen?» (N = 2896).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08D89DD4-4CA2-F6B8-8B62-A3CF12F9A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76" y="836712"/>
            <a:ext cx="5832648" cy="41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778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517232"/>
            <a:ext cx="7560840" cy="50405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14.3 </a:t>
            </a:r>
            <a:r>
              <a:rPr lang="nb-NO" sz="1800" b="0" dirty="0">
                <a:latin typeface="+mn-lt"/>
              </a:rPr>
              <a:t>Fordeling på spørsmålet «Hva er din alder» (N = 2896). Histogram.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42A99E54-C689-88DA-CDD7-C4E9DA037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2891"/>
            <a:ext cx="7200800" cy="409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645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A6F3BF99-09A8-5FAF-63B8-25E51C966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" y="2165285"/>
            <a:ext cx="8699947" cy="25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6728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A2B0C70-2A35-0200-3E86-286CD7110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9" y="1981125"/>
            <a:ext cx="8992062" cy="289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6329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0" y="44625"/>
            <a:ext cx="9252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9A456B3-7FDE-F2C9-9439-E6609B2A3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76" y="1866819"/>
            <a:ext cx="8712648" cy="31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76009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72" y="5589240"/>
            <a:ext cx="7704856" cy="50405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14.4 </a:t>
            </a:r>
            <a:r>
              <a:rPr lang="nb-NO" sz="1800" b="0" dirty="0">
                <a:latin typeface="+mn-lt"/>
              </a:rPr>
              <a:t>Fordeling på spørsmålet «Hva slags type organisasjon er du leder i?» i form av stolpediagram. Modusverdi som den høyeste stolpen (aksjeselskap heleid av private interesser).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2D1E7C8-887A-8FA4-F39B-299E9D7C88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34223"/>
            <a:ext cx="6768752" cy="432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6556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B6F92C8-0C0D-F57B-6FB9-D3AFA9F9C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517232"/>
            <a:ext cx="7560840" cy="504056"/>
          </a:xfrm>
        </p:spPr>
        <p:txBody>
          <a:bodyPr>
            <a:noAutofit/>
          </a:bodyPr>
          <a:lstStyle/>
          <a:p>
            <a:pPr algn="ctr"/>
            <a:r>
              <a:rPr lang="en-GB" sz="1800" b="0" dirty="0" err="1"/>
              <a:t>Figur</a:t>
            </a:r>
            <a:r>
              <a:rPr lang="en-GB" sz="1800" b="0" dirty="0"/>
              <a:t> 14.5 </a:t>
            </a:r>
            <a:r>
              <a:rPr lang="nb-NO" sz="1800" b="0" dirty="0">
                <a:latin typeface="+mn-lt"/>
              </a:rPr>
              <a:t>Eksempler på to fordelinger med tilhørende normerte modalprosenter. Spørsmål: «I hvilken del av byen bor du?».</a:t>
            </a:r>
            <a:endParaRPr lang="en-US" sz="1800" b="0" dirty="0">
              <a:latin typeface="+mn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14B72C-4D28-0744-2F6D-D8B73F7B72DB}"/>
              </a:ext>
            </a:extLst>
          </p:cNvPr>
          <p:cNvSpPr/>
          <p:nvPr/>
        </p:nvSpPr>
        <p:spPr>
          <a:xfrm>
            <a:off x="0" y="-2072"/>
            <a:ext cx="9144000" cy="548680"/>
          </a:xfrm>
          <a:prstGeom prst="rect">
            <a:avLst/>
          </a:prstGeom>
          <a:solidFill>
            <a:srgbClr val="DEE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5">
            <a:extLst>
              <a:ext uri="{FF2B5EF4-FFF2-40B4-BE49-F238E27FC236}">
                <a16:creationId xmlns:a16="http://schemas.microsoft.com/office/drawing/2014/main" id="{D9351C0D-ADE0-4BA3-088E-F648D177ABC3}"/>
              </a:ext>
            </a:extLst>
          </p:cNvPr>
          <p:cNvSpPr/>
          <p:nvPr/>
        </p:nvSpPr>
        <p:spPr>
          <a:xfrm>
            <a:off x="-36512" y="44625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dirty="0">
                <a:solidFill>
                  <a:srgbClr val="619791"/>
                </a:solidFill>
              </a:rPr>
              <a:t>Kapittel 14 Undersøkelsens sjette fase: Hvordan skal vi analysere den informasjonen vi får inn?</a:t>
            </a:r>
            <a:endParaRPr lang="en-GB" dirty="0">
              <a:solidFill>
                <a:srgbClr val="619791"/>
              </a:solidFill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27740106-3E5F-F712-1A17-B851D30EE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656338" cy="35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88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Whitney Bold"/>
        <a:ea typeface=""/>
        <a:cs typeface=""/>
      </a:majorFont>
      <a:minorFont>
        <a:latin typeface="Whitney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3679</TotalTime>
  <Words>3066</Words>
  <Application>Microsoft Office PowerPoint</Application>
  <PresentationFormat>Skjermfremvisning (4:3)</PresentationFormat>
  <Paragraphs>383</Paragraphs>
  <Slides>144</Slides>
  <Notes>144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144</vt:i4>
      </vt:variant>
    </vt:vector>
  </HeadingPairs>
  <TitlesOfParts>
    <vt:vector size="149" baseType="lpstr">
      <vt:lpstr>Arial</vt:lpstr>
      <vt:lpstr>Calibri</vt:lpstr>
      <vt:lpstr>Whitney Bold</vt:lpstr>
      <vt:lpstr>Whitney Book</vt:lpstr>
      <vt:lpstr>Office-tema</vt:lpstr>
      <vt:lpstr>PowerPoint-presentasjon</vt:lpstr>
      <vt:lpstr>PowerPoint-presentasjon</vt:lpstr>
      <vt:lpstr>Figur 1.1 Sammenhengene mellom virkelighet, empiri og teori.</vt:lpstr>
      <vt:lpstr>Figur 1.2 Metodens domene (angitt med ring).</vt:lpstr>
      <vt:lpstr>PowerPoint-presentasjon</vt:lpstr>
      <vt:lpstr>Figur 2.1 Hvordan oppfatning av virkelighet bestemmer metode.</vt:lpstr>
      <vt:lpstr>Figur 2.2 Hvordan valg av metode bestemmer oppfatning av virkelighet. </vt:lpstr>
      <vt:lpstr>PowerPoint-presentasjon</vt:lpstr>
      <vt:lpstr>Figur 2.3 Forskjeller mellom en deduktiv, en induktiv og en abduktiv tilnærming. </vt:lpstr>
      <vt:lpstr>PowerPoint-presentasjon</vt:lpstr>
      <vt:lpstr>PowerPoint-presentasjon</vt:lpstr>
      <vt:lpstr>Figur 4.1 Faser i undersøkelsesprosessen </vt:lpstr>
      <vt:lpstr>PowerPoint-presentasjon</vt:lpstr>
      <vt:lpstr>Figur 5.1 Sentrale elementer i en problemstilling. </vt:lpstr>
      <vt:lpstr>Figur 5.2 En skrittvis oversikt over gangen i et systematisk litteratursøk. </vt:lpstr>
      <vt:lpstr>Figur 5.3 Utvikling av problemstilling som en trakt. </vt:lpstr>
      <vt:lpstr>Figur 5.4 Modell som viser at variablene «leders kjønn» og «lønnsforskjeller» står i et kausalt forhold til hverandre. </vt:lpstr>
      <vt:lpstr>PowerPoint-presentasjon</vt:lpstr>
      <vt:lpstr>Figur 5.5 Modell som viser at variabelen «lønnsforskjell» påvirkes av «leders kjønn» via «leders fokusering på likhet» (mellomliggende variabel). </vt:lpstr>
      <vt:lpstr>Figur 5.6 Modell med en modererende variabel (moderator = ledererfaring), og en direkte effekt på lønnsforskjeller («leders kjønn»). </vt:lpstr>
      <vt:lpstr>Figur 5.7 Modell der kontroll for sektor fører til at samvariasjonen mellom leders kjønn og lønnsforskjeller forsvinner. </vt:lpstr>
      <vt:lpstr>Figur 5.8 Modell der en hendelse på et tidligere tidspunkt fører til (er årsak til) en ny hendelse på et senere tidspunkt. </vt:lpstr>
      <vt:lpstr>Figur 5.9 Oversikt over to ulike former for generalisering – teoretisk (Pil 1) og statistisk (Pil 2). </vt:lpstr>
      <vt:lpstr>PowerPoint-presentasjon</vt:lpstr>
      <vt:lpstr>Figur 6.1 Ulike undersøkelsesopplegg klassifisert etter statistisk generalisering og presisjon. </vt:lpstr>
      <vt:lpstr>Figur 6.2 Varians- og prosesstilnærming til kausalitet. </vt:lpstr>
      <vt:lpstr>Figur 6.3 Ulike nivåer på en undersøkelsesenhet. </vt:lpstr>
      <vt:lpstr>Figur 6.4 Logikk i aksjonsforskning. </vt:lpstr>
      <vt:lpstr>Figur 6.5 Logikken knyttet til valg av case og eliminering av like (konstante) forklaringsvariabler i forskjellsmetoden. </vt:lpstr>
      <vt:lpstr>PowerPoint-presentasjon</vt:lpstr>
      <vt:lpstr>PowerPoint-presentasjon</vt:lpstr>
      <vt:lpstr>Figur 6.6 Små-N-studie for å belyse et fenomen. </vt:lpstr>
      <vt:lpstr>Figur 6.7 Tverrsnittsstudie – studie av et utvalg på ett tidspunkt (* = en student på et tidspunkt). </vt:lpstr>
      <vt:lpstr>Figur 6.8 Tidsseriestudie – studier av to utvalg fra samme populasjon på to ulike tidspunkter (* = en enhet på et tidspunkt). </vt:lpstr>
      <vt:lpstr>Figur 6.9 Kohortstudie – studier av det samme utvalget på ulike tidspunkter (* = en enhet på et tidspunkt). </vt:lpstr>
      <vt:lpstr>Figur 6.10 Kohortstudie – studier av det samme utvalget på ulike tidspunkter (* = en enhet på et tidspunkt). </vt:lpstr>
      <vt:lpstr>PowerPoint-presentasjon</vt:lpstr>
      <vt:lpstr>Figur 6.11 Det eksperimentelle designet. </vt:lpstr>
      <vt:lpstr>PowerPoint-presentasjon</vt:lpstr>
      <vt:lpstr>PowerPoint-presentasjon</vt:lpstr>
      <vt:lpstr>PowerPoint-presentasjon</vt:lpstr>
      <vt:lpstr>Figur 7.1 Grad av åpenhet i den kvantitative tilnærmingen. </vt:lpstr>
      <vt:lpstr>Figur 7.2 Grad av åpenhet i den kvalitative tilnærmingen. </vt:lpstr>
      <vt:lpstr>Figur 7.3 Kvalitativ og kvantitativ metode som ytterpunkter på en skala. </vt:lpstr>
      <vt:lpstr>Figur 7.4 Den kvalitative undersøkelsesprosessen som en interaktiv prosess. </vt:lpstr>
      <vt:lpstr>Figur 7.5 Den kvantitative undersøkelsesprosessen som en sekvensiell prosess. </vt:lpstr>
      <vt:lpstr>PowerPoint-presentasjon</vt:lpstr>
      <vt:lpstr>Figur 7.6 Metodetriangulering – kvalitativ tilnærming før en kvantitativ tilnærming. </vt:lpstr>
      <vt:lpstr>Figur 7.7 Metodetriangulering – kvalitativ tilnærming etter en kvantitativ tilnærming.</vt:lpstr>
      <vt:lpstr>PowerPoint-presentasjon</vt:lpstr>
      <vt:lpstr>PowerPoint-presentasjon</vt:lpstr>
      <vt:lpstr>Figur 8.1 Grader av strukturering av et intervju.</vt:lpstr>
      <vt:lpstr>PowerPoint-presentasjon</vt:lpstr>
      <vt:lpstr>PowerPoint-presentasjon</vt:lpstr>
      <vt:lpstr>PowerPoint-presentasjon</vt:lpstr>
      <vt:lpstr>PowerPoint-presentasjon</vt:lpstr>
      <vt:lpstr>Figur 9.1 Inkluderingskriterier, ekskluderingskriterier og utvalg.</vt:lpstr>
      <vt:lpstr>Figur 9.2 Sammensetning av fokusgrupper ut fra grader av homogenitet/heterogenitet.</vt:lpstr>
      <vt:lpstr>PowerPoint-presentasjon</vt:lpstr>
      <vt:lpstr>Figur 10.1 Tekstanalyse på ulike nivåer.</vt:lpstr>
      <vt:lpstr>Figur 10.2 Den hermeneutiske spiral.</vt:lpstr>
      <vt:lpstr>PowerPoint-presentasjon</vt:lpstr>
      <vt:lpstr>PowerPoint-presentasjon</vt:lpstr>
      <vt:lpstr>Figur 10.3 Fra data til teori (induktiv innholdsanalyse).</vt:lpstr>
      <vt:lpstr>Figur 10.4 Eksempel på ordsky på grunnlag av Kristiansand kommunes hjemmeside (http://www.kristiansand.kommune.no/no/Om-Kristiansand/) Besøkt 27.11.2014.</vt:lpstr>
      <vt:lpstr>Figur 10.5 Fra teori til data (deduktiv innholdsanalyse).</vt:lpstr>
      <vt:lpstr>Figur 10.6 Eksempel på kategori-tre.</vt:lpstr>
      <vt:lpstr>Figur 10.7 Tilordning av tekst til kategorier.</vt:lpstr>
      <vt:lpstr>PowerPoint-presentasjon</vt:lpstr>
      <vt:lpstr>Figur 10.8 Induktivt, abduktivt og deduktivt ideal som punkter på en skala.</vt:lpstr>
      <vt:lpstr>PowerPoint-presentasjon</vt:lpstr>
      <vt:lpstr>Figur 10.9 Faser i en prosessanalyse.</vt:lpstr>
      <vt:lpstr>Figur 10.10 Den åpne tilnærmingen – fra det spesielle til det generelle.</vt:lpstr>
      <vt:lpstr>PowerPoint-presentasjon</vt:lpstr>
      <vt:lpstr>Figur 11.1 Overføring av funn fra en kontekst til en annen via teori.</vt:lpstr>
      <vt:lpstr>PowerPoint-presentasjon</vt:lpstr>
      <vt:lpstr>PowerPoint-presentasjon</vt:lpstr>
      <vt:lpstr>Figur 12.1 Konkretiseringspyramiden.</vt:lpstr>
      <vt:lpstr>Figur 12.2 Sammenheng mellom det teoretiske begrepets kompleksitet og antall operasjonelle definisjoner.</vt:lpstr>
      <vt:lpstr>PowerPoint-presentasjon</vt:lpstr>
      <vt:lpstr>PowerPoint-presentasjon</vt:lpstr>
      <vt:lpstr>PowerPoint-presentasjon</vt:lpstr>
      <vt:lpstr>Figur 13.1 Oversikt over ulike typer frafall.</vt:lpstr>
      <vt:lpstr>Figur 13.2 Rent tilfeldig utvalg.</vt:lpstr>
      <vt:lpstr>Figur 13.3 Systematisk tilfeldig utvalg.</vt:lpstr>
      <vt:lpstr>Figur 13.4 Stratifisert utvalg.</vt:lpstr>
      <vt:lpstr>PowerPoint-presentasjon</vt:lpstr>
      <vt:lpstr>Figur 13.5 Beslutningstre for ulike utvalgsmetoder.</vt:lpstr>
      <vt:lpstr>PowerPoint-presentasjon</vt:lpstr>
      <vt:lpstr>PowerPoint-presentasjon</vt:lpstr>
      <vt:lpstr>PowerPoint-presentasjon</vt:lpstr>
      <vt:lpstr>Figur 14.1 Fordeling i form av kakediagram på spørsmålet «Når du tar alle forhold i betraktning – synes du at det er så mange goder forbundet med å være leder at det er verdt innsatsen?» (N = 2896).</vt:lpstr>
      <vt:lpstr>Figur 14.2 Fordeling i form av stolpediagram på spørsmålet «Når du tar alle forhold i betraktning – synes du at det er så mange goder forbundet med å være leder at det er verdt innsatsen?» (N = 2896).</vt:lpstr>
      <vt:lpstr>Figur 14.3 Fordeling på spørsmålet «Hva er din alder» (N = 2896). Histogram.</vt:lpstr>
      <vt:lpstr>PowerPoint-presentasjon</vt:lpstr>
      <vt:lpstr>PowerPoint-presentasjon</vt:lpstr>
      <vt:lpstr>PowerPoint-presentasjon</vt:lpstr>
      <vt:lpstr>Figur 14.4 Fordeling på spørsmålet «Hva slags type organisasjon er du leder i?» i form av stolpediagram. Modusverdi som den høyeste stolpen (aksjeselskap heleid av private interesser).</vt:lpstr>
      <vt:lpstr>Figur 14.5 Eksempler på to fordelinger med tilhørende normerte modalprosenter. Spørsmål: «I hvilken del av byen bor du?».</vt:lpstr>
      <vt:lpstr>PowerPoint-presentasjon</vt:lpstr>
      <vt:lpstr>Figur 14.6 Fordeling på variabelen alder i form av stolpediagram. Modus og median angitt.</vt:lpstr>
      <vt:lpstr>Figur 14.7 Fordeling på variabelen «antall underordnede» i form av stolpediagram. Modus, median og gjennomsnitt angitt.</vt:lpstr>
      <vt:lpstr>Figur 14.8 Fordeling på variabelen alder i form av stolpediagram. Gjennomsnitt og ulike mål på spredning angitt.</vt:lpstr>
      <vt:lpstr>PowerPoint-presentasjon</vt:lpstr>
      <vt:lpstr>Figur 14.9 Plassering av enheter fra to univarate fordelinger til en bivariat tabell.</vt:lpstr>
      <vt:lpstr>PowerPoint-presentasjon</vt:lpstr>
      <vt:lpstr>Figur 14.10 Alltid sammenligning på tvers av prosentueringsretning.</vt:lpstr>
      <vt:lpstr>PowerPoint-presentasjon</vt:lpstr>
      <vt:lpstr>Figur 14.11 Spredningsdiagram som viser en positiv samvariasjon mellom variablene alder og antall fraværsdager siste år (• = én respondent, N = 25).</vt:lpstr>
      <vt:lpstr>Figur 14.12 Spredningsdiagram som viser en negativ samvariasjon mellom variablene alder og antall sykefraværsdager siste år (• = én respondent, N = 25).</vt:lpstr>
      <vt:lpstr>Figur 14.13 Ulike spredningsdiagrammer med tilhørende mål på samvariasjon.</vt:lpstr>
      <vt:lpstr>PowerPoint-presentasjon</vt:lpstr>
      <vt:lpstr>Figur 14.14 Spredningsdiagram som viser en ikke-lineær samvariasjon mellom stressnivå (målt på en skala fra 1 til 10) og prestasjoner på jobben (målt på en skala fra 1 til 6). Hver prikk representerer en respondent.</vt:lpstr>
      <vt:lpstr>PowerPoint-presentasjon</vt:lpstr>
      <vt:lpstr>PowerPoint-presentasjon</vt:lpstr>
      <vt:lpstr>Figur 15.1 Samsvar mellom teoretisk fenomen og operasjonell definisjon.</vt:lpstr>
      <vt:lpstr>Figur 15.2 Samsvar mellom teoretisk fenomen og operasjonell definisjon.</vt:lpstr>
      <vt:lpstr>PowerPoint-presentasjon</vt:lpstr>
      <vt:lpstr>PowerPoint-presentasjon</vt:lpstr>
      <vt:lpstr>PowerPoint-presentasjon</vt:lpstr>
      <vt:lpstr>Figur 15.3 Antatt kausal sammenheng mellom innvandrerbakgrunn (uavhengig variabel – årsak) og kriminalitet (avhengig variabel – virkning).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Figur 15.4 Antatte kausale sammenhenger mellom innvandrerbakgrunn, bosted og kriminalitet.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Figur 15.5 Feilmarginer for resultatene i tabell 15.14.</vt:lpstr>
      <vt:lpstr>PowerPoint-presentasjon</vt:lpstr>
      <vt:lpstr>Figur 15.5 Grafisk framstilling av resultatene i tabell 15.15.</vt:lpstr>
      <vt:lpstr>PowerPoint-presentasjon</vt:lpstr>
      <vt:lpstr>PowerPoint-presentasjon</vt:lpstr>
      <vt:lpstr>PowerPoint-presentasjon</vt:lpstr>
      <vt:lpstr>Figur 15.7 Økologisk aggregerende feilslutninger.</vt:lpstr>
      <vt:lpstr>PowerPoint-presentasjon</vt:lpstr>
      <vt:lpstr>Figur 16.1 To ulike typer drøfting relatert til gangen i en empirisk studie.</vt:lpstr>
      <vt:lpstr>Figur 16.2 Validering som relasjon mellom fire nivåer.</vt:lpstr>
      <vt:lpstr>Figur 16.3 Drøfting av funn relatert til problemstilling, andre empiriske studier og teori.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Ove</dc:creator>
  <cp:lastModifiedBy>Gerd Irene Aa Ødeskaug</cp:lastModifiedBy>
  <cp:revision>95</cp:revision>
  <dcterms:created xsi:type="dcterms:W3CDTF">2017-10-17T08:33:27Z</dcterms:created>
  <dcterms:modified xsi:type="dcterms:W3CDTF">2022-06-16T12:11:03Z</dcterms:modified>
</cp:coreProperties>
</file>