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3"/>
  </p:notesMasterIdLst>
  <p:sldIdLst>
    <p:sldId id="256" r:id="rId2"/>
    <p:sldId id="257" r:id="rId3"/>
    <p:sldId id="269" r:id="rId4"/>
    <p:sldId id="270" r:id="rId5"/>
    <p:sldId id="271" r:id="rId6"/>
    <p:sldId id="286" r:id="rId7"/>
    <p:sldId id="285" r:id="rId8"/>
    <p:sldId id="281" r:id="rId9"/>
    <p:sldId id="287" r:id="rId10"/>
    <p:sldId id="288" r:id="rId11"/>
    <p:sldId id="28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5" d="100"/>
          <a:sy n="115" d="100"/>
        </p:scale>
        <p:origin x="3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1542B-2928-4E6F-AC24-642E6B8AEE48}" type="datetimeFigureOut">
              <a:rPr lang="nb-NO" smtClean="0"/>
              <a:t>24.02.2021</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C24D05-971C-4263-A3C6-37834260FC6A}" type="slidenum">
              <a:rPr lang="nb-NO" smtClean="0"/>
              <a:t>‹#›</a:t>
            </a:fld>
            <a:endParaRPr lang="nb-NO"/>
          </a:p>
        </p:txBody>
      </p:sp>
    </p:spTree>
    <p:extLst>
      <p:ext uri="{BB962C8B-B14F-4D97-AF65-F5344CB8AC3E}">
        <p14:creationId xmlns:p14="http://schemas.microsoft.com/office/powerpoint/2010/main" val="3815059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F95D85DF-D230-4997-9C8D-CAB259F18675}" type="datetime1">
              <a:rPr lang="nb-NO" smtClean="0"/>
              <a:t>24.02.2021</a:t>
            </a:fld>
            <a:endParaRPr lang="nb-N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nb-N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C97AEB8-DB1D-43AA-B5BF-A1B74501FCF6}" type="slidenum">
              <a:rPr lang="nb-NO" smtClean="0"/>
              <a:t>‹#›</a:t>
            </a:fld>
            <a:endParaRPr lang="nb-N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93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170BB0-35C8-4ADF-AF19-BCAEF1CF347F}"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26124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264E39-F73D-41D3-AA07-CCD2E8D32303}"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9941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A74E2B-C30D-4A96-8750-90FF3020DB0F}"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79542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532662-5688-40EB-85F6-4D2D2787E8E7}"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95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C9C586-F8A7-45AC-88D1-53AC484CD93F}"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073914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390DA0-2A37-451F-BC55-596E11840386}" type="datetime1">
              <a:rPr lang="nb-NO" smtClean="0"/>
              <a:t>24.02.2021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04167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7318E1-13E2-4301-BCE5-FCF62410FB62}" type="datetime1">
              <a:rPr lang="nb-NO" smtClean="0"/>
              <a:t>24.02.2021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97745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31E6E-4D74-416B-9E72-BEAD8E30AB91}" type="datetime1">
              <a:rPr lang="nb-NO" smtClean="0"/>
              <a:t>24.02.2021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525406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CE3AC30-3634-486B-BD5B-6D722181D0AF}"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86308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002EEBC-C399-4948-88E9-2EE9A7D0524A}"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75662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F1E846C-6760-4434-8A00-DFCECB7B6AA3}" type="datetime1">
              <a:rPr lang="nb-NO" smtClean="0"/>
              <a:t>24.02.2021</a:t>
            </a:fld>
            <a:endParaRPr lang="nb-N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C97AEB8-DB1D-43AA-B5BF-A1B74501FCF6}" type="slidenum">
              <a:rPr lang="nb-NO" smtClean="0"/>
              <a:t>‹#›</a:t>
            </a:fld>
            <a:endParaRPr lang="nb-NO"/>
          </a:p>
        </p:txBody>
      </p:sp>
    </p:spTree>
    <p:extLst>
      <p:ext uri="{BB962C8B-B14F-4D97-AF65-F5344CB8AC3E}">
        <p14:creationId xmlns:p14="http://schemas.microsoft.com/office/powerpoint/2010/main" val="363467692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b-NO" dirty="0" smtClean="0"/>
              <a:t>regresjonsanalyse</a:t>
            </a:r>
            <a:endParaRPr lang="nb-NO" dirty="0"/>
          </a:p>
        </p:txBody>
      </p:sp>
      <p:sp>
        <p:nvSpPr>
          <p:cNvPr id="3" name="Subtitle 2"/>
          <p:cNvSpPr>
            <a:spLocks noGrp="1"/>
          </p:cNvSpPr>
          <p:nvPr>
            <p:ph type="subTitle" idx="1"/>
          </p:nvPr>
        </p:nvSpPr>
        <p:spPr/>
        <p:txBody>
          <a:bodyPr/>
          <a:lstStyle/>
          <a:p>
            <a:r>
              <a:rPr lang="nb-NO" dirty="0" smtClean="0"/>
              <a:t>Kapittel </a:t>
            </a:r>
            <a:r>
              <a:rPr lang="nb-NO" dirty="0" smtClean="0"/>
              <a:t>12</a:t>
            </a:r>
            <a:endParaRPr lang="nb-NO" dirty="0"/>
          </a:p>
        </p:txBody>
      </p:sp>
      <p:pic>
        <p:nvPicPr>
          <p:cNvPr id="4" name="Picture 3"/>
          <p:cNvPicPr>
            <a:picLocks noChangeAspect="1"/>
          </p:cNvPicPr>
          <p:nvPr/>
        </p:nvPicPr>
        <p:blipFill rotWithShape="1">
          <a:blip r:embed="rId2"/>
          <a:srcRect l="4251" t="-2210" r="-3306" b="2915"/>
          <a:stretch/>
        </p:blipFill>
        <p:spPr>
          <a:xfrm>
            <a:off x="10221138" y="4168644"/>
            <a:ext cx="1711604" cy="2419190"/>
          </a:xfrm>
          <a:prstGeom prst="rect">
            <a:avLst/>
          </a:prstGeom>
        </p:spPr>
      </p:pic>
      <p:sp>
        <p:nvSpPr>
          <p:cNvPr id="5" name="TextBox 4"/>
          <p:cNvSpPr txBox="1"/>
          <p:nvPr/>
        </p:nvSpPr>
        <p:spPr>
          <a:xfrm flipH="1">
            <a:off x="10447250" y="6587834"/>
            <a:ext cx="1259379" cy="246221"/>
          </a:xfrm>
          <a:prstGeom prst="rect">
            <a:avLst/>
          </a:prstGeom>
          <a:noFill/>
        </p:spPr>
        <p:txBody>
          <a:bodyPr wrap="square" rtlCol="0">
            <a:spAutoFit/>
          </a:bodyPr>
          <a:lstStyle/>
          <a:p>
            <a:r>
              <a:rPr lang="nb-NO" sz="1000" dirty="0" smtClean="0"/>
              <a:t>© Ragnhild Silkoset</a:t>
            </a:r>
            <a:endParaRPr lang="nb-NO" sz="1000" dirty="0"/>
          </a:p>
        </p:txBody>
      </p:sp>
    </p:spTree>
    <p:extLst>
      <p:ext uri="{BB962C8B-B14F-4D97-AF65-F5344CB8AC3E}">
        <p14:creationId xmlns:p14="http://schemas.microsoft.com/office/powerpoint/2010/main" val="2073048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3" y="1173575"/>
            <a:ext cx="10564645" cy="2926080"/>
          </a:xfrm>
        </p:spPr>
        <p:txBody>
          <a:bodyPr anchor="t">
            <a:noAutofit/>
          </a:bodyPr>
          <a:lstStyle/>
          <a:p>
            <a:pPr lvl="1"/>
            <a:r>
              <a:rPr lang="nb-NO" sz="3000" b="1" kern="1200" dirty="0" smtClean="0">
                <a:solidFill>
                  <a:schemeClr val="tx1"/>
                </a:solidFill>
                <a:latin typeface="+mj-lt"/>
                <a:ea typeface="+mj-ea"/>
                <a:cs typeface="+mj-cs"/>
              </a:rPr>
              <a:t>Dummy regresjon</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Regresjonsanalyse </a:t>
            </a:r>
            <a:r>
              <a:rPr lang="nb-NO" sz="2800" kern="1200" dirty="0" smtClean="0">
                <a:solidFill>
                  <a:schemeClr val="tx1"/>
                </a:solidFill>
                <a:latin typeface="+mj-lt"/>
                <a:ea typeface="+mj-ea"/>
                <a:cs typeface="+mj-cs"/>
              </a:rPr>
              <a:t>hvor en av de uavhengige variablene er på nominalnivå. Tester om regresjonsparameteren er forskjellig fra null. En t-test tester om kategoriene er forskjellig fra hverandre. Kan kombineres med ordinær regresjonsanalyse</a:t>
            </a:r>
            <a:r>
              <a:rPr lang="nb-NO" sz="2800" kern="1200" dirty="0" smtClean="0">
                <a:solidFill>
                  <a:schemeClr val="tx1"/>
                </a:solidFill>
                <a:latin typeface="+mj-lt"/>
                <a:ea typeface="+mj-ea"/>
                <a:cs typeface="+mj-cs"/>
              </a:rPr>
              <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Dummy regresjon</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i="1" dirty="0" smtClean="0">
                <a:solidFill>
                  <a:schemeClr val="tx1"/>
                </a:solidFill>
              </a:rPr>
              <a:t>t</a:t>
            </a:r>
            <a:r>
              <a:rPr lang="nb-NO" sz="2000" dirty="0" smtClean="0">
                <a:solidFill>
                  <a:schemeClr val="tx1"/>
                </a:solidFill>
              </a:rPr>
              <a:t>-verdi</a:t>
            </a: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10</a:t>
            </a:fld>
            <a:endParaRPr lang="nb-NO"/>
          </a:p>
        </p:txBody>
      </p:sp>
      <p:pic>
        <p:nvPicPr>
          <p:cNvPr id="4098" name="Picture 2" descr="Dilbert and statistics | Work humor, Hr humor, Statistic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03530" y="3644360"/>
            <a:ext cx="3177830" cy="29008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6621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Oppsummering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Regresjonsanalyse tester sammenhengen mellom én avhengig variabel og en eller flere uavhengige variabler. Analysen antar lineær sammenheng. Forklaringskraften viser hvor mye av variasjonen i avhengig variabel som forklares av X-faktorene. </a:t>
            </a:r>
            <a:endParaRPr lang="nb-NO" sz="2800" kern="1200" dirty="0">
              <a:solidFill>
                <a:schemeClr val="tx1"/>
              </a:solidFill>
              <a:latin typeface="+mj-lt"/>
              <a:ea typeface="+mj-ea"/>
              <a:cs typeface="+mj-cs"/>
            </a:endParaRPr>
          </a:p>
        </p:txBody>
      </p:sp>
      <p:sp>
        <p:nvSpPr>
          <p:cNvPr id="3" name="Text Placeholder 2"/>
          <p:cNvSpPr>
            <a:spLocks noGrp="1"/>
          </p:cNvSpPr>
          <p:nvPr>
            <p:ph sz="half" idx="1"/>
          </p:nvPr>
        </p:nvSpPr>
        <p:spPr>
          <a:xfrm>
            <a:off x="1143000" y="4297680"/>
            <a:ext cx="4102331" cy="1783078"/>
          </a:xfrm>
        </p:spPr>
        <p:txBody>
          <a:bodyPr>
            <a:noAutofit/>
          </a:bodyPr>
          <a:lstStyle/>
          <a:p>
            <a:pPr marL="45720" indent="0" algn="l">
              <a:spcBef>
                <a:spcPts val="0"/>
              </a:spcBef>
              <a:spcAft>
                <a:spcPts val="300"/>
              </a:spcAft>
              <a:buNone/>
            </a:pPr>
            <a:r>
              <a:rPr lang="nb-NO" sz="2000" b="1" dirty="0" smtClean="0">
                <a:solidFill>
                  <a:schemeClr val="tx1"/>
                </a:solidFill>
              </a:rPr>
              <a:t>Åtte </a:t>
            </a:r>
            <a:r>
              <a:rPr lang="nb-NO" sz="2000" b="1" dirty="0" smtClean="0">
                <a:solidFill>
                  <a:schemeClr val="tx1"/>
                </a:solidFill>
              </a:rPr>
              <a:t>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Lineær sammenheng - MKM</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Enkel regresjonsanalyse</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Tosidige og ensidige hypoteser</a:t>
            </a:r>
          </a:p>
          <a:p>
            <a:pPr marL="514350" indent="-514350" algn="l">
              <a:spcBef>
                <a:spcPts val="0"/>
              </a:spcBef>
              <a:spcAft>
                <a:spcPts val="300"/>
              </a:spcAft>
              <a:buFont typeface="+mj-lt"/>
              <a:buAutoNum type="arabicPeriod"/>
            </a:pPr>
            <a:r>
              <a:rPr lang="nb-NO" sz="2000" i="1" dirty="0" smtClean="0">
                <a:solidFill>
                  <a:schemeClr val="tx1"/>
                </a:solidFill>
              </a:rPr>
              <a:t>t</a:t>
            </a:r>
            <a:r>
              <a:rPr lang="nb-NO" sz="2000" dirty="0" smtClean="0">
                <a:solidFill>
                  <a:schemeClr val="tx1"/>
                </a:solidFill>
              </a:rPr>
              <a:t>-testen</a:t>
            </a:r>
          </a:p>
          <a:p>
            <a:pPr marL="514350" indent="-514350" algn="l">
              <a:spcBef>
                <a:spcPts val="0"/>
              </a:spcBef>
              <a:spcAft>
                <a:spcPts val="300"/>
              </a:spcAft>
              <a:buFont typeface="+mj-lt"/>
              <a:buAutoNum type="arabicPeriod"/>
            </a:pPr>
            <a:r>
              <a:rPr lang="nb-NO" sz="2000" dirty="0" smtClean="0">
                <a:solidFill>
                  <a:schemeClr val="tx1"/>
                </a:solidFill>
              </a:rPr>
              <a:t>Regresjonsmodellens forklaringskraft</a:t>
            </a:r>
          </a:p>
        </p:txBody>
      </p:sp>
      <p:sp>
        <p:nvSpPr>
          <p:cNvPr id="5" name="Content Placeholder 4"/>
          <p:cNvSpPr>
            <a:spLocks noGrp="1"/>
          </p:cNvSpPr>
          <p:nvPr>
            <p:ph sz="half" idx="2"/>
          </p:nvPr>
        </p:nvSpPr>
        <p:spPr>
          <a:xfrm>
            <a:off x="5103830" y="4347893"/>
            <a:ext cx="4754880" cy="1783078"/>
          </a:xfrm>
        </p:spPr>
        <p:txBody>
          <a:bodyPr>
            <a:noAutofit/>
          </a:bodyPr>
          <a:lstStyle/>
          <a:p>
            <a:pPr marL="514350" indent="-514350">
              <a:spcBef>
                <a:spcPts val="0"/>
              </a:spcBef>
              <a:spcAft>
                <a:spcPts val="300"/>
              </a:spcAft>
              <a:buFont typeface="+mj-lt"/>
              <a:buAutoNum type="arabicPeriod" startAt="6"/>
            </a:pPr>
            <a:endParaRPr lang="nb-NO" sz="2000" dirty="0" smtClean="0">
              <a:solidFill>
                <a:schemeClr val="tx1"/>
              </a:solidFill>
            </a:endParaRPr>
          </a:p>
          <a:p>
            <a:pPr marL="514350" indent="-514350">
              <a:spcBef>
                <a:spcPts val="0"/>
              </a:spcBef>
              <a:spcAft>
                <a:spcPts val="300"/>
              </a:spcAft>
              <a:buFont typeface="+mj-lt"/>
              <a:buAutoNum type="arabicPeriod" startAt="6"/>
            </a:pPr>
            <a:r>
              <a:rPr lang="nb-NO" sz="2000" dirty="0" smtClean="0">
                <a:solidFill>
                  <a:schemeClr val="tx1"/>
                </a:solidFill>
              </a:rPr>
              <a:t>Multippel regresjonsanalyse</a:t>
            </a:r>
          </a:p>
          <a:p>
            <a:pPr marL="742950" lvl="1" indent="-514350">
              <a:spcBef>
                <a:spcPts val="0"/>
              </a:spcBef>
              <a:spcAft>
                <a:spcPts val="300"/>
              </a:spcAft>
              <a:buFont typeface="+mj-lt"/>
              <a:buAutoNum type="arabicPeriod"/>
            </a:pPr>
            <a:r>
              <a:rPr lang="nb-NO" sz="1800" dirty="0" smtClean="0">
                <a:solidFill>
                  <a:schemeClr val="tx1"/>
                </a:solidFill>
              </a:rPr>
              <a:t>Regresjonsligning</a:t>
            </a:r>
          </a:p>
          <a:p>
            <a:pPr marL="742950" lvl="1" indent="-514350">
              <a:spcBef>
                <a:spcPts val="0"/>
              </a:spcBef>
              <a:spcAft>
                <a:spcPts val="300"/>
              </a:spcAft>
              <a:buFont typeface="+mj-lt"/>
              <a:buAutoNum type="arabicPeriod"/>
            </a:pPr>
            <a:r>
              <a:rPr lang="nb-NO" sz="1800" dirty="0" smtClean="0">
                <a:solidFill>
                  <a:schemeClr val="tx1"/>
                </a:solidFill>
              </a:rPr>
              <a:t>Konfidensintervall</a:t>
            </a:r>
          </a:p>
          <a:p>
            <a:pPr marL="514350" indent="-514350">
              <a:spcBef>
                <a:spcPts val="0"/>
              </a:spcBef>
              <a:spcAft>
                <a:spcPts val="300"/>
              </a:spcAft>
              <a:buFont typeface="+mj-lt"/>
              <a:buAutoNum type="arabicPeriod" startAt="6"/>
            </a:pPr>
            <a:r>
              <a:rPr lang="nb-NO" sz="2000" dirty="0" smtClean="0">
                <a:solidFill>
                  <a:schemeClr val="tx1"/>
                </a:solidFill>
              </a:rPr>
              <a:t>For lang og kort modell</a:t>
            </a:r>
          </a:p>
          <a:p>
            <a:pPr marL="514350" indent="-514350">
              <a:spcBef>
                <a:spcPts val="0"/>
              </a:spcBef>
              <a:spcAft>
                <a:spcPts val="300"/>
              </a:spcAft>
              <a:buFont typeface="+mj-lt"/>
              <a:buAutoNum type="arabicPeriod" startAt="6"/>
            </a:pPr>
            <a:r>
              <a:rPr lang="nb-NO" sz="2000" dirty="0" smtClean="0">
                <a:solidFill>
                  <a:schemeClr val="tx1"/>
                </a:solidFill>
              </a:rPr>
              <a:t>Dummy regresjon</a:t>
            </a:r>
          </a:p>
        </p:txBody>
      </p:sp>
      <p:sp>
        <p:nvSpPr>
          <p:cNvPr id="4" name="Slide Number Placeholder 3"/>
          <p:cNvSpPr>
            <a:spLocks noGrp="1"/>
          </p:cNvSpPr>
          <p:nvPr>
            <p:ph type="sldNum" sz="quarter" idx="12"/>
          </p:nvPr>
        </p:nvSpPr>
        <p:spPr/>
        <p:txBody>
          <a:bodyPr/>
          <a:lstStyle/>
          <a:p>
            <a:fld id="{EC97AEB8-DB1D-43AA-B5BF-A1B74501FCF6}" type="slidenum">
              <a:rPr lang="nb-NO" smtClean="0"/>
              <a:t>11</a:t>
            </a:fld>
            <a:endParaRPr lang="nb-NO"/>
          </a:p>
        </p:txBody>
      </p:sp>
    </p:spTree>
    <p:extLst>
      <p:ext uri="{BB962C8B-B14F-4D97-AF65-F5344CB8AC3E}">
        <p14:creationId xmlns:p14="http://schemas.microsoft.com/office/powerpoint/2010/main" val="2657134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Regresjonsanalyse</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Beskriver sammenhengen mellom én avhengig variabel og en eller flere uavhengige variabler. Antar lineær sammenheng. Bruker teorier for å utlede sammenhenger. Forklaringskraften viser hvor mye av variasjonen i avhengig variabel som forklares av X-faktorene. </a:t>
            </a:r>
            <a:endParaRPr lang="nb-NO" sz="2800" kern="1200" dirty="0">
              <a:solidFill>
                <a:schemeClr val="tx1"/>
              </a:solidFill>
              <a:latin typeface="+mj-lt"/>
              <a:ea typeface="+mj-ea"/>
              <a:cs typeface="+mj-cs"/>
            </a:endParaRPr>
          </a:p>
        </p:txBody>
      </p:sp>
      <p:sp>
        <p:nvSpPr>
          <p:cNvPr id="3" name="Text Placeholder 2"/>
          <p:cNvSpPr>
            <a:spLocks noGrp="1"/>
          </p:cNvSpPr>
          <p:nvPr>
            <p:ph sz="half" idx="1"/>
          </p:nvPr>
        </p:nvSpPr>
        <p:spPr>
          <a:xfrm>
            <a:off x="1143000" y="4297680"/>
            <a:ext cx="4102331" cy="1783078"/>
          </a:xfrm>
        </p:spPr>
        <p:txBody>
          <a:bodyPr>
            <a:noAutofit/>
          </a:bodyPr>
          <a:lstStyle/>
          <a:p>
            <a:pPr marL="45720" indent="0" algn="l">
              <a:spcBef>
                <a:spcPts val="0"/>
              </a:spcBef>
              <a:spcAft>
                <a:spcPts val="300"/>
              </a:spcAft>
              <a:buNone/>
            </a:pPr>
            <a:r>
              <a:rPr lang="nb-NO" sz="2000" b="1" dirty="0" smtClean="0">
                <a:solidFill>
                  <a:schemeClr val="tx1"/>
                </a:solidFill>
              </a:rPr>
              <a:t>Åtte </a:t>
            </a:r>
            <a:r>
              <a:rPr lang="nb-NO" sz="2000" b="1" dirty="0" smtClean="0">
                <a:solidFill>
                  <a:schemeClr val="tx1"/>
                </a:solidFill>
              </a:rPr>
              <a:t>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Lineær sammenheng - MKM</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Enkel regresjonsanalyse</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Tosidige og ensidige hypoteser</a:t>
            </a:r>
          </a:p>
          <a:p>
            <a:pPr marL="514350" indent="-514350" algn="l">
              <a:spcBef>
                <a:spcPts val="0"/>
              </a:spcBef>
              <a:spcAft>
                <a:spcPts val="300"/>
              </a:spcAft>
              <a:buFont typeface="+mj-lt"/>
              <a:buAutoNum type="arabicPeriod"/>
            </a:pPr>
            <a:r>
              <a:rPr lang="nb-NO" sz="2000" i="1" dirty="0" smtClean="0">
                <a:solidFill>
                  <a:schemeClr val="tx1"/>
                </a:solidFill>
              </a:rPr>
              <a:t>t</a:t>
            </a:r>
            <a:r>
              <a:rPr lang="nb-NO" sz="2000" dirty="0" smtClean="0">
                <a:solidFill>
                  <a:schemeClr val="tx1"/>
                </a:solidFill>
              </a:rPr>
              <a:t>-testen</a:t>
            </a:r>
          </a:p>
          <a:p>
            <a:pPr marL="514350" indent="-514350" algn="l">
              <a:spcBef>
                <a:spcPts val="0"/>
              </a:spcBef>
              <a:spcAft>
                <a:spcPts val="300"/>
              </a:spcAft>
              <a:buFont typeface="+mj-lt"/>
              <a:buAutoNum type="arabicPeriod"/>
            </a:pPr>
            <a:r>
              <a:rPr lang="nb-NO" sz="2000" dirty="0" smtClean="0">
                <a:solidFill>
                  <a:schemeClr val="tx1"/>
                </a:solidFill>
              </a:rPr>
              <a:t>Regresjonsmodellens forklaringskraft</a:t>
            </a:r>
          </a:p>
        </p:txBody>
      </p:sp>
      <p:sp>
        <p:nvSpPr>
          <p:cNvPr id="5" name="Content Placeholder 4"/>
          <p:cNvSpPr>
            <a:spLocks noGrp="1"/>
          </p:cNvSpPr>
          <p:nvPr>
            <p:ph sz="half" idx="2"/>
          </p:nvPr>
        </p:nvSpPr>
        <p:spPr>
          <a:xfrm>
            <a:off x="5103830" y="4347893"/>
            <a:ext cx="4754880" cy="1783078"/>
          </a:xfrm>
        </p:spPr>
        <p:txBody>
          <a:bodyPr>
            <a:noAutofit/>
          </a:bodyPr>
          <a:lstStyle/>
          <a:p>
            <a:pPr marL="514350" indent="-514350">
              <a:spcBef>
                <a:spcPts val="0"/>
              </a:spcBef>
              <a:spcAft>
                <a:spcPts val="300"/>
              </a:spcAft>
              <a:buFont typeface="+mj-lt"/>
              <a:buAutoNum type="arabicPeriod" startAt="6"/>
            </a:pPr>
            <a:endParaRPr lang="nb-NO" sz="2000" dirty="0" smtClean="0">
              <a:solidFill>
                <a:schemeClr val="tx1"/>
              </a:solidFill>
            </a:endParaRPr>
          </a:p>
          <a:p>
            <a:pPr marL="514350" indent="-514350">
              <a:spcBef>
                <a:spcPts val="0"/>
              </a:spcBef>
              <a:spcAft>
                <a:spcPts val="300"/>
              </a:spcAft>
              <a:buFont typeface="+mj-lt"/>
              <a:buAutoNum type="arabicPeriod" startAt="6"/>
            </a:pPr>
            <a:r>
              <a:rPr lang="nb-NO" sz="2000" dirty="0" smtClean="0">
                <a:solidFill>
                  <a:schemeClr val="tx1"/>
                </a:solidFill>
              </a:rPr>
              <a:t>Multippel regresjonsanalyse</a:t>
            </a:r>
          </a:p>
          <a:p>
            <a:pPr marL="742950" lvl="1" indent="-514350">
              <a:spcBef>
                <a:spcPts val="0"/>
              </a:spcBef>
              <a:spcAft>
                <a:spcPts val="300"/>
              </a:spcAft>
              <a:buFont typeface="+mj-lt"/>
              <a:buAutoNum type="arabicPeriod"/>
            </a:pPr>
            <a:r>
              <a:rPr lang="nb-NO" sz="1800" dirty="0" smtClean="0">
                <a:solidFill>
                  <a:schemeClr val="tx1"/>
                </a:solidFill>
              </a:rPr>
              <a:t>Regresjonsligning</a:t>
            </a:r>
          </a:p>
          <a:p>
            <a:pPr marL="742950" lvl="1" indent="-514350">
              <a:spcBef>
                <a:spcPts val="0"/>
              </a:spcBef>
              <a:spcAft>
                <a:spcPts val="300"/>
              </a:spcAft>
              <a:buFont typeface="+mj-lt"/>
              <a:buAutoNum type="arabicPeriod"/>
            </a:pPr>
            <a:r>
              <a:rPr lang="nb-NO" sz="1800" dirty="0" smtClean="0">
                <a:solidFill>
                  <a:schemeClr val="tx1"/>
                </a:solidFill>
              </a:rPr>
              <a:t>Konfidensintervall</a:t>
            </a:r>
          </a:p>
          <a:p>
            <a:pPr marL="514350" indent="-514350">
              <a:spcBef>
                <a:spcPts val="0"/>
              </a:spcBef>
              <a:spcAft>
                <a:spcPts val="300"/>
              </a:spcAft>
              <a:buFont typeface="+mj-lt"/>
              <a:buAutoNum type="arabicPeriod" startAt="6"/>
            </a:pPr>
            <a:r>
              <a:rPr lang="nb-NO" sz="2000" dirty="0" smtClean="0">
                <a:solidFill>
                  <a:schemeClr val="tx1"/>
                </a:solidFill>
              </a:rPr>
              <a:t>For lang og kort modell</a:t>
            </a:r>
          </a:p>
          <a:p>
            <a:pPr marL="514350" indent="-514350">
              <a:spcBef>
                <a:spcPts val="0"/>
              </a:spcBef>
              <a:spcAft>
                <a:spcPts val="300"/>
              </a:spcAft>
              <a:buFont typeface="+mj-lt"/>
              <a:buAutoNum type="arabicPeriod" startAt="6"/>
            </a:pPr>
            <a:r>
              <a:rPr lang="nb-NO" sz="2000" dirty="0" smtClean="0">
                <a:solidFill>
                  <a:schemeClr val="tx1"/>
                </a:solidFill>
              </a:rPr>
              <a:t>Dummy regresjon</a:t>
            </a:r>
          </a:p>
        </p:txBody>
      </p:sp>
      <p:sp>
        <p:nvSpPr>
          <p:cNvPr id="4" name="Slide Number Placeholder 3"/>
          <p:cNvSpPr>
            <a:spLocks noGrp="1"/>
          </p:cNvSpPr>
          <p:nvPr>
            <p:ph type="sldNum" sz="quarter" idx="12"/>
          </p:nvPr>
        </p:nvSpPr>
        <p:spPr/>
        <p:txBody>
          <a:bodyPr/>
          <a:lstStyle/>
          <a:p>
            <a:fld id="{EC97AEB8-DB1D-43AA-B5BF-A1B74501FCF6}" type="slidenum">
              <a:rPr lang="nb-NO" smtClean="0"/>
              <a:t>2</a:t>
            </a:fld>
            <a:endParaRPr lang="nb-NO"/>
          </a:p>
        </p:txBody>
      </p:sp>
      <p:pic>
        <p:nvPicPr>
          <p:cNvPr id="1028" name="Picture 4" descr="Not awful and boring ideas for teaching statistics ..."/>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4887"/>
          <a:stretch/>
        </p:blipFill>
        <p:spPr bwMode="auto">
          <a:xfrm>
            <a:off x="8902931" y="3261322"/>
            <a:ext cx="2903729" cy="33276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7442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Lineær sammenheng - MKM</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Forsøker å predikerer endring i avhengig variabel basert på de uavhengige variablene. Antar lineær sammenheng. Utledet fra teorier. Bruker MKM – minste kvadraters metode</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Fem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Variasjon – Forklart, uforklart, total variasjon</a:t>
            </a:r>
          </a:p>
          <a:p>
            <a:pPr marL="514350" indent="-514350" algn="l">
              <a:spcBef>
                <a:spcPts val="0"/>
              </a:spcBef>
              <a:spcAft>
                <a:spcPts val="300"/>
              </a:spcAft>
              <a:buFont typeface="+mj-lt"/>
              <a:buAutoNum type="arabicPeriod"/>
            </a:pPr>
            <a:r>
              <a:rPr lang="nb-NO" sz="2000" dirty="0" smtClean="0">
                <a:solidFill>
                  <a:schemeClr val="tx1"/>
                </a:solidFill>
              </a:rPr>
              <a:t>Regresjonsligning</a:t>
            </a:r>
          </a:p>
          <a:p>
            <a:pPr marL="514350" indent="-514350" algn="l">
              <a:spcBef>
                <a:spcPts val="0"/>
              </a:spcBef>
              <a:spcAft>
                <a:spcPts val="300"/>
              </a:spcAft>
              <a:buFont typeface="+mj-lt"/>
              <a:buAutoNum type="arabicPeriod"/>
            </a:pPr>
            <a:r>
              <a:rPr lang="nb-NO" sz="2000" dirty="0" smtClean="0">
                <a:solidFill>
                  <a:schemeClr val="tx1"/>
                </a:solidFill>
              </a:rPr>
              <a:t>MKM</a:t>
            </a:r>
          </a:p>
          <a:p>
            <a:pPr marL="514350" indent="-514350" algn="l">
              <a:spcBef>
                <a:spcPts val="0"/>
              </a:spcBef>
              <a:spcAft>
                <a:spcPts val="300"/>
              </a:spcAft>
              <a:buFont typeface="+mj-lt"/>
              <a:buAutoNum type="arabicPeriod"/>
            </a:pPr>
            <a:r>
              <a:rPr lang="nb-NO" sz="2000" dirty="0" smtClean="0">
                <a:solidFill>
                  <a:schemeClr val="tx1"/>
                </a:solidFill>
              </a:rPr>
              <a:t>Teoritest</a:t>
            </a:r>
          </a:p>
          <a:p>
            <a:pPr marL="514350" indent="-514350" algn="l">
              <a:spcBef>
                <a:spcPts val="0"/>
              </a:spcBef>
              <a:spcAft>
                <a:spcPts val="300"/>
              </a:spcAft>
              <a:buFont typeface="+mj-lt"/>
              <a:buAutoNum type="arabicPeriod"/>
            </a:pPr>
            <a:r>
              <a:rPr lang="nb-NO" sz="2000" dirty="0" smtClean="0">
                <a:solidFill>
                  <a:schemeClr val="tx1"/>
                </a:solidFill>
              </a:rPr>
              <a:t>Kan aldri bevise årsakssammenheng</a:t>
            </a: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3</a:t>
            </a:fld>
            <a:endParaRPr lang="nb-NO"/>
          </a:p>
        </p:txBody>
      </p:sp>
      <p:pic>
        <p:nvPicPr>
          <p:cNvPr id="3074" name="Picture 2" descr="Cultural Anthropology--University of Minnesota Dulut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1869" y="4201258"/>
            <a:ext cx="4020300" cy="2355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95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Enkel regresjonsanalyse</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Én avhengig og én uavhengig variabel. Finner frem til estimater slik at summen av de «kvadrerte residualene» blir så liten som mulig. Kalles gjennomsnittssentrering. Definerer helningsgraden på regresjonsligningen. Feilleddet er det uforklarte</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3"/>
            <a:ext cx="8769096" cy="2156789"/>
          </a:xfrm>
        </p:spPr>
        <p:txBody>
          <a:bodyPr>
            <a:normAutofit/>
          </a:bodyPr>
          <a:lstStyle/>
          <a:p>
            <a:pPr algn="l">
              <a:spcBef>
                <a:spcPts val="0"/>
              </a:spcBef>
              <a:spcAft>
                <a:spcPts val="300"/>
              </a:spcAft>
            </a:pPr>
            <a:r>
              <a:rPr lang="nb-NO" sz="2000" b="1" dirty="0" smtClean="0">
                <a:solidFill>
                  <a:schemeClr val="tx1"/>
                </a:solidFill>
              </a:rPr>
              <a:t>Fire</a:t>
            </a:r>
            <a:r>
              <a:rPr lang="nb-NO" sz="2000" b="1" dirty="0" smtClean="0">
                <a:solidFill>
                  <a:schemeClr val="tx1"/>
                </a:solidFill>
              </a:rPr>
              <a:t>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Avhengig variabel</a:t>
            </a:r>
          </a:p>
          <a:p>
            <a:pPr marL="514350" indent="-514350" algn="l">
              <a:spcBef>
                <a:spcPts val="0"/>
              </a:spcBef>
              <a:spcAft>
                <a:spcPts val="300"/>
              </a:spcAft>
              <a:buFont typeface="+mj-lt"/>
              <a:buAutoNum type="arabicPeriod"/>
            </a:pPr>
            <a:r>
              <a:rPr lang="nb-NO" sz="2000" dirty="0" smtClean="0">
                <a:solidFill>
                  <a:schemeClr val="tx1"/>
                </a:solidFill>
              </a:rPr>
              <a:t>Uavhengig variabel</a:t>
            </a:r>
          </a:p>
          <a:p>
            <a:pPr marL="514350" indent="-514350" algn="l">
              <a:spcBef>
                <a:spcPts val="0"/>
              </a:spcBef>
              <a:spcAft>
                <a:spcPts val="300"/>
              </a:spcAft>
              <a:buFont typeface="+mj-lt"/>
              <a:buAutoNum type="arabicPeriod"/>
            </a:pPr>
            <a:r>
              <a:rPr lang="nb-NO" sz="2000" dirty="0" smtClean="0">
                <a:solidFill>
                  <a:schemeClr val="tx1"/>
                </a:solidFill>
              </a:rPr>
              <a:t>MKM</a:t>
            </a:r>
          </a:p>
          <a:p>
            <a:pPr marL="514350" indent="-514350" algn="l">
              <a:spcBef>
                <a:spcPts val="0"/>
              </a:spcBef>
              <a:spcAft>
                <a:spcPts val="300"/>
              </a:spcAft>
              <a:buFont typeface="+mj-lt"/>
              <a:buAutoNum type="arabicPeriod"/>
            </a:pPr>
            <a:r>
              <a:rPr lang="nb-NO" sz="2000" dirty="0" smtClean="0">
                <a:solidFill>
                  <a:schemeClr val="tx1"/>
                </a:solidFill>
              </a:rPr>
              <a:t>Regresjonsligning</a:t>
            </a:r>
            <a:endParaRPr lang="nb-NO" sz="1600" dirty="0" smtClean="0">
              <a:solidFill>
                <a:schemeClr val="tx1"/>
              </a:solidFill>
            </a:endParaRPr>
          </a:p>
        </p:txBody>
      </p:sp>
      <p:sp>
        <p:nvSpPr>
          <p:cNvPr id="5" name="Slide Number Placeholder 4"/>
          <p:cNvSpPr>
            <a:spLocks noGrp="1"/>
          </p:cNvSpPr>
          <p:nvPr>
            <p:ph type="sldNum" sz="quarter" idx="12"/>
          </p:nvPr>
        </p:nvSpPr>
        <p:spPr/>
        <p:txBody>
          <a:bodyPr/>
          <a:lstStyle/>
          <a:p>
            <a:fld id="{EC97AEB8-DB1D-43AA-B5BF-A1B74501FCF6}" type="slidenum">
              <a:rPr lang="nb-NO" smtClean="0"/>
              <a:t>4</a:t>
            </a:fld>
            <a:endParaRPr lang="nb-NO"/>
          </a:p>
        </p:txBody>
      </p:sp>
    </p:spTree>
    <p:extLst>
      <p:ext uri="{BB962C8B-B14F-4D97-AF65-F5344CB8AC3E}">
        <p14:creationId xmlns:p14="http://schemas.microsoft.com/office/powerpoint/2010/main" val="2476789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3" y="1173575"/>
            <a:ext cx="10564645" cy="2926080"/>
          </a:xfrm>
        </p:spPr>
        <p:txBody>
          <a:bodyPr anchor="t">
            <a:noAutofit/>
          </a:bodyPr>
          <a:lstStyle/>
          <a:p>
            <a:pPr lvl="1"/>
            <a:r>
              <a:rPr lang="nb-NO" sz="3000" b="1" kern="1200" dirty="0" smtClean="0">
                <a:solidFill>
                  <a:schemeClr val="tx1"/>
                </a:solidFill>
                <a:latin typeface="+mj-lt"/>
                <a:ea typeface="+mj-ea"/>
                <a:cs typeface="+mj-cs"/>
              </a:rPr>
              <a:t>Tosidige og ensidige hypoteser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Tosidige hypoteser påstår at effekten av X på Y er forskjellig fra 0. Ensidig positiv påstår at X fører til økning i Y. Ensidig negativ påstår at X fører til reduksjon i Y.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Fire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Testobservator &gt; </a:t>
            </a:r>
            <a:r>
              <a:rPr lang="nb-NO" sz="2000" dirty="0" smtClean="0">
                <a:solidFill>
                  <a:schemeClr val="tx1"/>
                </a:solidFill>
              </a:rPr>
              <a:t>Kritisk verdi</a:t>
            </a:r>
          </a:p>
          <a:p>
            <a:pPr marL="514350" indent="-514350" algn="l">
              <a:spcBef>
                <a:spcPts val="0"/>
              </a:spcBef>
              <a:spcAft>
                <a:spcPts val="300"/>
              </a:spcAft>
              <a:buFont typeface="+mj-lt"/>
              <a:buAutoNum type="arabicPeriod"/>
            </a:pPr>
            <a:r>
              <a:rPr lang="nb-NO" sz="2000" dirty="0" smtClean="0">
                <a:solidFill>
                  <a:schemeClr val="tx1"/>
                </a:solidFill>
              </a:rPr>
              <a:t>Tosidige hypoteser</a:t>
            </a:r>
          </a:p>
          <a:p>
            <a:pPr marL="514350" indent="-514350" algn="l">
              <a:spcBef>
                <a:spcPts val="0"/>
              </a:spcBef>
              <a:spcAft>
                <a:spcPts val="300"/>
              </a:spcAft>
              <a:buFont typeface="+mj-lt"/>
              <a:buAutoNum type="arabicPeriod"/>
            </a:pPr>
            <a:r>
              <a:rPr lang="nb-NO" sz="2000" dirty="0" smtClean="0">
                <a:solidFill>
                  <a:schemeClr val="tx1"/>
                </a:solidFill>
              </a:rPr>
              <a:t>Ensidig test positiv</a:t>
            </a:r>
          </a:p>
          <a:p>
            <a:pPr marL="514350" indent="-514350" algn="l">
              <a:spcBef>
                <a:spcPts val="0"/>
              </a:spcBef>
              <a:spcAft>
                <a:spcPts val="300"/>
              </a:spcAft>
              <a:buFont typeface="+mj-lt"/>
              <a:buAutoNum type="arabicPeriod"/>
            </a:pPr>
            <a:r>
              <a:rPr lang="nb-NO" sz="2000" dirty="0" smtClean="0">
                <a:solidFill>
                  <a:schemeClr val="tx1"/>
                </a:solidFill>
              </a:rPr>
              <a:t>Ensidig test negativ</a:t>
            </a: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5</a:t>
            </a:fld>
            <a:endParaRPr lang="nb-NO"/>
          </a:p>
        </p:txBody>
      </p:sp>
    </p:spTree>
    <p:extLst>
      <p:ext uri="{BB962C8B-B14F-4D97-AF65-F5344CB8AC3E}">
        <p14:creationId xmlns:p14="http://schemas.microsoft.com/office/powerpoint/2010/main" val="2468838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3" y="1173575"/>
            <a:ext cx="10564645" cy="2926080"/>
          </a:xfrm>
        </p:spPr>
        <p:txBody>
          <a:bodyPr anchor="t">
            <a:noAutofit/>
          </a:bodyPr>
          <a:lstStyle/>
          <a:p>
            <a:pPr lvl="1"/>
            <a:r>
              <a:rPr lang="nb-NO" sz="3000" b="1" i="1" kern="1200" dirty="0" smtClean="0">
                <a:solidFill>
                  <a:schemeClr val="tx1"/>
                </a:solidFill>
                <a:latin typeface="+mj-lt"/>
                <a:ea typeface="+mj-ea"/>
                <a:cs typeface="+mj-cs"/>
              </a:rPr>
              <a:t>t</a:t>
            </a:r>
            <a:r>
              <a:rPr lang="nb-NO" sz="3000" b="1" kern="1200" dirty="0" smtClean="0">
                <a:solidFill>
                  <a:schemeClr val="tx1"/>
                </a:solidFill>
                <a:latin typeface="+mj-lt"/>
                <a:ea typeface="+mj-ea"/>
                <a:cs typeface="+mj-cs"/>
              </a:rPr>
              <a:t>-testen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Tester om stigningsgraden (regresjonsparameteren) er signifikant forskjellig fra null. Ved ensidig test deles p-verdien på to. Fortegnet (positiv eller negativ) har betydning ved ensidig test.</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Testobservator &gt; </a:t>
            </a:r>
            <a:r>
              <a:rPr lang="nb-NO" sz="2000" dirty="0" smtClean="0">
                <a:solidFill>
                  <a:schemeClr val="tx1"/>
                </a:solidFill>
              </a:rPr>
              <a:t>Kritisk verdi</a:t>
            </a:r>
          </a:p>
          <a:p>
            <a:pPr marL="514350" indent="-514350" algn="l">
              <a:spcBef>
                <a:spcPts val="0"/>
              </a:spcBef>
              <a:spcAft>
                <a:spcPts val="300"/>
              </a:spcAft>
              <a:buFont typeface="+mj-lt"/>
              <a:buAutoNum type="arabicPeriod"/>
            </a:pPr>
            <a:r>
              <a:rPr lang="nb-NO" sz="2000" dirty="0" smtClean="0">
                <a:solidFill>
                  <a:schemeClr val="tx1"/>
                </a:solidFill>
              </a:rPr>
              <a:t>P-verdi</a:t>
            </a: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6</a:t>
            </a:fld>
            <a:endParaRPr lang="nb-NO"/>
          </a:p>
        </p:txBody>
      </p:sp>
    </p:spTree>
    <p:extLst>
      <p:ext uri="{BB962C8B-B14F-4D97-AF65-F5344CB8AC3E}">
        <p14:creationId xmlns:p14="http://schemas.microsoft.com/office/powerpoint/2010/main" val="2299298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Regresjonsmodellens forklaringskraft</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Hvor mye av variasjonen i avhengig variabel som forklares av de(n) uavhengige variablene. </a:t>
            </a:r>
            <a:r>
              <a:rPr lang="nb-NO" sz="2800" kern="1200" dirty="0" smtClean="0">
                <a:solidFill>
                  <a:schemeClr val="tx1"/>
                </a:solidFill>
                <a:latin typeface="+mj-lt"/>
                <a:ea typeface="+mj-ea"/>
                <a:cs typeface="+mj-cs"/>
              </a:rPr>
              <a:t>Uforklart varians ligger utenfor modellen. Indikerer hvor god modellen er. Testes med F-verdien</a:t>
            </a:r>
            <a:r>
              <a:rPr lang="nb-NO" sz="2800" kern="1200" dirty="0" smtClean="0">
                <a:solidFill>
                  <a:schemeClr val="tx1"/>
                </a:solidFill>
                <a:latin typeface="+mj-lt"/>
                <a:ea typeface="+mj-ea"/>
                <a:cs typeface="+mj-cs"/>
              </a:rPr>
              <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3"/>
            <a:ext cx="8769096" cy="2156789"/>
          </a:xfrm>
        </p:spPr>
        <p:txBody>
          <a:bodyPr>
            <a:normAutofit/>
          </a:bodyPr>
          <a:lstStyle/>
          <a:p>
            <a:pPr algn="l">
              <a:spcBef>
                <a:spcPts val="0"/>
              </a:spcBef>
              <a:spcAft>
                <a:spcPts val="300"/>
              </a:spcAft>
            </a:pPr>
            <a:r>
              <a:rPr lang="nb-NO" sz="2000" b="1" dirty="0" smtClean="0">
                <a:solidFill>
                  <a:schemeClr val="tx1"/>
                </a:solidFill>
              </a:rPr>
              <a:t>Fire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Total variasjon</a:t>
            </a:r>
          </a:p>
          <a:p>
            <a:pPr marL="514350" indent="-514350" algn="l">
              <a:spcBef>
                <a:spcPts val="0"/>
              </a:spcBef>
              <a:spcAft>
                <a:spcPts val="300"/>
              </a:spcAft>
              <a:buFont typeface="+mj-lt"/>
              <a:buAutoNum type="arabicPeriod"/>
            </a:pPr>
            <a:r>
              <a:rPr lang="nb-NO" sz="2000" dirty="0" smtClean="0">
                <a:solidFill>
                  <a:schemeClr val="tx1"/>
                </a:solidFill>
              </a:rPr>
              <a:t>Forklart variasjon</a:t>
            </a:r>
          </a:p>
          <a:p>
            <a:pPr marL="514350" indent="-514350" algn="l">
              <a:spcBef>
                <a:spcPts val="0"/>
              </a:spcBef>
              <a:spcAft>
                <a:spcPts val="300"/>
              </a:spcAft>
              <a:buFont typeface="+mj-lt"/>
              <a:buAutoNum type="arabicPeriod"/>
            </a:pPr>
            <a:r>
              <a:rPr lang="nb-NO" sz="2000" dirty="0" smtClean="0">
                <a:solidFill>
                  <a:schemeClr val="tx1"/>
                </a:solidFill>
              </a:rPr>
              <a:t>Uforklart variasjon</a:t>
            </a:r>
          </a:p>
          <a:p>
            <a:pPr marL="514350" indent="-514350" algn="l">
              <a:spcBef>
                <a:spcPts val="0"/>
              </a:spcBef>
              <a:spcAft>
                <a:spcPts val="300"/>
              </a:spcAft>
              <a:buFont typeface="+mj-lt"/>
              <a:buAutoNum type="arabicPeriod"/>
            </a:pPr>
            <a:r>
              <a:rPr lang="nb-NO" sz="2000" dirty="0" smtClean="0">
                <a:solidFill>
                  <a:schemeClr val="tx1"/>
                </a:solidFill>
              </a:rPr>
              <a:t>Forklaringskraft R2</a:t>
            </a:r>
            <a:endParaRPr lang="nb-NO" sz="1600" dirty="0" smtClean="0">
              <a:solidFill>
                <a:schemeClr val="tx1"/>
              </a:solidFill>
            </a:endParaRPr>
          </a:p>
        </p:txBody>
      </p:sp>
      <p:sp>
        <p:nvSpPr>
          <p:cNvPr id="5" name="Slide Number Placeholder 4"/>
          <p:cNvSpPr>
            <a:spLocks noGrp="1"/>
          </p:cNvSpPr>
          <p:nvPr>
            <p:ph type="sldNum" sz="quarter" idx="12"/>
          </p:nvPr>
        </p:nvSpPr>
        <p:spPr/>
        <p:txBody>
          <a:bodyPr/>
          <a:lstStyle/>
          <a:p>
            <a:fld id="{EC97AEB8-DB1D-43AA-B5BF-A1B74501FCF6}" type="slidenum">
              <a:rPr lang="nb-NO" smtClean="0"/>
              <a:t>7</a:t>
            </a:fld>
            <a:endParaRPr lang="nb-NO"/>
          </a:p>
        </p:txBody>
      </p:sp>
    </p:spTree>
    <p:extLst>
      <p:ext uri="{BB962C8B-B14F-4D97-AF65-F5344CB8AC3E}">
        <p14:creationId xmlns:p14="http://schemas.microsoft.com/office/powerpoint/2010/main" val="6116449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Multippel regresjonsanalyse</a:t>
            </a:r>
            <a:r>
              <a:rPr lang="nb-NO" sz="3000" b="1" kern="1200" dirty="0" smtClean="0">
                <a:solidFill>
                  <a:schemeClr val="tx1"/>
                </a:solidFill>
                <a:latin typeface="+mj-lt"/>
                <a:ea typeface="+mj-ea"/>
                <a:cs typeface="+mj-cs"/>
              </a:rPr>
              <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Flere enn én uavhengige variabler. Hypotesene er tosidige eller ensidige positive eller negative. Regresjonsligningen utledes fra analysene. Sammenligner standardiserte regresjonsparametre. Konfidensintervallet viser usikkerheten til estimatene</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92500" lnSpcReduction="10000"/>
          </a:bodyPr>
          <a:lstStyle/>
          <a:p>
            <a:pPr algn="l">
              <a:spcBef>
                <a:spcPts val="0"/>
              </a:spcBef>
              <a:spcAft>
                <a:spcPts val="300"/>
              </a:spcAft>
            </a:pPr>
            <a:r>
              <a:rPr lang="nb-NO" sz="2000" b="1" dirty="0" smtClean="0">
                <a:solidFill>
                  <a:schemeClr val="tx1"/>
                </a:solidFill>
              </a:rPr>
              <a:t>Fem </a:t>
            </a:r>
            <a:r>
              <a:rPr lang="nb-NO" sz="2000" b="1" dirty="0" smtClean="0">
                <a:solidFill>
                  <a:schemeClr val="tx1"/>
                </a:solidFill>
              </a:rPr>
              <a:t>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Flere uavhengige variabler</a:t>
            </a:r>
            <a:endParaRPr lang="nb-NO" sz="20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Hypoteser</a:t>
            </a:r>
          </a:p>
          <a:p>
            <a:pPr marL="514350" indent="-514350" algn="l">
              <a:spcBef>
                <a:spcPts val="0"/>
              </a:spcBef>
              <a:spcAft>
                <a:spcPts val="300"/>
              </a:spcAft>
              <a:buFont typeface="+mj-lt"/>
              <a:buAutoNum type="arabicPeriod"/>
            </a:pPr>
            <a:r>
              <a:rPr lang="nb-NO" sz="2000" dirty="0" smtClean="0">
                <a:solidFill>
                  <a:schemeClr val="tx1"/>
                </a:solidFill>
              </a:rPr>
              <a:t>Regresjonsligning</a:t>
            </a:r>
          </a:p>
          <a:p>
            <a:pPr marL="971550" lvl="1" indent="-514350">
              <a:spcBef>
                <a:spcPts val="0"/>
              </a:spcBef>
              <a:spcAft>
                <a:spcPts val="300"/>
              </a:spcAft>
              <a:buFont typeface="+mj-lt"/>
              <a:buAutoNum type="arabicPeriod"/>
            </a:pPr>
            <a:r>
              <a:rPr lang="nb-NO" sz="1600" dirty="0" smtClean="0">
                <a:solidFill>
                  <a:schemeClr val="tx1"/>
                </a:solidFill>
              </a:rPr>
              <a:t>Konstantledd, regresjonsparametre, avhengig variabel</a:t>
            </a:r>
          </a:p>
          <a:p>
            <a:pPr marL="514350" indent="-514350" algn="l">
              <a:spcBef>
                <a:spcPts val="0"/>
              </a:spcBef>
              <a:spcAft>
                <a:spcPts val="300"/>
              </a:spcAft>
              <a:buFont typeface="+mj-lt"/>
              <a:buAutoNum type="arabicPeriod"/>
            </a:pPr>
            <a:r>
              <a:rPr lang="nb-NO" sz="2000" dirty="0">
                <a:solidFill>
                  <a:schemeClr val="tx1"/>
                </a:solidFill>
              </a:rPr>
              <a:t>Standardiserte regresjonsparametre</a:t>
            </a:r>
          </a:p>
          <a:p>
            <a:pPr marL="514350" indent="-514350" algn="l">
              <a:spcBef>
                <a:spcPts val="0"/>
              </a:spcBef>
              <a:spcAft>
                <a:spcPts val="300"/>
              </a:spcAft>
              <a:buFont typeface="+mj-lt"/>
              <a:buAutoNum type="arabicPeriod"/>
            </a:pPr>
            <a:r>
              <a:rPr lang="nb-NO" sz="2000" dirty="0" smtClean="0">
                <a:solidFill>
                  <a:schemeClr val="tx1"/>
                </a:solidFill>
              </a:rPr>
              <a:t>Konfidensintervall</a:t>
            </a: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8</a:t>
            </a:fld>
            <a:endParaRPr lang="nb-NO"/>
          </a:p>
        </p:txBody>
      </p:sp>
      <p:pic>
        <p:nvPicPr>
          <p:cNvPr id="6146" name="Picture 2" descr="Predicting Movie Box Office Success - Itelina's Blog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2155" y="4120389"/>
            <a:ext cx="3883030" cy="2389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9283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3" y="1173575"/>
            <a:ext cx="10564645" cy="2926080"/>
          </a:xfrm>
        </p:spPr>
        <p:txBody>
          <a:bodyPr anchor="t">
            <a:noAutofit/>
          </a:bodyPr>
          <a:lstStyle/>
          <a:p>
            <a:pPr lvl="1"/>
            <a:r>
              <a:rPr lang="nb-NO" sz="3000" b="1" kern="1200" dirty="0" smtClean="0">
                <a:solidFill>
                  <a:schemeClr val="tx1"/>
                </a:solidFill>
                <a:latin typeface="+mj-lt"/>
                <a:ea typeface="+mj-ea"/>
                <a:cs typeface="+mj-cs"/>
              </a:rPr>
              <a:t>For lang og kort modell</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Feilaktig valg av forklaringsvariabler påvirker analyseresultatene. Viktig at bare relevante forklaringsvariabler er med «Simple is beautiful». For lang og for kort modell får konsekvenser på </a:t>
            </a:r>
            <a:r>
              <a:rPr lang="nb-NO" sz="2800" kern="1200" dirty="0" err="1" smtClean="0">
                <a:solidFill>
                  <a:schemeClr val="tx1"/>
                </a:solidFill>
                <a:latin typeface="+mj-lt"/>
                <a:ea typeface="+mj-ea"/>
                <a:cs typeface="+mj-cs"/>
              </a:rPr>
              <a:t>paramterestimatene</a:t>
            </a:r>
            <a:r>
              <a:rPr lang="nb-NO" sz="2800" kern="1200" dirty="0" smtClean="0">
                <a:solidFill>
                  <a:schemeClr val="tx1"/>
                </a:solidFill>
                <a:latin typeface="+mj-lt"/>
                <a:ea typeface="+mj-ea"/>
                <a:cs typeface="+mj-cs"/>
              </a:rPr>
              <a:t>. Proxyvariabler kan være dårlige indikatorer</a:t>
            </a:r>
            <a:r>
              <a:rPr lang="nb-NO" sz="2800" kern="1200" dirty="0" smtClean="0">
                <a:solidFill>
                  <a:schemeClr val="tx1"/>
                </a:solidFill>
                <a:latin typeface="+mj-lt"/>
                <a:ea typeface="+mj-ea"/>
                <a:cs typeface="+mj-cs"/>
              </a:rPr>
              <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For lang modell</a:t>
            </a:r>
            <a:endParaRPr lang="nb-NO" sz="2000" dirty="0" smtClean="0">
              <a:solidFill>
                <a:schemeClr val="tx1"/>
              </a:solidFill>
            </a:endParaRPr>
          </a:p>
          <a:p>
            <a:pPr marL="971550" lvl="1" indent="-514350">
              <a:spcBef>
                <a:spcPts val="0"/>
              </a:spcBef>
              <a:spcAft>
                <a:spcPts val="300"/>
              </a:spcAft>
              <a:buFont typeface="+mj-lt"/>
              <a:buAutoNum type="arabicPeriod"/>
            </a:pPr>
            <a:r>
              <a:rPr lang="nb-NO" sz="1600" dirty="0" smtClean="0">
                <a:solidFill>
                  <a:schemeClr val="tx1"/>
                </a:solidFill>
              </a:rPr>
              <a:t>Irrelevante variabler</a:t>
            </a:r>
          </a:p>
          <a:p>
            <a:pPr marL="514350" indent="-514350" algn="l">
              <a:spcBef>
                <a:spcPts val="0"/>
              </a:spcBef>
              <a:spcAft>
                <a:spcPts val="300"/>
              </a:spcAft>
              <a:buFont typeface="+mj-lt"/>
              <a:buAutoNum type="arabicPeriod"/>
            </a:pPr>
            <a:r>
              <a:rPr lang="nb-NO" sz="2000" dirty="0" smtClean="0">
                <a:solidFill>
                  <a:schemeClr val="tx1"/>
                </a:solidFill>
              </a:rPr>
              <a:t>For kort modell</a:t>
            </a:r>
          </a:p>
          <a:p>
            <a:pPr marL="971550" lvl="1" indent="-514350">
              <a:spcBef>
                <a:spcPts val="0"/>
              </a:spcBef>
              <a:spcAft>
                <a:spcPts val="300"/>
              </a:spcAft>
              <a:buFont typeface="+mj-lt"/>
              <a:buAutoNum type="arabicPeriod"/>
            </a:pPr>
            <a:r>
              <a:rPr lang="nb-NO" sz="1600" dirty="0" smtClean="0">
                <a:solidFill>
                  <a:schemeClr val="tx1"/>
                </a:solidFill>
              </a:rPr>
              <a:t>Utelatte variabler</a:t>
            </a:r>
          </a:p>
          <a:p>
            <a:pPr marL="514350" indent="-514350" algn="l">
              <a:spcBef>
                <a:spcPts val="0"/>
              </a:spcBef>
              <a:spcAft>
                <a:spcPts val="300"/>
              </a:spcAft>
              <a:buFont typeface="+mj-lt"/>
              <a:buAutoNum type="arabicPeriod"/>
            </a:pPr>
            <a:r>
              <a:rPr lang="nb-NO" sz="2000" dirty="0" smtClean="0">
                <a:solidFill>
                  <a:schemeClr val="tx1"/>
                </a:solidFill>
              </a:rPr>
              <a:t>Proxyvariabler</a:t>
            </a: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9</a:t>
            </a:fld>
            <a:endParaRPr lang="nb-NO"/>
          </a:p>
        </p:txBody>
      </p:sp>
    </p:spTree>
    <p:extLst>
      <p:ext uri="{BB962C8B-B14F-4D97-AF65-F5344CB8AC3E}">
        <p14:creationId xmlns:p14="http://schemas.microsoft.com/office/powerpoint/2010/main" val="3839385276"/>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Metode 2021">
      <a:dk1>
        <a:sysClr val="windowText" lastClr="000000"/>
      </a:dk1>
      <a:lt1>
        <a:sysClr val="window" lastClr="FFFFFF"/>
      </a:lt1>
      <a:dk2>
        <a:srgbClr val="373545"/>
      </a:dk2>
      <a:lt2>
        <a:srgbClr val="DCD8DC"/>
      </a:lt2>
      <a:accent1>
        <a:srgbClr val="927CBA"/>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454</TotalTime>
  <Words>551</Words>
  <Application>Microsoft Office PowerPoint</Application>
  <PresentationFormat>Widescreen</PresentationFormat>
  <Paragraphs>87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Corbel</vt:lpstr>
      <vt:lpstr>Basis</vt:lpstr>
      <vt:lpstr>regresjonsanalyse</vt:lpstr>
      <vt:lpstr>Regresjonsanalyse  Beskriver sammenhengen mellom én avhengig variabel og en eller flere uavhengige variabler. Antar lineær sammenheng. Bruker teorier for å utlede sammenhenger. Forklaringskraften viser hvor mye av variasjonen i avhengig variabel som forklares av X-faktorene. </vt:lpstr>
      <vt:lpstr>Lineær sammenheng - MKM  Forsøker å predikerer endring i avhengig variabel basert på de uavhengige variablene. Antar lineær sammenheng. Utledet fra teorier. Bruker MKM – minste kvadraters metode </vt:lpstr>
      <vt:lpstr>Enkel regresjonsanalyse  Én avhengig og én uavhengig variabel. Finner frem til estimater slik at summen av de «kvadrerte residualene» blir så liten som mulig. Kalles gjennomsnittssentrering. Definerer helningsgraden på regresjonsligningen. Feilleddet er det uforklarte </vt:lpstr>
      <vt:lpstr>Tosidige og ensidige hypoteser  Tosidige hypoteser påstår at effekten av X på Y er forskjellig fra 0. Ensidig positiv påstår at X fører til økning i Y. Ensidig negativ påstår at X fører til reduksjon i Y. </vt:lpstr>
      <vt:lpstr>t-testen  Tester om stigningsgraden (regresjonsparameteren) er signifikant forskjellig fra null. Ved ensidig test deles p-verdien på to. Fortegnet (positiv eller negativ) har betydning ved ensidig test. </vt:lpstr>
      <vt:lpstr>Regresjonsmodellens forklaringskraft  Hvor mye av variasjonen i avhengig variabel som forklares av de(n) uavhengige variablene. Uforklart varians ligger utenfor modellen. Indikerer hvor god modellen er. Testes med F-verdien </vt:lpstr>
      <vt:lpstr>Multippel regresjonsanalyse  Flere enn én uavhengige variabler. Hypotesene er tosidige eller ensidige positive eller negative. Regresjonsligningen utledes fra analysene. Sammenligner standardiserte regresjonsparametre. Konfidensintervallet viser usikkerheten til estimatene </vt:lpstr>
      <vt:lpstr>For lang og kort modell  Feilaktig valg av forklaringsvariabler påvirker analyseresultatene. Viktig at bare relevante forklaringsvariabler er med «Simple is beautiful». For lang og for kort modell får konsekvenser på paramterestimatene. Proxyvariabler kan være dårlige indikatorer </vt:lpstr>
      <vt:lpstr>Dummy regresjon  Regresjonsanalyse hvor en av de uavhengige variablene er på nominalnivå. Tester om regresjonsparameteren er forskjellig fra null. En t-test tester om kategoriene er forskjellig fra hverandre. Kan kombineres med ordinær regresjonsanalyse </vt:lpstr>
      <vt:lpstr>Oppsummering  Regresjonsanalyse tester sammenhengen mellom én avhengig variabel og en eller flere uavhengige variabler. Analysen antar lineær sammenheng. Forklaringskraften viser hvor mye av variasjonen i avhengig variabel som forklares av X-faktorene. </vt:lpstr>
    </vt:vector>
  </TitlesOfParts>
  <Company>BI Norwegian Business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Kvalitative metoder</dc:title>
  <dc:creator>Silkoset, Ragnhild</dc:creator>
  <cp:lastModifiedBy>Silkoset, Ragnhild</cp:lastModifiedBy>
  <cp:revision>63</cp:revision>
  <dcterms:created xsi:type="dcterms:W3CDTF">2021-02-24T08:22:55Z</dcterms:created>
  <dcterms:modified xsi:type="dcterms:W3CDTF">2021-02-24T19:58:21Z</dcterms:modified>
</cp:coreProperties>
</file>