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7" r:id="rId7"/>
    <p:sldId id="278" r:id="rId8"/>
    <p:sldId id="258" r:id="rId9"/>
    <p:sldId id="279" r:id="rId10"/>
    <p:sldId id="280" r:id="rId11"/>
    <p:sldId id="281" r:id="rId12"/>
    <p:sldId id="284" r:id="rId13"/>
    <p:sldId id="282" r:id="rId14"/>
    <p:sldId id="283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16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Nytte-kostnads-analyse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Skal effektivitetstapet ved </a:t>
            </a:r>
            <a:r>
              <a:rPr lang="nb-NO" sz="3200" b="1" dirty="0" smtClean="0">
                <a:solidFill>
                  <a:srgbClr val="6A986B"/>
                </a:solidFill>
              </a:rPr>
              <a:t>beskatning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regnes </a:t>
            </a:r>
            <a:r>
              <a:rPr lang="nb-NO" sz="3200" b="1" dirty="0">
                <a:solidFill>
                  <a:srgbClr val="6A986B"/>
                </a:solidFill>
              </a:rPr>
              <a:t>med?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Alternative og komplementære prosjekter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6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Usikkerhet; følsomhetsanalyse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1571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16.2 </a:t>
            </a:r>
            <a:r>
              <a:rPr lang="nb-NO" dirty="0"/>
              <a:t>Eksempel på følsomhetsanalyse i forbindelse med en nytte-kostnadskalkyle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4148"/>
            <a:ext cx="8352928" cy="16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Fordelingsvirkninger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9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Ugjenkallelige kostnader og </a:t>
            </a:r>
            <a:r>
              <a:rPr lang="nb-NO" sz="3200" b="1" dirty="0" smtClean="0">
                <a:solidFill>
                  <a:srgbClr val="6A986B"/>
                </a:solidFill>
              </a:rPr>
              <a:t>prosjektmanipulering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968608"/>
            <a:ext cx="6192686" cy="519669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Hva er nytte-kostnadsanalyse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14.1 </a:t>
            </a:r>
            <a:r>
              <a:rPr lang="nb-NO" dirty="0"/>
              <a:t>Betalingsvillighet og alternativkostnader for et vannverk</a:t>
            </a:r>
          </a:p>
        </p:txBody>
      </p:sp>
    </p:spTree>
    <p:extLst>
      <p:ext uri="{BB962C8B-B14F-4D97-AF65-F5344CB8AC3E}">
        <p14:creationId xmlns:p14="http://schemas.microsoft.com/office/powerpoint/2010/main" val="405744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04664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Tidsdimensjonen i nytte-kostnadsanalyser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15719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16.1 </a:t>
            </a:r>
            <a:r>
              <a:rPr lang="nb-NO" dirty="0"/>
              <a:t>Eksempel med nytte- og kostnadsvirkninger av et forbud mot ikke-nedbrytbare sprøytemidler som forurenser grunnvann	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09491"/>
            <a:ext cx="8352928" cy="12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8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8" y="1052736"/>
            <a:ext cx="5486324" cy="518457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Kalkulasjonspris når markedsprisen er «feil</a:t>
            </a:r>
            <a:r>
              <a:rPr lang="nb-NO" sz="3200" b="1" dirty="0" smtClean="0">
                <a:solidFill>
                  <a:srgbClr val="6A986B"/>
                </a:solidFill>
              </a:rPr>
              <a:t>»: Monopol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16.1 </a:t>
            </a:r>
            <a:r>
              <a:rPr lang="nb-NO" dirty="0"/>
              <a:t>Kalkulasjons-pris i tilfelle monopol i et faktormarked</a:t>
            </a:r>
          </a:p>
        </p:txBody>
      </p:sp>
    </p:spTree>
    <p:extLst>
      <p:ext uri="{BB962C8B-B14F-4D97-AF65-F5344CB8AC3E}">
        <p14:creationId xmlns:p14="http://schemas.microsoft.com/office/powerpoint/2010/main" val="189486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Kalkulasjonslønn når det er arbeidsløshet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2373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16.2 </a:t>
            </a:r>
            <a:r>
              <a:rPr lang="nb-NO" dirty="0" smtClean="0"/>
              <a:t>Kalkulasjonslønn </a:t>
            </a:r>
            <a:r>
              <a:rPr lang="nb-NO" dirty="0"/>
              <a:t>og </a:t>
            </a:r>
            <a:r>
              <a:rPr lang="nb-NO" dirty="0" smtClean="0"/>
              <a:t>alternativkostnader </a:t>
            </a:r>
            <a:r>
              <a:rPr lang="nb-NO" dirty="0"/>
              <a:t>i tilfelle </a:t>
            </a:r>
            <a:r>
              <a:rPr lang="nb-NO" dirty="0" smtClean="0"/>
              <a:t>arbeidsløshet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1526"/>
            <a:ext cx="5760640" cy="5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908720"/>
            <a:ext cx="82089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Verdikomponenter for miljø- og kulturgoder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Brukerverdi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400" b="1" dirty="0"/>
              <a:t>Opsjonsverdi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2400" b="1" dirty="0"/>
              <a:t>Eksistensverdi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64943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908720"/>
            <a:ext cx="82089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Verdsettingsmetoder for kultur- og miljøgoder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b="1" dirty="0"/>
              <a:t> </a:t>
            </a:r>
            <a:endParaRPr lang="nb-NO" sz="3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Direkte metoder: Betinget verdsettingsmetoden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Indirekte metoder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1257300" lvl="2" indent="-342900">
              <a:buFont typeface="Calibri" panose="020F0502020204030204" pitchFamily="34" charset="0"/>
              <a:buChar char="ₓ"/>
            </a:pPr>
            <a:r>
              <a:rPr lang="nb-NO" sz="2400" b="1" dirty="0"/>
              <a:t>Eiendomspriser</a:t>
            </a:r>
            <a:endParaRPr lang="nb-NO" sz="2400" dirty="0"/>
          </a:p>
          <a:p>
            <a:pPr marL="342900" indent="-342900">
              <a:buFont typeface="Calibri" panose="020F0502020204030204" pitchFamily="34" charset="0"/>
              <a:buChar char="ₓ"/>
            </a:pPr>
            <a:endParaRPr lang="nb-NO" sz="2400" dirty="0"/>
          </a:p>
          <a:p>
            <a:pPr marL="1257300" lvl="2" indent="-342900">
              <a:buFont typeface="Calibri" panose="020F0502020204030204" pitchFamily="34" charset="0"/>
              <a:buChar char="ₓ"/>
            </a:pPr>
            <a:r>
              <a:rPr lang="nb-NO" sz="2400" b="1" dirty="0"/>
              <a:t>Reisekostnader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7509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112764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Verdsetting av menneskeliv</a:t>
            </a:r>
            <a:r>
              <a:rPr lang="nb-NO" sz="3200" b="1" dirty="0" smtClean="0">
                <a:solidFill>
                  <a:srgbClr val="6A986B"/>
                </a:solidFill>
              </a:rPr>
              <a:t>:</a:t>
            </a:r>
          </a:p>
          <a:p>
            <a:pPr algn="ctr"/>
            <a:r>
              <a:rPr lang="nb-NO" sz="3200" b="1" dirty="0" err="1" smtClean="0">
                <a:solidFill>
                  <a:srgbClr val="6A986B"/>
                </a:solidFill>
              </a:rPr>
              <a:t>Triage</a:t>
            </a:r>
            <a:r>
              <a:rPr lang="nb-NO" sz="3200" b="1" dirty="0" smtClean="0">
                <a:solidFill>
                  <a:srgbClr val="6A986B"/>
                </a:solidFill>
              </a:rPr>
              <a:t>-systemet </a:t>
            </a:r>
            <a:r>
              <a:rPr lang="nb-NO" sz="3200" b="1" dirty="0">
                <a:solidFill>
                  <a:srgbClr val="6A986B"/>
                </a:solidFill>
              </a:rPr>
              <a:t>og alternativkostnader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2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90872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Prioriteringskriterier og ressursinnsats i forbindelse med helse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Verdien av tapt framtidig verdiskaping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Antall kvalitetskorrigerte leveår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Befolkningens risikopreferanser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09560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115</Words>
  <Application>Microsoft Office PowerPoint</Application>
  <PresentationFormat>Skjermfremvisning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Kapittel 16 Nytte-kostnads-analyse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60</cp:revision>
  <dcterms:created xsi:type="dcterms:W3CDTF">2017-01-21T06:57:52Z</dcterms:created>
  <dcterms:modified xsi:type="dcterms:W3CDTF">2017-02-02T15:07:25Z</dcterms:modified>
</cp:coreProperties>
</file>