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1" r:id="rId1"/>
  </p:sldMasterIdLst>
  <p:notesMasterIdLst>
    <p:notesMasterId r:id="rId11"/>
  </p:notesMasterIdLst>
  <p:sldIdLst>
    <p:sldId id="256" r:id="rId2"/>
    <p:sldId id="257" r:id="rId3"/>
    <p:sldId id="269" r:id="rId4"/>
    <p:sldId id="270" r:id="rId5"/>
    <p:sldId id="271" r:id="rId6"/>
    <p:sldId id="281" r:id="rId7"/>
    <p:sldId id="282" r:id="rId8"/>
    <p:sldId id="283" r:id="rId9"/>
    <p:sldId id="28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6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61542B-2928-4E6F-AC24-642E6B8AEE48}" type="datetimeFigureOut">
              <a:rPr lang="nb-NO" smtClean="0"/>
              <a:t>24.02.2021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C24D05-971C-4263-A3C6-37834260FC6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150591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95D85DF-D230-4997-9C8D-CAB259F18675}" type="datetime1">
              <a:rPr lang="nb-NO" smtClean="0"/>
              <a:t>24.02.2021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7936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70BB0-35C8-4ADF-AF19-BCAEF1CF347F}" type="datetime1">
              <a:rPr lang="nb-NO" smtClean="0"/>
              <a:t>24.02.2021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61244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64E39-F73D-41D3-AA07-CCD2E8D32303}" type="datetime1">
              <a:rPr lang="nb-NO" smtClean="0"/>
              <a:t>24.02.2021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9416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74E2B-C30D-4A96-8750-90FF3020DB0F}" type="datetime1">
              <a:rPr lang="nb-NO" smtClean="0"/>
              <a:t>24.02.2021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95421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32662-5688-40EB-85F6-4D2D2787E8E7}" type="datetime1">
              <a:rPr lang="nb-NO" smtClean="0"/>
              <a:t>24.02.2021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8957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9C586-F8A7-45AC-88D1-53AC484CD93F}" type="datetime1">
              <a:rPr lang="nb-NO" smtClean="0"/>
              <a:t>24.02.2021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73914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90DA0-2A37-451F-BC55-596E11840386}" type="datetime1">
              <a:rPr lang="nb-NO" smtClean="0"/>
              <a:t>24.02.2021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41676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318E1-13E2-4301-BCE5-FCF62410FB62}" type="datetime1">
              <a:rPr lang="nb-NO" smtClean="0"/>
              <a:t>24.02.2021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77454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31E6E-4D74-416B-9E72-BEAD8E30AB91}" type="datetime1">
              <a:rPr lang="nb-NO" smtClean="0"/>
              <a:t>24.02.2021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25406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3AC30-3634-486B-BD5B-6D722181D0AF}" type="datetime1">
              <a:rPr lang="nb-NO" smtClean="0"/>
              <a:t>24.02.2021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63081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2EEBC-C399-4948-88E9-2EE9A7D0524A}" type="datetime1">
              <a:rPr lang="nb-NO" smtClean="0"/>
              <a:t>24.02.2021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56627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2F1E846C-6760-4434-8A00-DFCECB7B6AA3}" type="datetime1">
              <a:rPr lang="nb-NO" smtClean="0"/>
              <a:t>24.02.2021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34676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smtClean="0"/>
              <a:t>hypotesetesting</a:t>
            </a:r>
            <a:endParaRPr lang="nb-N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 smtClean="0"/>
              <a:t>Kapittel </a:t>
            </a:r>
            <a:r>
              <a:rPr lang="nb-NO" dirty="0" smtClean="0"/>
              <a:t>11</a:t>
            </a:r>
            <a:endParaRPr lang="nb-NO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4251" t="-2210" r="-3306" b="2915"/>
          <a:stretch/>
        </p:blipFill>
        <p:spPr>
          <a:xfrm>
            <a:off x="10221138" y="4168644"/>
            <a:ext cx="1711604" cy="241919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 flipH="1">
            <a:off x="10447250" y="6587834"/>
            <a:ext cx="125937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000" dirty="0" smtClean="0"/>
              <a:t>© Ragnhild Silkoset</a:t>
            </a:r>
            <a:endParaRPr lang="nb-NO" sz="1000" dirty="0"/>
          </a:p>
        </p:txBody>
      </p:sp>
    </p:spTree>
    <p:extLst>
      <p:ext uri="{BB962C8B-B14F-4D97-AF65-F5344CB8AC3E}">
        <p14:creationId xmlns:p14="http://schemas.microsoft.com/office/powerpoint/2010/main" val="2073048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10689336" cy="2926080"/>
          </a:xfrm>
        </p:spPr>
        <p:txBody>
          <a:bodyPr anchor="t">
            <a:noAutofit/>
          </a:bodyPr>
          <a:lstStyle/>
          <a:p>
            <a:pPr lvl="1"/>
            <a:r>
              <a:rPr lang="nb-NO" sz="3000" b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Hypotesetesting</a:t>
            </a:r>
            <a:r>
              <a:rPr lang="nb-NO" sz="3000" kern="1200" dirty="0" smtClean="0">
                <a:solidFill>
                  <a:schemeClr val="tx1"/>
                </a:solidFill>
              </a:rPr>
              <a:t/>
            </a:r>
            <a:br>
              <a:rPr lang="nb-NO" sz="3000" kern="1200" dirty="0" smtClean="0">
                <a:solidFill>
                  <a:schemeClr val="tx1"/>
                </a:solidFill>
              </a:rPr>
            </a:br>
            <a:r>
              <a:rPr lang="nb-NO" sz="3000" kern="1200" dirty="0" smtClean="0">
                <a:solidFill>
                  <a:schemeClr val="tx1"/>
                </a:solidFill>
              </a:rPr>
              <a:t/>
            </a:r>
            <a:br>
              <a:rPr lang="nb-NO" sz="3000" kern="1200" dirty="0" smtClean="0">
                <a:solidFill>
                  <a:schemeClr val="tx1"/>
                </a:solidFill>
              </a:rPr>
            </a:br>
            <a:r>
              <a:rPr lang="nb-NO" sz="28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Hypotesetesting</a:t>
            </a:r>
            <a:r>
              <a:rPr lang="nb-NO" sz="28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handler om å akseptere eller forkaste en nullhypotese. Til det bruker vi kritiske verdier, testobservator og p-verdier.  Risikoen ved hypotesetest er type-I feil, at vi forkaster en sann nullhypotese, og type-</a:t>
            </a:r>
            <a:r>
              <a:rPr lang="nb-NO" sz="28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II feil, at vi beholder en usann nullhypotese</a:t>
            </a:r>
            <a:endParaRPr lang="nb-NO" sz="28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6424" y="4432164"/>
            <a:ext cx="8769096" cy="1934708"/>
          </a:xfrm>
        </p:spPr>
        <p:txBody>
          <a:bodyPr>
            <a:normAutofit fontScale="92500" lnSpcReduction="20000"/>
          </a:bodyPr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lang="nb-NO" sz="2000" b="1" dirty="0" smtClean="0">
                <a:solidFill>
                  <a:schemeClr val="tx1"/>
                </a:solidFill>
              </a:rPr>
              <a:t>Seks </a:t>
            </a:r>
            <a:r>
              <a:rPr lang="nb-NO" sz="2000" b="1" dirty="0" smtClean="0">
                <a:solidFill>
                  <a:schemeClr val="tx1"/>
                </a:solidFill>
              </a:rPr>
              <a:t>temaer:</a:t>
            </a:r>
            <a:endParaRPr lang="nb-NO" sz="2000" b="1" dirty="0">
              <a:solidFill>
                <a:schemeClr val="tx1"/>
              </a:solidFill>
            </a:endParaRP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p-verdi</a:t>
            </a: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Type-I og Type-II feil</a:t>
            </a:r>
            <a:endParaRPr lang="nb-NO" sz="2000" dirty="0" smtClean="0">
              <a:solidFill>
                <a:schemeClr val="tx1"/>
              </a:solidFill>
            </a:endParaRP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t-test for stikkprøver</a:t>
            </a: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Variansanalyse</a:t>
            </a: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Kji-kvadrat test</a:t>
            </a: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Korrelasjonsanalyse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2</a:t>
            </a:fld>
            <a:endParaRPr lang="nb-NO"/>
          </a:p>
        </p:txBody>
      </p:sp>
      <p:pic>
        <p:nvPicPr>
          <p:cNvPr id="1026" name="Picture 2" descr="Comic Scrap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0747" y="4112452"/>
            <a:ext cx="5715000" cy="2476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7442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Autofit/>
          </a:bodyPr>
          <a:lstStyle/>
          <a:p>
            <a:pPr lvl="1"/>
            <a:r>
              <a:rPr lang="nb-NO" sz="3000" b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p-verdi</a:t>
            </a:r>
            <a:br>
              <a:rPr lang="nb-NO" sz="3000" b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nb-NO" sz="3000" kern="1200" dirty="0" smtClean="0">
                <a:solidFill>
                  <a:schemeClr val="tx1"/>
                </a:solidFill>
              </a:rPr>
              <a:t/>
            </a:r>
            <a:br>
              <a:rPr lang="nb-NO" sz="3000" kern="1200" dirty="0" smtClean="0">
                <a:solidFill>
                  <a:schemeClr val="tx1"/>
                </a:solidFill>
              </a:rPr>
            </a:br>
            <a:r>
              <a:rPr lang="nb-NO" sz="28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Vi </a:t>
            </a:r>
            <a:r>
              <a:rPr lang="nb-NO" sz="28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forkaster nullhypotesen på 5% nivået (p-verdi 0,05). Det betyr at vi er minst 95% sikre på at alternativhypotesene er riktig. Vi tester nullhypotesen, og forkaster den når vi med en viss grad av sikkerhet kan anta at alternativhypotesen er sann </a:t>
            </a:r>
            <a:endParaRPr lang="nb-NO" sz="28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6424" y="4432164"/>
            <a:ext cx="8769096" cy="1934708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lang="nb-NO" sz="2000" b="1" dirty="0" smtClean="0">
                <a:solidFill>
                  <a:schemeClr val="tx1"/>
                </a:solidFill>
              </a:rPr>
              <a:t>Fem faktorer:</a:t>
            </a:r>
            <a:endParaRPr lang="nb-NO" sz="2000" b="1" dirty="0">
              <a:solidFill>
                <a:schemeClr val="tx1"/>
              </a:solidFill>
            </a:endParaRP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P-verdi</a:t>
            </a: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Hypoteser</a:t>
            </a: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Hypoteser i rapporter</a:t>
            </a: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Nullhypotese</a:t>
            </a: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Alternativhypotese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3</a:t>
            </a:fld>
            <a:endParaRPr lang="nb-NO"/>
          </a:p>
        </p:txBody>
      </p:sp>
      <p:pic>
        <p:nvPicPr>
          <p:cNvPr id="3074" name="Picture 2" descr="Cultural Anthropology--University of Minnesota Dulut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1869" y="4201258"/>
            <a:ext cx="4020300" cy="2355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1955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Autofit/>
          </a:bodyPr>
          <a:lstStyle/>
          <a:p>
            <a:pPr lvl="1"/>
            <a:r>
              <a:rPr lang="nb-NO" sz="3000" b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Type-I og Type-II feil</a:t>
            </a:r>
            <a:br>
              <a:rPr lang="nb-NO" sz="3000" b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nb-NO" sz="3000" kern="1200" dirty="0" smtClean="0">
                <a:solidFill>
                  <a:schemeClr val="tx1"/>
                </a:solidFill>
              </a:rPr>
              <a:t/>
            </a:r>
            <a:br>
              <a:rPr lang="nb-NO" sz="3000" kern="1200" dirty="0" smtClean="0">
                <a:solidFill>
                  <a:schemeClr val="tx1"/>
                </a:solidFill>
              </a:rPr>
            </a:br>
            <a:r>
              <a:rPr lang="nb-NO" sz="28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Dersom testobservatoren er større enn (&gt;) kritisk verdi forkaster vi nullhypotesen. Type-I feil er falsk positiv, støtter en hypotese selv om det i realiteten ikke er slik. Type-II feil er falsk negativ, forkaster en hypotese som var sann</a:t>
            </a:r>
            <a:endParaRPr lang="nb-NO" sz="28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6424" y="4432163"/>
            <a:ext cx="8769096" cy="2156789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lang="nb-NO" sz="2000" b="1" dirty="0" smtClean="0">
                <a:solidFill>
                  <a:schemeClr val="tx1"/>
                </a:solidFill>
              </a:rPr>
              <a:t>To forhold:</a:t>
            </a:r>
            <a:endParaRPr lang="nb-NO" sz="2000" b="1" dirty="0">
              <a:solidFill>
                <a:schemeClr val="tx1"/>
              </a:solidFill>
            </a:endParaRP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Type-I feil</a:t>
            </a:r>
          </a:p>
          <a:p>
            <a:pPr marL="971550" lvl="1" indent="-514350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1600" dirty="0" smtClean="0">
                <a:solidFill>
                  <a:schemeClr val="tx1"/>
                </a:solidFill>
              </a:rPr>
              <a:t>Signifikansnivå</a:t>
            </a:r>
            <a:endParaRPr lang="nb-NO" sz="1600" dirty="0" smtClean="0">
              <a:solidFill>
                <a:schemeClr val="tx1"/>
              </a:solidFill>
            </a:endParaRP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Type-II feil</a:t>
            </a:r>
          </a:p>
          <a:p>
            <a:pPr marL="971550" lvl="1" indent="-514350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1600" dirty="0" smtClean="0">
                <a:solidFill>
                  <a:schemeClr val="tx1"/>
                </a:solidFill>
              </a:rPr>
              <a:t>Styrkenivå</a:t>
            </a:r>
            <a:endParaRPr lang="nb-NO" sz="1600" dirty="0" smtClean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76789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3" y="1173575"/>
            <a:ext cx="10564645" cy="2926080"/>
          </a:xfrm>
        </p:spPr>
        <p:txBody>
          <a:bodyPr anchor="t">
            <a:noAutofit/>
          </a:bodyPr>
          <a:lstStyle/>
          <a:p>
            <a:pPr lvl="1"/>
            <a:r>
              <a:rPr lang="nb-NO" sz="3000" b="1" i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</a:t>
            </a:r>
            <a:r>
              <a:rPr lang="nb-NO" sz="3000" b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-test for stikkprøver</a:t>
            </a:r>
            <a:r>
              <a:rPr lang="nb-NO" sz="3000" kern="1200" dirty="0" smtClean="0">
                <a:solidFill>
                  <a:schemeClr val="tx1"/>
                </a:solidFill>
              </a:rPr>
              <a:t/>
            </a:r>
            <a:br>
              <a:rPr lang="nb-NO" sz="3000" kern="1200" dirty="0" smtClean="0">
                <a:solidFill>
                  <a:schemeClr val="tx1"/>
                </a:solidFill>
              </a:rPr>
            </a:br>
            <a:r>
              <a:rPr lang="nb-NO" sz="3000" kern="1200" dirty="0" smtClean="0">
                <a:solidFill>
                  <a:schemeClr val="tx1"/>
                </a:solidFill>
              </a:rPr>
              <a:t/>
            </a:r>
            <a:br>
              <a:rPr lang="nb-NO" sz="3000" kern="1200" dirty="0" smtClean="0">
                <a:solidFill>
                  <a:schemeClr val="tx1"/>
                </a:solidFill>
              </a:rPr>
            </a:br>
            <a:r>
              <a:rPr lang="nb-NO" sz="28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Tester gjennomsnitt i stikkprøver på tre måter: En spesifisert verdi mot gjennomsnittet i en stikkprøve, gjennomsnittet i to uavhengige </a:t>
            </a:r>
            <a:r>
              <a:rPr lang="nb-NO" sz="28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stikkprøver opp mot hverandre, samt gjennomsnittet i to relaterte stikkprøver opp mot hverandre. Testobservatoren er </a:t>
            </a:r>
            <a:r>
              <a:rPr lang="nb-NO" sz="2800" i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</a:t>
            </a:r>
            <a:r>
              <a:rPr lang="nb-NO" sz="28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-verdi</a:t>
            </a:r>
            <a:r>
              <a:rPr lang="nb-NO" sz="28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/>
            </a:r>
            <a:br>
              <a:rPr lang="nb-NO" sz="28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nb-NO" sz="28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6424" y="4432164"/>
            <a:ext cx="8769096" cy="1934708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lang="nb-NO" sz="2000" b="1" dirty="0" smtClean="0">
                <a:solidFill>
                  <a:schemeClr val="tx1"/>
                </a:solidFill>
              </a:rPr>
              <a:t>Fire forhold:</a:t>
            </a:r>
            <a:endParaRPr lang="nb-NO" sz="2000" b="1" dirty="0">
              <a:solidFill>
                <a:schemeClr val="tx1"/>
              </a:solidFill>
            </a:endParaRP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Testobservator &gt; </a:t>
            </a:r>
            <a:r>
              <a:rPr lang="nb-NO" sz="2000" dirty="0" smtClean="0">
                <a:solidFill>
                  <a:schemeClr val="tx1"/>
                </a:solidFill>
              </a:rPr>
              <a:t>Kritisk verdi</a:t>
            </a:r>
            <a:endParaRPr lang="nb-NO" sz="2000" dirty="0" smtClean="0">
              <a:solidFill>
                <a:schemeClr val="tx1"/>
              </a:solidFill>
            </a:endParaRP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i="1" dirty="0" smtClean="0">
                <a:solidFill>
                  <a:schemeClr val="tx1"/>
                </a:solidFill>
              </a:rPr>
              <a:t>t</a:t>
            </a:r>
            <a:r>
              <a:rPr lang="nb-NO" sz="2000" dirty="0" smtClean="0">
                <a:solidFill>
                  <a:schemeClr val="tx1"/>
                </a:solidFill>
              </a:rPr>
              <a:t>-test for </a:t>
            </a:r>
            <a:r>
              <a:rPr lang="nb-NO" sz="2000" dirty="0" smtClean="0">
                <a:solidFill>
                  <a:schemeClr val="tx1"/>
                </a:solidFill>
              </a:rPr>
              <a:t>én stikkprøve</a:t>
            </a: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i="1" dirty="0" smtClean="0">
                <a:solidFill>
                  <a:schemeClr val="tx1"/>
                </a:solidFill>
              </a:rPr>
              <a:t>t</a:t>
            </a:r>
            <a:r>
              <a:rPr lang="nb-NO" sz="2000" dirty="0" smtClean="0">
                <a:solidFill>
                  <a:schemeClr val="tx1"/>
                </a:solidFill>
              </a:rPr>
              <a:t>-test for to uavhengige stikkprøver</a:t>
            </a: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i="1" dirty="0" smtClean="0">
                <a:solidFill>
                  <a:schemeClr val="tx1"/>
                </a:solidFill>
              </a:rPr>
              <a:t>t</a:t>
            </a:r>
            <a:r>
              <a:rPr lang="nb-NO" sz="2000" dirty="0" smtClean="0">
                <a:solidFill>
                  <a:schemeClr val="tx1"/>
                </a:solidFill>
              </a:rPr>
              <a:t>-test for to avhengige stikkprøver</a:t>
            </a:r>
            <a:endParaRPr lang="nb-NO" sz="20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68838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10689336" cy="2926080"/>
          </a:xfrm>
        </p:spPr>
        <p:txBody>
          <a:bodyPr anchor="t">
            <a:noAutofit/>
          </a:bodyPr>
          <a:lstStyle/>
          <a:p>
            <a:pPr lvl="1"/>
            <a:r>
              <a:rPr lang="nb-NO" sz="3000" b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Variansanalyse</a:t>
            </a:r>
            <a:r>
              <a:rPr lang="nb-NO" sz="3000" b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/>
            </a:r>
            <a:br>
              <a:rPr lang="nb-NO" sz="3000" b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nb-NO" sz="3000" kern="1200" dirty="0" smtClean="0">
                <a:solidFill>
                  <a:schemeClr val="tx1"/>
                </a:solidFill>
              </a:rPr>
              <a:t/>
            </a:r>
            <a:br>
              <a:rPr lang="nb-NO" sz="3000" kern="1200" dirty="0" smtClean="0">
                <a:solidFill>
                  <a:schemeClr val="tx1"/>
                </a:solidFill>
              </a:rPr>
            </a:br>
            <a:r>
              <a:rPr lang="nb-NO" sz="28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Tester forskjell i gjennomsnittsverdier for tre eller flere stikkprøver. Sammenligner variasjonen innenfor gruppene mot variasjonen mellom gruppene. Hypotesen er  at variasjonen innenfor gruppene er forskjellig fra variasjonen mellom gruppene. Testobservatoren er F-verdi</a:t>
            </a:r>
            <a:br>
              <a:rPr lang="nb-NO" sz="28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nb-NO" sz="28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6424" y="4432164"/>
            <a:ext cx="8769096" cy="1934708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lang="nb-NO" sz="2000" b="1" dirty="0" smtClean="0">
                <a:solidFill>
                  <a:schemeClr val="tx1"/>
                </a:solidFill>
              </a:rPr>
              <a:t>Tre temaer:</a:t>
            </a:r>
            <a:endParaRPr lang="nb-NO" sz="2000" b="1" dirty="0">
              <a:solidFill>
                <a:schemeClr val="tx1"/>
              </a:solidFill>
            </a:endParaRP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Variasjon innenfor gruppene</a:t>
            </a:r>
            <a:endParaRPr lang="nb-NO" sz="2000" dirty="0" smtClean="0">
              <a:solidFill>
                <a:schemeClr val="tx1"/>
              </a:solidFill>
            </a:endParaRP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Variasjon mellom gruppene</a:t>
            </a:r>
            <a:endParaRPr lang="nb-NO" sz="2000" dirty="0" smtClean="0">
              <a:solidFill>
                <a:schemeClr val="tx1"/>
              </a:solidFill>
            </a:endParaRP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Testobservatoren F-verdi &gt; kritisk F-verdi</a:t>
            </a:r>
            <a:endParaRPr lang="nb-NO" sz="2000" dirty="0" smtClean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59283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10689336" cy="2926080"/>
          </a:xfrm>
        </p:spPr>
        <p:txBody>
          <a:bodyPr anchor="t">
            <a:noAutofit/>
          </a:bodyPr>
          <a:lstStyle/>
          <a:p>
            <a:pPr lvl="1"/>
            <a:r>
              <a:rPr lang="nb-NO" sz="3000" b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Kji-kvadrat testen</a:t>
            </a:r>
            <a:r>
              <a:rPr lang="nb-NO" sz="3000" b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/>
            </a:r>
            <a:br>
              <a:rPr lang="nb-NO" sz="3000" b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nb-NO" sz="3000" kern="1200" dirty="0" smtClean="0">
                <a:solidFill>
                  <a:schemeClr val="tx1"/>
                </a:solidFill>
              </a:rPr>
              <a:t/>
            </a:r>
            <a:br>
              <a:rPr lang="nb-NO" sz="3000" kern="1200" dirty="0" smtClean="0">
                <a:solidFill>
                  <a:schemeClr val="tx1"/>
                </a:solidFill>
              </a:rPr>
            </a:br>
            <a:r>
              <a:rPr lang="nb-NO" sz="28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Tester krysstabell hvor alle variablene er på nominalnivå og om cellene utgjør mønstre. Bør være minst 5 forventede observasjoner i hver celle. Analyserer prosentvise og frekvensvise forskjeller mellom cellene.  Testobservatoren er Kji-kvadrat </a:t>
            </a:r>
            <a:endParaRPr lang="nb-NO" sz="28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6424" y="4432164"/>
            <a:ext cx="8769096" cy="1934708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lang="nb-NO" sz="2000" b="1" dirty="0" smtClean="0">
                <a:solidFill>
                  <a:schemeClr val="tx1"/>
                </a:solidFill>
              </a:rPr>
              <a:t>Tre temaer:</a:t>
            </a:r>
            <a:endParaRPr lang="nb-NO" sz="2000" b="1" dirty="0">
              <a:solidFill>
                <a:schemeClr val="tx1"/>
              </a:solidFill>
            </a:endParaRP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Variasjon innenfor gruppene</a:t>
            </a:r>
            <a:endParaRPr lang="nb-NO" sz="2000" dirty="0" smtClean="0">
              <a:solidFill>
                <a:schemeClr val="tx1"/>
              </a:solidFill>
            </a:endParaRP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Variasjon mellom gruppene</a:t>
            </a:r>
            <a:endParaRPr lang="nb-NO" sz="2000" dirty="0" smtClean="0">
              <a:solidFill>
                <a:schemeClr val="tx1"/>
              </a:solidFill>
            </a:endParaRP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Testobservatoren Kji-kvadrat</a:t>
            </a:r>
            <a:endParaRPr lang="nb-NO" sz="2000" dirty="0" smtClean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7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90252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10689336" cy="2926080"/>
          </a:xfrm>
        </p:spPr>
        <p:txBody>
          <a:bodyPr anchor="t">
            <a:noAutofit/>
          </a:bodyPr>
          <a:lstStyle/>
          <a:p>
            <a:pPr lvl="1"/>
            <a:r>
              <a:rPr lang="nb-NO" sz="3000" b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Korrelasjonsanalyse</a:t>
            </a:r>
            <a:r>
              <a:rPr lang="nb-NO" sz="3000" b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/>
            </a:r>
            <a:br>
              <a:rPr lang="nb-NO" sz="3000" b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nb-NO" sz="3000" kern="1200" dirty="0" smtClean="0">
                <a:solidFill>
                  <a:schemeClr val="tx1"/>
                </a:solidFill>
              </a:rPr>
              <a:t/>
            </a:r>
            <a:br>
              <a:rPr lang="nb-NO" sz="3000" kern="1200" dirty="0" smtClean="0">
                <a:solidFill>
                  <a:schemeClr val="tx1"/>
                </a:solidFill>
              </a:rPr>
            </a:br>
            <a:r>
              <a:rPr lang="nb-NO" sz="28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Tester samvariasjonen mellom to kontinuerlige variabler. Hypotesen er at samvariasjonen mellom variablene er signifikant forskjellig fra null, alternativt + eller -. Testobservatoren er </a:t>
            </a:r>
            <a:r>
              <a:rPr lang="nb-NO" sz="2800" i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</a:t>
            </a:r>
            <a:r>
              <a:rPr lang="nb-NO" sz="28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-verdien. Ved forholdstallsnivå bruks Pearson-korrelasjon, ved ordinalnivå Spearmans rangkorrelasjon</a:t>
            </a:r>
            <a:br>
              <a:rPr lang="nb-NO" sz="28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nb-NO" sz="28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6424" y="4432164"/>
            <a:ext cx="8769096" cy="1934708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lang="nb-NO" sz="2000" b="1" dirty="0" smtClean="0">
                <a:solidFill>
                  <a:schemeClr val="tx1"/>
                </a:solidFill>
              </a:rPr>
              <a:t>Fem </a:t>
            </a:r>
            <a:r>
              <a:rPr lang="nb-NO" sz="2000" b="1" dirty="0" smtClean="0">
                <a:solidFill>
                  <a:schemeClr val="tx1"/>
                </a:solidFill>
              </a:rPr>
              <a:t>temaer:</a:t>
            </a:r>
            <a:endParaRPr lang="nb-NO" sz="2000" b="1" dirty="0">
              <a:solidFill>
                <a:schemeClr val="tx1"/>
              </a:solidFill>
            </a:endParaRP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Pearson korrelasjon</a:t>
            </a:r>
            <a:endParaRPr lang="nb-NO" sz="2000" dirty="0" smtClean="0">
              <a:solidFill>
                <a:schemeClr val="tx1"/>
              </a:solidFill>
            </a:endParaRP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Spearmans rangkorrelasjon</a:t>
            </a:r>
            <a:endParaRPr lang="nb-NO" sz="2000" dirty="0" smtClean="0">
              <a:solidFill>
                <a:schemeClr val="tx1"/>
              </a:solidFill>
            </a:endParaRP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Ensidig test</a:t>
            </a: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Tosidig test</a:t>
            </a: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i="1" dirty="0" smtClean="0">
                <a:solidFill>
                  <a:schemeClr val="tx1"/>
                </a:solidFill>
              </a:rPr>
              <a:t>t</a:t>
            </a:r>
            <a:r>
              <a:rPr lang="nb-NO" sz="2000" dirty="0" smtClean="0">
                <a:solidFill>
                  <a:schemeClr val="tx1"/>
                </a:solidFill>
              </a:rPr>
              <a:t>-fordeling</a:t>
            </a:r>
            <a:endParaRPr lang="nb-NO" sz="2000" dirty="0" smtClean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8</a:t>
            </a:fld>
            <a:endParaRPr lang="nb-NO"/>
          </a:p>
        </p:txBody>
      </p:sp>
      <p:pic>
        <p:nvPicPr>
          <p:cNvPr id="2050" name="Picture 2" descr="Cartoon on the difference between correlation and ..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9177" y="4199443"/>
            <a:ext cx="2380909" cy="23809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9826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10689336" cy="2926080"/>
          </a:xfrm>
        </p:spPr>
        <p:txBody>
          <a:bodyPr anchor="t">
            <a:noAutofit/>
          </a:bodyPr>
          <a:lstStyle/>
          <a:p>
            <a:pPr lvl="1"/>
            <a:r>
              <a:rPr lang="nb-NO" sz="3000" b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Oppsummering</a:t>
            </a:r>
            <a:r>
              <a:rPr lang="nb-NO" sz="3000" kern="1200" dirty="0" smtClean="0">
                <a:solidFill>
                  <a:schemeClr val="tx1"/>
                </a:solidFill>
              </a:rPr>
              <a:t/>
            </a:r>
            <a:br>
              <a:rPr lang="nb-NO" sz="3000" kern="1200" dirty="0" smtClean="0">
                <a:solidFill>
                  <a:schemeClr val="tx1"/>
                </a:solidFill>
              </a:rPr>
            </a:br>
            <a:r>
              <a:rPr lang="nb-NO" sz="3000" kern="1200" dirty="0" smtClean="0">
                <a:solidFill>
                  <a:schemeClr val="tx1"/>
                </a:solidFill>
              </a:rPr>
              <a:t/>
            </a:r>
            <a:br>
              <a:rPr lang="nb-NO" sz="3000" kern="1200" dirty="0" smtClean="0">
                <a:solidFill>
                  <a:schemeClr val="tx1"/>
                </a:solidFill>
              </a:rPr>
            </a:br>
            <a:r>
              <a:rPr lang="nb-NO" sz="28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Hypotesetesting er forskjellig om variablene er på </a:t>
            </a:r>
            <a:r>
              <a:rPr lang="nb-NO" sz="28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nominalnivå. </a:t>
            </a:r>
            <a:r>
              <a:rPr lang="nb-NO" sz="28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ordinalnivå eller forholdstallsnivå. Dette kapitlet viser de ulike hypotesetestene ut fra ulike skalanivåer. </a:t>
            </a:r>
            <a:endParaRPr lang="nb-NO" sz="28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6424" y="4432164"/>
            <a:ext cx="8769096" cy="1934708"/>
          </a:xfrm>
        </p:spPr>
        <p:txBody>
          <a:bodyPr>
            <a:normAutofit fontScale="92500" lnSpcReduction="20000"/>
          </a:bodyPr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lang="nb-NO" sz="2000" b="1" dirty="0" smtClean="0">
                <a:solidFill>
                  <a:schemeClr val="tx1"/>
                </a:solidFill>
              </a:rPr>
              <a:t>Seks </a:t>
            </a:r>
            <a:r>
              <a:rPr lang="nb-NO" sz="2000" b="1" dirty="0" smtClean="0">
                <a:solidFill>
                  <a:schemeClr val="tx1"/>
                </a:solidFill>
              </a:rPr>
              <a:t>temaer:</a:t>
            </a:r>
            <a:endParaRPr lang="nb-NO" sz="2000" b="1" dirty="0">
              <a:solidFill>
                <a:schemeClr val="tx1"/>
              </a:solidFill>
            </a:endParaRP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p-verdi</a:t>
            </a: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Type-I og Type-II feil</a:t>
            </a:r>
            <a:endParaRPr lang="nb-NO" sz="2000" dirty="0" smtClean="0">
              <a:solidFill>
                <a:schemeClr val="tx1"/>
              </a:solidFill>
            </a:endParaRP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t-test for stikkprøver</a:t>
            </a: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Variansanalyse</a:t>
            </a: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Kji-kvadrat test</a:t>
            </a: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Korrelasjonsanalyse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9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83641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is">
  <a:themeElements>
    <a:clrScheme name="Metode 2021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927CBA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395</TotalTime>
  <Words>457</Words>
  <Application>Microsoft Office PowerPoint</Application>
  <PresentationFormat>Widescreen</PresentationFormat>
  <Paragraphs>63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Corbel</vt:lpstr>
      <vt:lpstr>Basis</vt:lpstr>
      <vt:lpstr>hypotesetesting</vt:lpstr>
      <vt:lpstr>Hypotesetesting  Hypotesetesting handler om å akseptere eller forkaste en nullhypotese. Til det bruker vi kritiske verdier, testobservator og p-verdier.  Risikoen ved hypotesetest er type-I feil, at vi forkaster en sann nullhypotese, og type-II feil, at vi beholder en usann nullhypotese</vt:lpstr>
      <vt:lpstr>p-verdi  Vi forkaster nullhypotesen på 5% nivået (p-verdi 0,05). Det betyr at vi er minst 95% sikre på at alternativhypotesene er riktig. Vi tester nullhypotesen, og forkaster den når vi med en viss grad av sikkerhet kan anta at alternativhypotesen er sann </vt:lpstr>
      <vt:lpstr>Type-I og Type-II feil  Dersom testobservatoren er større enn (&gt;) kritisk verdi forkaster vi nullhypotesen. Type-I feil er falsk positiv, støtter en hypotese selv om det i realiteten ikke er slik. Type-II feil er falsk negativ, forkaster en hypotese som var sann</vt:lpstr>
      <vt:lpstr>t-test for stikkprøver  Tester gjennomsnitt i stikkprøver på tre måter: En spesifisert verdi mot gjennomsnittet i en stikkprøve, gjennomsnittet i to uavhengige stikkprøver opp mot hverandre, samt gjennomsnittet i to relaterte stikkprøver opp mot hverandre. Testobservatoren er t-verdi </vt:lpstr>
      <vt:lpstr>Variansanalyse  Tester forskjell i gjennomsnittsverdier for tre eller flere stikkprøver. Sammenligner variasjonen innenfor gruppene mot variasjonen mellom gruppene. Hypotesen er  at variasjonen innenfor gruppene er forskjellig fra variasjonen mellom gruppene. Testobservatoren er F-verdi </vt:lpstr>
      <vt:lpstr>Kji-kvadrat testen  Tester krysstabell hvor alle variablene er på nominalnivå og om cellene utgjør mønstre. Bør være minst 5 forventede observasjoner i hver celle. Analyserer prosentvise og frekvensvise forskjeller mellom cellene.  Testobservatoren er Kji-kvadrat </vt:lpstr>
      <vt:lpstr>Korrelasjonsanalyse  Tester samvariasjonen mellom to kontinuerlige variabler. Hypotesen er at samvariasjonen mellom variablene er signifikant forskjellig fra null, alternativt + eller -. Testobservatoren er t-verdien. Ved forholdstallsnivå bruks Pearson-korrelasjon, ved ordinalnivå Spearmans rangkorrelasjon </vt:lpstr>
      <vt:lpstr>Oppsummering  Hypotesetesting er forskjellig om variablene er på nominalnivå. ordinalnivå eller forholdstallsnivå. Dette kapitlet viser de ulike hypotesetestene ut fra ulike skalanivåer. </vt:lpstr>
    </vt:vector>
  </TitlesOfParts>
  <Company>BI Norwegian Business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Kvalitative metoder</dc:title>
  <dc:creator>Silkoset, Ragnhild</dc:creator>
  <cp:lastModifiedBy>Silkoset, Ragnhild</cp:lastModifiedBy>
  <cp:revision>50</cp:revision>
  <dcterms:created xsi:type="dcterms:W3CDTF">2021-02-24T08:22:55Z</dcterms:created>
  <dcterms:modified xsi:type="dcterms:W3CDTF">2021-02-24T18:59:28Z</dcterms:modified>
</cp:coreProperties>
</file>