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244925" y="1386900"/>
            <a:ext cx="65742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Steinar Holden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Makroøkonomi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/>
              <a:t>Del 4 - Petroleumsvirksomhet og økonomisk vekst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17.8 </a:t>
            </a:r>
            <a:r>
              <a:rPr lang="en" sz="1300"/>
              <a:t>Konsumtilpasning med oljeinntekter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814869"/>
            <a:ext cx="7315200" cy="381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17.9 </a:t>
            </a:r>
            <a:r>
              <a:rPr lang="en" sz="1300"/>
              <a:t>Arbeidsmarkedet med bruk av oljeinntekter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74229"/>
            <a:ext cx="7315200" cy="309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17.10 </a:t>
            </a:r>
            <a:r>
              <a:rPr lang="en" sz="1300"/>
              <a:t>Reverseringsproblemet (hollandsk syke)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17518"/>
            <a:ext cx="7315173" cy="421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17.11 </a:t>
            </a:r>
            <a:r>
              <a:rPr lang="en" sz="1300"/>
              <a:t>Arbeidsmarkedet når oljeinntektene faller bort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67189"/>
            <a:ext cx="7315199" cy="311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18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Økonomisk vekst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18.1 </a:t>
            </a:r>
            <a:r>
              <a:rPr lang="en" sz="1300"/>
              <a:t>Økonomisk vekst i Storbritannia 1700—2010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724" y="578400"/>
            <a:ext cx="726855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18.2 </a:t>
            </a:r>
            <a:r>
              <a:rPr lang="en" sz="1300"/>
              <a:t>Store forskjeller i verden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964" y="578399"/>
            <a:ext cx="7244072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18.3 </a:t>
            </a:r>
            <a:r>
              <a:rPr lang="en" sz="1300"/>
              <a:t>BNP per innbygger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417" y="578400"/>
            <a:ext cx="7287166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18.4 </a:t>
            </a:r>
            <a:r>
              <a:rPr lang="en" sz="1300"/>
              <a:t>Sterk positiv sammenheng mellom realkapital per arbeider og BNP per innbygger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217" y="578400"/>
            <a:ext cx="4139564" cy="429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18.5 </a:t>
            </a:r>
            <a:r>
              <a:rPr lang="en" sz="1300"/>
              <a:t>Investering og BNP-vekst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957" y="578400"/>
            <a:ext cx="4360584" cy="429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Petroleumsvirksomhet og næringsstruktur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18.6 </a:t>
            </a:r>
            <a:r>
              <a:rPr lang="en" sz="1300"/>
              <a:t>Gjennomsnittlig lengde på utdanningen og BNP per innbygger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392" y="578399"/>
            <a:ext cx="5863216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18.7 </a:t>
            </a:r>
            <a:r>
              <a:rPr lang="en" sz="1300"/>
              <a:t>To skip: Zheng Hes mot Kristoffer Columbus’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953" y="578400"/>
            <a:ext cx="5934092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18.8 </a:t>
            </a:r>
            <a:r>
              <a:rPr lang="en" sz="1300"/>
              <a:t>Verdien på privat formue i forhold til samlet inntekt i USA og Europa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24" y="1033699"/>
            <a:ext cx="7421951" cy="33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18.9 </a:t>
            </a:r>
            <a:r>
              <a:rPr lang="en" sz="1300"/>
              <a:t>Inntektsulikhet i verden, 1820–1992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02929"/>
            <a:ext cx="7315200" cy="344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19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Solow-modellen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19.1 </a:t>
            </a:r>
            <a:r>
              <a:rPr lang="en" sz="1300"/>
              <a:t>Produktfunksjon med avtakende utbytte i realkapitalen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53810"/>
            <a:ext cx="7315199" cy="414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19.2 </a:t>
            </a:r>
            <a:r>
              <a:rPr lang="en" sz="1300"/>
              <a:t>Likevekt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37389"/>
            <a:ext cx="7315200" cy="397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19.3 </a:t>
            </a:r>
            <a:r>
              <a:rPr lang="en" sz="1300"/>
              <a:t>Økt investeringsrate fører til økte likevektsnivåer </a:t>
            </a:r>
            <a:r>
              <a:rPr i="1" lang="en" sz="1300"/>
              <a:t>K</a:t>
            </a:r>
            <a:r>
              <a:rPr lang="en" sz="1300"/>
              <a:t>* og </a:t>
            </a:r>
            <a:r>
              <a:rPr i="1" lang="en" sz="1300"/>
              <a:t>Y</a:t>
            </a:r>
            <a:r>
              <a:rPr lang="en" sz="1300"/>
              <a:t>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467" y="578399"/>
            <a:ext cx="6593063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19.4 </a:t>
            </a:r>
            <a:r>
              <a:rPr lang="en" sz="1300"/>
              <a:t>Høyere sparerate kan føre til redusert konsum i en stasjonærtilstand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17518"/>
            <a:ext cx="7315173" cy="421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19.5 </a:t>
            </a:r>
            <a:r>
              <a:rPr lang="en" sz="1300"/>
              <a:t>Befolkningsvekst fører til lavere realkapital i en stasjonærtilstand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736050"/>
            <a:ext cx="7315199" cy="39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17.1 </a:t>
            </a:r>
            <a:r>
              <a:rPr lang="en" sz="1300"/>
              <a:t>Timelønnskostnader i Norge målt i forhold til utlandet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64989"/>
            <a:ext cx="7315200" cy="331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Tabell 19.1 </a:t>
            </a:r>
            <a:r>
              <a:rPr lang="en" sz="1300"/>
              <a:t>Produksjon, produksjonsfaktorer og produktivitetsnivå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180" y="578399"/>
            <a:ext cx="6005639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19.6 </a:t>
            </a:r>
            <a:r>
              <a:rPr lang="en" sz="1300"/>
              <a:t>Realkapitalen konvergerer mot stasjonærtilstanden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937" y="578400"/>
            <a:ext cx="7016125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17.2 </a:t>
            </a:r>
            <a:r>
              <a:rPr lang="en" sz="1300"/>
              <a:t>Ulike anslag for forventet avkastning, i prosent av trend-BNP for Fastlands-Norge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34100"/>
            <a:ext cx="7315174" cy="418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17.3 </a:t>
            </a:r>
            <a:r>
              <a:rPr lang="en" sz="1300"/>
              <a:t>Etterspørsel fra petroleumsvirksomheten målt i prosent av BNP for Fastlands-Norge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40569"/>
            <a:ext cx="7315200" cy="396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17.4 </a:t>
            </a:r>
            <a:r>
              <a:rPr lang="en" sz="1300"/>
              <a:t>Produktfunksjonen i K-sektor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99689"/>
            <a:ext cx="7315200" cy="284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17.5</a:t>
            </a:r>
            <a:r>
              <a:rPr lang="en" sz="1300"/>
              <a:t> Produksjonsmulighetskurven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99549"/>
            <a:ext cx="7315199" cy="28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17.6 </a:t>
            </a:r>
            <a:r>
              <a:rPr lang="en" sz="1300"/>
              <a:t>Konsumtilpasning uten oljeinntekter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30909"/>
            <a:ext cx="7315199" cy="338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17.7 </a:t>
            </a:r>
            <a:r>
              <a:rPr lang="en" sz="1300"/>
              <a:t>Arbeidsmarkedet uten bruk av oljeinntekter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84290"/>
            <a:ext cx="7315199" cy="327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